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</p:sldMasterIdLst>
  <p:sldIdLst>
    <p:sldId id="329" r:id="rId4"/>
    <p:sldId id="330" r:id="rId5"/>
    <p:sldId id="331" r:id="rId6"/>
    <p:sldId id="332" r:id="rId7"/>
    <p:sldId id="268" r:id="rId8"/>
    <p:sldId id="342" r:id="rId9"/>
    <p:sldId id="334" r:id="rId10"/>
    <p:sldId id="335" r:id="rId11"/>
    <p:sldId id="337" r:id="rId12"/>
    <p:sldId id="338" r:id="rId13"/>
    <p:sldId id="343" r:id="rId14"/>
    <p:sldId id="265" r:id="rId15"/>
    <p:sldId id="29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57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2879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71827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37540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9121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58779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83795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511543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73115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084215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28326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31749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04575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122024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4997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678101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9823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17776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030941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842076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9451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65133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067229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922373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27508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76569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6076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1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0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Линейные алгоритмы</a:t>
            </a:r>
          </a:p>
        </p:txBody>
      </p:sp>
    </p:spTree>
    <p:extLst>
      <p:ext uri="{BB962C8B-B14F-4D97-AF65-F5344CB8AC3E}">
        <p14:creationId xmlns:p14="http://schemas.microsoft.com/office/powerpoint/2010/main" val="15829954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740860" cy="436910"/>
          </a:xfrm>
        </p:spPr>
        <p:txBody>
          <a:bodyPr/>
          <a:lstStyle/>
          <a:p>
            <a:pPr algn="ctr"/>
            <a:r>
              <a:rPr lang="ru-RU" sz="2800" dirty="0" err="1" smtClean="0"/>
              <a:t>КуМир</a:t>
            </a:r>
            <a:r>
              <a:rPr lang="ru-RU" sz="2800" dirty="0" smtClean="0"/>
              <a:t>. Команда вывода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89185" y="692695"/>
            <a:ext cx="81992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tx2"/>
                </a:solidFill>
              </a:rPr>
              <a:t>Команда вывода</a:t>
            </a:r>
            <a:r>
              <a:rPr lang="ru-RU" dirty="0">
                <a:solidFill>
                  <a:schemeClr val="tx2"/>
                </a:solidFill>
              </a:rPr>
              <a:t> используется для вывода на экран значений </a:t>
            </a:r>
            <a:r>
              <a:rPr lang="ru-RU" dirty="0" smtClean="0">
                <a:solidFill>
                  <a:schemeClr val="tx2"/>
                </a:solidFill>
              </a:rPr>
              <a:t>величин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или </a:t>
            </a:r>
            <a:r>
              <a:rPr lang="ru-RU" dirty="0">
                <a:solidFill>
                  <a:schemeClr val="tx2"/>
                </a:solidFill>
              </a:rPr>
              <a:t>поясняющих текстов. 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Droid Sans Mono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выражение1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latin typeface="Droid Sans Mono"/>
              </a:rPr>
              <a:t>. . . 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выражение</a:t>
            </a:r>
            <a:r>
              <a:rPr lang="en-US" sz="2000" i="1" dirty="0">
                <a:solidFill>
                  <a:srgbClr val="000000"/>
                </a:solidFill>
                <a:latin typeface="Droid Sans Mono"/>
              </a:rPr>
              <a:t>N</a:t>
            </a:r>
            <a:r>
              <a:rPr lang="en-US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Droid Sans Mono"/>
              </a:rPr>
              <a:t>нс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	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i="1" dirty="0" smtClean="0">
              <a:solidFill>
                <a:schemeClr val="tx2"/>
              </a:solidFill>
            </a:endParaRPr>
          </a:p>
          <a:p>
            <a:r>
              <a:rPr lang="ru-RU" i="1" dirty="0" smtClean="0">
                <a:solidFill>
                  <a:schemeClr val="tx2"/>
                </a:solidFill>
              </a:rPr>
              <a:t>Здесь</a:t>
            </a:r>
            <a:r>
              <a:rPr lang="ru-RU" dirty="0" smtClean="0">
                <a:solidFill>
                  <a:schemeClr val="tx2"/>
                </a:solidFill>
              </a:rPr>
              <a:t> 	</a:t>
            </a:r>
            <a:r>
              <a:rPr lang="ru-RU" sz="2000" i="1" dirty="0" smtClean="0">
                <a:solidFill>
                  <a:srgbClr val="000000"/>
                </a:solidFill>
                <a:latin typeface="Droid Sans Mono"/>
              </a:rPr>
              <a:t>выражение </a:t>
            </a:r>
            <a:r>
              <a:rPr lang="ru-RU" i="1" dirty="0">
                <a:solidFill>
                  <a:schemeClr val="tx2"/>
                </a:solidFill>
              </a:rPr>
              <a:t>– имя </a:t>
            </a:r>
            <a:r>
              <a:rPr lang="ru-RU" i="1" dirty="0" smtClean="0">
                <a:solidFill>
                  <a:schemeClr val="tx2"/>
                </a:solidFill>
              </a:rPr>
              <a:t>переменной или текст в кавычках;</a:t>
            </a:r>
            <a:endParaRPr lang="ru-RU" i="1" dirty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Droid Sans Mono"/>
              </a:rPr>
              <a:t>    	</a:t>
            </a:r>
            <a:r>
              <a:rPr lang="ru-RU" b="1" dirty="0" err="1" smtClean="0">
                <a:solidFill>
                  <a:srgbClr val="000000"/>
                </a:solidFill>
                <a:latin typeface="Droid Sans Mono"/>
              </a:rPr>
              <a:t>нс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r>
              <a:rPr lang="ru-RU" i="1" dirty="0">
                <a:solidFill>
                  <a:schemeClr val="tx2"/>
                </a:solidFill>
              </a:rPr>
              <a:t>необязательная команда перехода на новую </a:t>
            </a:r>
            <a:r>
              <a:rPr lang="ru-RU" i="1" dirty="0" smtClean="0">
                <a:solidFill>
                  <a:schemeClr val="tx2"/>
                </a:solidFill>
              </a:rPr>
              <a:t>строку</a:t>
            </a:r>
            <a:endParaRPr lang="ru-RU" dirty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144" y="4941168"/>
            <a:ext cx="8453316" cy="830997"/>
          </a:xfrm>
          <a:prstGeom prst="rect">
            <a:avLst/>
          </a:prstGeom>
          <a:noFill/>
          <a:ln w="12700">
            <a:solidFill>
              <a:schemeClr val="accent4">
                <a:lumMod val="50000"/>
                <a:lumOff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x1</a:t>
            </a:r>
            <a:r>
              <a:rPr lang="en-US" sz="2400" dirty="0">
                <a:solidFill>
                  <a:srgbClr val="000000"/>
                </a:solidFill>
              </a:rPr>
              <a:t>=-4.75</a:t>
            </a:r>
            <a:endParaRPr lang="en-US" sz="2400" dirty="0"/>
          </a:p>
          <a:p>
            <a:r>
              <a:rPr lang="en-US" sz="2400" dirty="0">
                <a:solidFill>
                  <a:srgbClr val="000000"/>
                </a:solidFill>
              </a:rPr>
              <a:t>x2=-</a:t>
            </a:r>
            <a:r>
              <a:rPr lang="en-US" sz="2400" dirty="0" smtClean="0">
                <a:solidFill>
                  <a:srgbClr val="000000"/>
                </a:solidFill>
              </a:rPr>
              <a:t>5.25</a:t>
            </a:r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185" y="3330277"/>
            <a:ext cx="873929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>
                <a:solidFill>
                  <a:schemeClr val="tx2"/>
                </a:solidFill>
              </a:rPr>
              <a:t>Например</a:t>
            </a:r>
            <a:r>
              <a:rPr lang="ru-RU" i="1" u="sng" dirty="0">
                <a:solidFill>
                  <a:schemeClr val="tx2"/>
                </a:solidFill>
              </a:rPr>
              <a:t>: </a:t>
            </a:r>
            <a:endParaRPr lang="ru-RU" i="1" u="sng" dirty="0" smtClean="0">
              <a:solidFill>
                <a:schemeClr val="tx2"/>
              </a:solidFill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Droid Sans Mono"/>
              </a:rPr>
              <a:t>вывод</a:t>
            </a:r>
            <a:r>
              <a:rPr lang="ru-RU" sz="20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"</a:t>
            </a:r>
            <a:r>
              <a:rPr lang="ru-RU" sz="2000" b="1" i="1" dirty="0">
                <a:solidFill>
                  <a:srgbClr val="0095FF"/>
                </a:solidFill>
                <a:latin typeface="Droid Sans Mono"/>
              </a:rPr>
              <a:t>x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1="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1, </a:t>
            </a:r>
            <a:r>
              <a:rPr lang="ru-RU" sz="2000" b="1" dirty="0" err="1">
                <a:solidFill>
                  <a:srgbClr val="000000"/>
                </a:solidFill>
                <a:latin typeface="Droid Sans Mono"/>
              </a:rPr>
              <a:t>нс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Droid Sans Mono"/>
              </a:rPr>
            </a:br>
            <a:r>
              <a:rPr lang="ru-RU" sz="2000" b="1" dirty="0">
                <a:solidFill>
                  <a:srgbClr val="000000"/>
                </a:solidFill>
                <a:latin typeface="Droid Sans Mono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"</a:t>
            </a:r>
            <a:r>
              <a:rPr lang="ru-RU" sz="2000" b="1" i="1" dirty="0">
                <a:solidFill>
                  <a:srgbClr val="0095FF"/>
                </a:solidFill>
                <a:latin typeface="Droid Sans Mono"/>
              </a:rPr>
              <a:t>x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2="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2, </a:t>
            </a:r>
            <a:r>
              <a:rPr lang="ru-RU" sz="2000" b="1" dirty="0" err="1" smtClean="0">
                <a:solidFill>
                  <a:srgbClr val="000000"/>
                </a:solidFill>
                <a:latin typeface="Droid Sans Mono"/>
              </a:rPr>
              <a:t>нс</a:t>
            </a:r>
            <a:endParaRPr lang="ru-RU" sz="2000" b="1" dirty="0" smtClean="0">
              <a:solidFill>
                <a:srgbClr val="000000"/>
              </a:solidFill>
              <a:latin typeface="Droid Sans Mono"/>
            </a:endParaRPr>
          </a:p>
          <a:p>
            <a:pPr lvl="0"/>
            <a:endParaRPr lang="ru-RU" u="sng" dirty="0" smtClean="0">
              <a:solidFill>
                <a:srgbClr val="330066"/>
              </a:solidFill>
            </a:endParaRPr>
          </a:p>
          <a:p>
            <a:pPr lvl="0"/>
            <a:r>
              <a:rPr lang="ru-RU" i="1" u="sng" dirty="0" smtClean="0">
                <a:solidFill>
                  <a:srgbClr val="330066"/>
                </a:solidFill>
              </a:rPr>
              <a:t>В </a:t>
            </a:r>
            <a:r>
              <a:rPr lang="ru-RU" i="1" u="sng" dirty="0">
                <a:solidFill>
                  <a:srgbClr val="330066"/>
                </a:solidFill>
              </a:rPr>
              <a:t>области вывода </a:t>
            </a:r>
            <a:r>
              <a:rPr lang="ru-RU" i="1" u="sng" dirty="0" smtClean="0">
                <a:solidFill>
                  <a:srgbClr val="330066"/>
                </a:solidFill>
              </a:rPr>
              <a:t>появится (при соответствующих значениях переменных):</a:t>
            </a:r>
            <a:r>
              <a:rPr lang="ru-RU" i="1" dirty="0" smtClean="0">
                <a:solidFill>
                  <a:srgbClr val="330066"/>
                </a:solidFill>
              </a:rPr>
              <a:t> </a:t>
            </a:r>
            <a:endParaRPr lang="ru-RU" i="1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748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740860" cy="436910"/>
          </a:xfrm>
        </p:spPr>
        <p:txBody>
          <a:bodyPr/>
          <a:lstStyle/>
          <a:p>
            <a:pPr algn="ctr"/>
            <a:r>
              <a:rPr lang="ru-RU" sz="2800" dirty="0" err="1" smtClean="0"/>
              <a:t>КуМир</a:t>
            </a:r>
            <a:r>
              <a:rPr lang="ru-RU" sz="2800" dirty="0" smtClean="0"/>
              <a:t>. Команда ввода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02097" y="685143"/>
            <a:ext cx="811431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330066"/>
                </a:solidFill>
              </a:rPr>
              <a:t>Команда </a:t>
            </a:r>
            <a:r>
              <a:rPr lang="ru-RU" b="1" i="1" dirty="0">
                <a:solidFill>
                  <a:srgbClr val="330066"/>
                </a:solidFill>
              </a:rPr>
              <a:t>ввода</a:t>
            </a:r>
            <a:r>
              <a:rPr lang="ru-RU" dirty="0">
                <a:solidFill>
                  <a:srgbClr val="330066"/>
                </a:solidFill>
              </a:rPr>
              <a:t> используется для ввода с клавиатуры значений переменных во время </a:t>
            </a:r>
            <a:r>
              <a:rPr lang="ru-RU" dirty="0" smtClean="0">
                <a:solidFill>
                  <a:srgbClr val="330066"/>
                </a:solidFill>
              </a:rPr>
              <a:t>выполнения </a:t>
            </a:r>
            <a:r>
              <a:rPr lang="ru-RU" dirty="0">
                <a:solidFill>
                  <a:srgbClr val="330066"/>
                </a:solidFill>
              </a:rPr>
              <a:t>алгоритма. </a:t>
            </a:r>
            <a:endParaRPr lang="ru-RU" dirty="0" smtClean="0">
              <a:solidFill>
                <a:srgbClr val="330066"/>
              </a:solidFill>
            </a:endParaRPr>
          </a:p>
          <a:p>
            <a:endParaRPr lang="ru-RU" dirty="0">
              <a:solidFill>
                <a:srgbClr val="330066"/>
              </a:solidFill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Droid Sans Mono"/>
              </a:rPr>
              <a:t>ввод</a:t>
            </a:r>
            <a:r>
              <a:rPr lang="ru-RU" dirty="0">
                <a:solidFill>
                  <a:srgbClr val="330066"/>
                </a:solidFill>
              </a:rPr>
              <a:t> </a:t>
            </a:r>
            <a:r>
              <a:rPr lang="ru-RU" sz="2000" i="1" dirty="0" smtClean="0">
                <a:solidFill>
                  <a:srgbClr val="000000"/>
                </a:solidFill>
                <a:latin typeface="Droid Sans Mono"/>
              </a:rPr>
              <a:t>имя1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 , . . . , </a:t>
            </a:r>
            <a:r>
              <a:rPr lang="ru-RU" sz="2000" i="1" dirty="0" err="1" smtClean="0">
                <a:solidFill>
                  <a:srgbClr val="000000"/>
                </a:solidFill>
                <a:latin typeface="Droid Sans Mono"/>
              </a:rPr>
              <a:t>имяN</a:t>
            </a:r>
            <a:endParaRPr lang="ru-RU" sz="2000" i="1" dirty="0">
              <a:solidFill>
                <a:srgbClr val="000000"/>
              </a:solidFill>
              <a:latin typeface="Droid Sans Mono"/>
            </a:endParaRPr>
          </a:p>
          <a:p>
            <a:endParaRPr lang="ru-RU" dirty="0" smtClean="0">
              <a:solidFill>
                <a:srgbClr val="330066"/>
              </a:solidFill>
            </a:endParaRPr>
          </a:p>
          <a:p>
            <a:r>
              <a:rPr lang="ru-RU" dirty="0" smtClean="0">
                <a:solidFill>
                  <a:srgbClr val="330066"/>
                </a:solidFill>
              </a:rPr>
              <a:t>Пользователь </a:t>
            </a:r>
            <a:r>
              <a:rPr lang="ru-RU" dirty="0">
                <a:solidFill>
                  <a:srgbClr val="330066"/>
                </a:solidFill>
              </a:rPr>
              <a:t>должен ввести значения для каждой переменной в нужном порядке через пробел и начать </a:t>
            </a:r>
            <a:r>
              <a:rPr lang="en-US" dirty="0">
                <a:solidFill>
                  <a:srgbClr val="330066"/>
                </a:solidFill>
              </a:rPr>
              <a:t>Enter</a:t>
            </a:r>
            <a:r>
              <a:rPr lang="ru-RU" dirty="0" smtClean="0">
                <a:solidFill>
                  <a:srgbClr val="330066"/>
                </a:solidFill>
              </a:rPr>
              <a:t>. После этого переменные получат соответствующие значения.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097" y="3196714"/>
            <a:ext cx="81143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>
                <a:solidFill>
                  <a:srgbClr val="330066"/>
                </a:solidFill>
              </a:rPr>
              <a:t>Например</a:t>
            </a:r>
            <a:r>
              <a:rPr lang="ru-RU" i="1" u="sng" dirty="0">
                <a:solidFill>
                  <a:srgbClr val="330066"/>
                </a:solidFill>
              </a:rPr>
              <a:t>:</a:t>
            </a:r>
            <a:r>
              <a:rPr lang="ru-RU" dirty="0">
                <a:solidFill>
                  <a:srgbClr val="330066"/>
                </a:solidFill>
              </a:rPr>
              <a:t> </a:t>
            </a:r>
            <a:endParaRPr lang="ru-RU" dirty="0" smtClean="0">
              <a:solidFill>
                <a:srgbClr val="330066"/>
              </a:solidFill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Droid Sans Mono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"Введите </a:t>
            </a:r>
            <a:r>
              <a:rPr lang="ru-RU" sz="2000" b="1" i="1" dirty="0" smtClean="0">
                <a:solidFill>
                  <a:srgbClr val="0095FF"/>
                </a:solidFill>
                <a:latin typeface="Droid Sans Mono"/>
              </a:rPr>
              <a:t>a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, </a:t>
            </a:r>
            <a:r>
              <a:rPr lang="ru-RU" sz="2000" b="1" i="1" dirty="0">
                <a:solidFill>
                  <a:srgbClr val="0095FF"/>
                </a:solidFill>
                <a:latin typeface="Droid Sans Mono"/>
              </a:rPr>
              <a:t>b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, </a:t>
            </a:r>
            <a:r>
              <a:rPr lang="ru-RU" sz="2000" b="1" i="1" dirty="0">
                <a:solidFill>
                  <a:srgbClr val="0095FF"/>
                </a:solidFill>
                <a:latin typeface="Droid Sans Mono"/>
              </a:rPr>
              <a:t>c</a:t>
            </a:r>
            <a:r>
              <a:rPr lang="ru-RU" sz="2000" b="1" dirty="0">
                <a:solidFill>
                  <a:srgbClr val="0095FF"/>
                </a:solidFill>
                <a:latin typeface="Droid Sans Mono"/>
              </a:rPr>
              <a:t> "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Droid Sans Mono"/>
              </a:rPr>
            </a:br>
            <a:r>
              <a:rPr lang="ru-RU" sz="2000" b="1" dirty="0">
                <a:solidFill>
                  <a:srgbClr val="000000"/>
                </a:solidFill>
                <a:latin typeface="Droid Sans Mono"/>
              </a:rPr>
              <a:t>ввод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a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b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Droid Sans Mono"/>
              </a:rPr>
              <a:t>c</a:t>
            </a:r>
            <a:endParaRPr lang="ru-RU" sz="2000" dirty="0">
              <a:solidFill>
                <a:srgbClr val="000000"/>
              </a:solidFill>
              <a:latin typeface="Droid Sans Mono"/>
            </a:endParaRPr>
          </a:p>
          <a:p>
            <a:endParaRPr lang="ru-RU" sz="2000" b="1" dirty="0" smtClean="0">
              <a:solidFill>
                <a:srgbClr val="000000"/>
              </a:solidFill>
              <a:latin typeface="Droid Sans Mono"/>
            </a:endParaRPr>
          </a:p>
          <a:p>
            <a:r>
              <a:rPr lang="ru-RU" i="1" u="sng" dirty="0">
                <a:solidFill>
                  <a:srgbClr val="330066"/>
                </a:solidFill>
              </a:rPr>
              <a:t>В области вывода </a:t>
            </a:r>
            <a:r>
              <a:rPr lang="ru-RU" i="1" u="sng" dirty="0" smtClean="0">
                <a:solidFill>
                  <a:srgbClr val="330066"/>
                </a:solidFill>
              </a:rPr>
              <a:t>появится:</a:t>
            </a:r>
            <a:endParaRPr lang="ru-RU" sz="2000" b="1" dirty="0">
              <a:solidFill>
                <a:srgbClr val="000000"/>
              </a:solidFill>
              <a:latin typeface="Droid Sans Mon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245" y="4833156"/>
            <a:ext cx="8453316" cy="830997"/>
          </a:xfrm>
          <a:prstGeom prst="rect">
            <a:avLst/>
          </a:prstGeom>
          <a:noFill/>
          <a:ln w="12700">
            <a:solidFill>
              <a:schemeClr val="accent4">
                <a:lumMod val="50000"/>
                <a:lumOff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400" dirty="0"/>
              <a:t>Введите </a:t>
            </a:r>
            <a:r>
              <a:rPr lang="ru-RU" sz="2400" dirty="0" smtClean="0"/>
              <a:t>a</a:t>
            </a:r>
            <a:r>
              <a:rPr lang="ru-RU" sz="2400" dirty="0"/>
              <a:t>, b, c</a:t>
            </a:r>
          </a:p>
          <a:p>
            <a:r>
              <a:rPr lang="ru-RU" sz="2400" dirty="0"/>
              <a:t>2 5 3</a:t>
            </a:r>
            <a:endParaRPr lang="ru-RU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2947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/>
              <a:t>Составить алгоритм, в результате которого переменные А и Б обменяются своими значениями.</a:t>
            </a:r>
          </a:p>
        </p:txBody>
      </p:sp>
      <p:sp>
        <p:nvSpPr>
          <p:cNvPr id="7171" name="Прямоугольник 18"/>
          <p:cNvSpPr>
            <a:spLocks noChangeArrowheads="1"/>
          </p:cNvSpPr>
          <p:nvPr/>
        </p:nvSpPr>
        <p:spPr bwMode="auto">
          <a:xfrm>
            <a:off x="3816350" y="1779588"/>
            <a:ext cx="4572000" cy="2862262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Обмен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А, Б, В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"Введите два числа: "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А, Б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В:=А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А:=Б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Б:=В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 А,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Б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172" name="Прямоугольник 22"/>
          <p:cNvSpPr>
            <a:spLocks noChangeArrowheads="1"/>
          </p:cNvSpPr>
          <p:nvPr/>
        </p:nvSpPr>
        <p:spPr bwMode="auto">
          <a:xfrm>
            <a:off x="3816350" y="5481638"/>
            <a:ext cx="4572000" cy="70802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Введите два числа: 5 6</a:t>
            </a:r>
          </a:p>
          <a:p>
            <a:r>
              <a:rPr lang="ru-RU" sz="2000" dirty="0">
                <a:latin typeface="Consolas" pitchFamily="49" charset="0"/>
                <a:cs typeface="Consolas" pitchFamily="49" charset="0"/>
              </a:rPr>
              <a:t>6 5</a:t>
            </a:r>
          </a:p>
        </p:txBody>
      </p:sp>
      <p:grpSp>
        <p:nvGrpSpPr>
          <p:cNvPr id="7173" name="Группа 27"/>
          <p:cNvGrpSpPr>
            <a:grpSpLocks/>
          </p:cNvGrpSpPr>
          <p:nvPr/>
        </p:nvGrpSpPr>
        <p:grpSpPr bwMode="auto">
          <a:xfrm>
            <a:off x="450850" y="1557338"/>
            <a:ext cx="2303463" cy="3979862"/>
            <a:chOff x="450065" y="1556793"/>
            <a:chExt cx="2304257" cy="3980648"/>
          </a:xfrm>
        </p:grpSpPr>
        <p:sp>
          <p:nvSpPr>
            <p:cNvPr id="7174" name="AutoShape 18"/>
            <p:cNvSpPr>
              <a:spLocks noChangeAspect="1" noChangeArrowheads="1"/>
            </p:cNvSpPr>
            <p:nvPr/>
          </p:nvSpPr>
          <p:spPr bwMode="auto">
            <a:xfrm>
              <a:off x="899592" y="1556793"/>
              <a:ext cx="1476164" cy="37796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7175" name="AutoShape 20"/>
            <p:cNvSpPr>
              <a:spLocks noChangeAspect="1" noChangeArrowheads="1"/>
            </p:cNvSpPr>
            <p:nvPr/>
          </p:nvSpPr>
          <p:spPr bwMode="auto">
            <a:xfrm>
              <a:off x="883260" y="5166104"/>
              <a:ext cx="1476165" cy="371337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7176" name="Rectangle 21"/>
            <p:cNvSpPr>
              <a:spLocks noChangeAspect="1" noChangeArrowheads="1"/>
            </p:cNvSpPr>
            <p:nvPr/>
          </p:nvSpPr>
          <p:spPr bwMode="auto">
            <a:xfrm>
              <a:off x="890272" y="2753836"/>
              <a:ext cx="1476164" cy="31888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В:=А</a:t>
              </a:r>
            </a:p>
          </p:txBody>
        </p:sp>
        <p:sp>
          <p:nvSpPr>
            <p:cNvPr id="7177" name="Line 23"/>
            <p:cNvSpPr>
              <a:spLocks noChangeAspect="1" noChangeShapeType="1"/>
            </p:cNvSpPr>
            <p:nvPr/>
          </p:nvSpPr>
          <p:spPr bwMode="auto">
            <a:xfrm>
              <a:off x="1628354" y="1935511"/>
              <a:ext cx="0" cy="2174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Line 24"/>
            <p:cNvSpPr>
              <a:spLocks noChangeAspect="1" noChangeShapeType="1"/>
            </p:cNvSpPr>
            <p:nvPr/>
          </p:nvSpPr>
          <p:spPr bwMode="auto">
            <a:xfrm>
              <a:off x="1628354" y="2492896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Line 25"/>
            <p:cNvSpPr>
              <a:spLocks noChangeAspect="1" noChangeShapeType="1"/>
            </p:cNvSpPr>
            <p:nvPr/>
          </p:nvSpPr>
          <p:spPr bwMode="auto">
            <a:xfrm>
              <a:off x="1642327" y="4257092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Блок-схема: данные 12"/>
            <p:cNvSpPr/>
            <p:nvPr/>
          </p:nvSpPr>
          <p:spPr>
            <a:xfrm>
              <a:off x="612046" y="2152223"/>
              <a:ext cx="2019996" cy="341380"/>
            </a:xfrm>
            <a:prstGeom prst="flowChartInputOutpu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>
                  <a:solidFill>
                    <a:schemeClr val="tx1"/>
                  </a:solidFill>
                </a:rPr>
                <a:t>ввод А, Б</a:t>
              </a:r>
            </a:p>
          </p:txBody>
        </p:sp>
        <p:sp>
          <p:nvSpPr>
            <p:cNvPr id="20" name="Блок-схема: данные 19"/>
            <p:cNvSpPr/>
            <p:nvPr/>
          </p:nvSpPr>
          <p:spPr>
            <a:xfrm>
              <a:off x="450065" y="4518065"/>
              <a:ext cx="2304257" cy="387426"/>
            </a:xfrm>
            <a:prstGeom prst="flowChartInputOutpu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>
                  <a:solidFill>
                    <a:schemeClr val="tx1"/>
                  </a:solidFill>
                </a:rPr>
                <a:t>вывод А, Б</a:t>
              </a:r>
            </a:p>
          </p:txBody>
        </p:sp>
        <p:sp>
          <p:nvSpPr>
            <p:cNvPr id="7182" name="Line 25"/>
            <p:cNvSpPr>
              <a:spLocks noChangeAspect="1" noChangeShapeType="1"/>
            </p:cNvSpPr>
            <p:nvPr/>
          </p:nvSpPr>
          <p:spPr bwMode="auto">
            <a:xfrm>
              <a:off x="1621343" y="4905164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Rectangle 21"/>
            <p:cNvSpPr>
              <a:spLocks noChangeAspect="1" noChangeArrowheads="1"/>
            </p:cNvSpPr>
            <p:nvPr/>
          </p:nvSpPr>
          <p:spPr bwMode="auto">
            <a:xfrm>
              <a:off x="899592" y="3329849"/>
              <a:ext cx="1476164" cy="3151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А:=Б</a:t>
              </a:r>
            </a:p>
          </p:txBody>
        </p:sp>
        <p:sp>
          <p:nvSpPr>
            <p:cNvPr id="7184" name="Rectangle 21"/>
            <p:cNvSpPr>
              <a:spLocks noChangeAspect="1" noChangeArrowheads="1"/>
            </p:cNvSpPr>
            <p:nvPr/>
          </p:nvSpPr>
          <p:spPr bwMode="auto">
            <a:xfrm>
              <a:off x="904245" y="3905964"/>
              <a:ext cx="1476164" cy="35112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Б:=В</a:t>
              </a:r>
            </a:p>
          </p:txBody>
        </p:sp>
        <p:sp>
          <p:nvSpPr>
            <p:cNvPr id="7185" name="Line 24"/>
            <p:cNvSpPr>
              <a:spLocks noChangeAspect="1" noChangeShapeType="1"/>
            </p:cNvSpPr>
            <p:nvPr/>
          </p:nvSpPr>
          <p:spPr bwMode="auto">
            <a:xfrm>
              <a:off x="1642327" y="3072721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Line 24"/>
            <p:cNvSpPr>
              <a:spLocks noChangeAspect="1" noChangeShapeType="1"/>
            </p:cNvSpPr>
            <p:nvPr/>
          </p:nvSpPr>
          <p:spPr bwMode="auto">
            <a:xfrm>
              <a:off x="1642327" y="3645024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816350" y="5035492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>
                <a:solidFill>
                  <a:srgbClr val="330066"/>
                </a:solidFill>
              </a:rPr>
              <a:t>В области вывода: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62850" y="702032"/>
            <a:ext cx="1076902" cy="769441"/>
            <a:chOff x="883897" y="702032"/>
            <a:chExt cx="1076902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883897" y="763588"/>
              <a:ext cx="718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А:=Б</a:t>
              </a:r>
            </a:p>
            <a:p>
              <a:r>
                <a:rPr lang="ru-RU" dirty="0" smtClean="0"/>
                <a:t>Б:=А</a:t>
              </a:r>
              <a:endParaRPr lang="ru-RU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475656" y="702032"/>
              <a:ext cx="4851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dirty="0" smtClean="0">
                  <a:solidFill>
                    <a:srgbClr val="00B050"/>
                  </a:solidFill>
                </a:rPr>
                <a:t>?</a:t>
              </a:r>
              <a:endParaRPr lang="ru-RU" sz="4400" dirty="0">
                <a:solidFill>
                  <a:srgbClr val="00B050"/>
                </a:solidFill>
              </a:endParaRPr>
            </a:p>
          </p:txBody>
        </p:sp>
      </p:grpSp>
      <p:sp>
        <p:nvSpPr>
          <p:cNvPr id="6" name="Умножение 5"/>
          <p:cNvSpPr/>
          <p:nvPr/>
        </p:nvSpPr>
        <p:spPr>
          <a:xfrm>
            <a:off x="973026" y="548680"/>
            <a:ext cx="1169615" cy="1045345"/>
          </a:xfrm>
          <a:prstGeom prst="mathMultiply">
            <a:avLst>
              <a:gd name="adj1" fmla="val 42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83896" y="702032"/>
            <a:ext cx="1599872" cy="769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2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 smtClean="0"/>
              <a:t>Составьте таблицу значений переменных данного фрагмента алгоритма</a:t>
            </a:r>
            <a:r>
              <a:rPr lang="ru-RU" dirty="0"/>
              <a:t>. Какое значение получит переменная </a:t>
            </a:r>
            <a:r>
              <a:rPr lang="en-US" sz="2000" b="1" i="1" dirty="0"/>
              <a:t>s</a:t>
            </a:r>
            <a:r>
              <a:rPr lang="ru-RU" dirty="0"/>
              <a:t> после выполнения </a:t>
            </a:r>
            <a:r>
              <a:rPr lang="ru-RU" dirty="0" smtClean="0"/>
              <a:t>этого алгоритма</a:t>
            </a:r>
            <a:r>
              <a:rPr lang="ru-RU" dirty="0"/>
              <a:t>? 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11560" y="2565675"/>
            <a:ext cx="1400817" cy="2195473"/>
          </a:xfrm>
          <a:prstGeom prst="rect">
            <a:avLst/>
          </a:prstGeom>
          <a:noFill/>
          <a:ln w="9525">
            <a:solidFill>
              <a:srgbClr val="000000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0"/>
              </a:spcBef>
              <a:spcAft>
                <a:spcPts val="100"/>
              </a:spcAft>
            </a:pPr>
            <a:r>
              <a:rPr lang="ru-RU" sz="2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х:=2</a:t>
            </a:r>
          </a:p>
          <a:p>
            <a:pPr algn="l" eaLnBrk="1" hangingPunct="1">
              <a:spcBef>
                <a:spcPts val="0"/>
              </a:spcBef>
              <a:spcAft>
                <a:spcPts val="100"/>
              </a:spcAft>
            </a:pPr>
            <a:r>
              <a:rPr lang="ru-RU" sz="2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у:=х*х</a:t>
            </a:r>
          </a:p>
          <a:p>
            <a:pPr algn="l" eaLnBrk="1" hangingPunct="1">
              <a:spcBef>
                <a:spcPts val="0"/>
              </a:spcBef>
              <a:spcAft>
                <a:spcPts val="100"/>
              </a:spcAft>
            </a:pPr>
            <a:r>
              <a:rPr lang="ru-RU" sz="2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у:=у*у</a:t>
            </a:r>
          </a:p>
          <a:p>
            <a:pPr algn="l" eaLnBrk="1" hangingPunct="1">
              <a:spcBef>
                <a:spcPts val="0"/>
              </a:spcBef>
              <a:spcAft>
                <a:spcPts val="100"/>
              </a:spcAft>
            </a:pPr>
            <a:r>
              <a:rPr lang="ru-RU" sz="2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х:=у*х</a:t>
            </a:r>
          </a:p>
          <a:p>
            <a:pPr algn="l" eaLnBrk="1" hangingPunct="1">
              <a:spcBef>
                <a:spcPts val="0"/>
              </a:spcBef>
              <a:spcAft>
                <a:spcPts val="100"/>
              </a:spcAft>
            </a:pPr>
            <a:r>
              <a:rPr lang="en-US" sz="2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s:=x+y</a:t>
            </a:r>
            <a:endParaRPr lang="ru-RU" sz="2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</p:txBody>
      </p:sp>
      <p:graphicFrame>
        <p:nvGraphicFramePr>
          <p:cNvPr id="5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267127"/>
              </p:ext>
            </p:extLst>
          </p:nvPr>
        </p:nvGraphicFramePr>
        <p:xfrm>
          <a:off x="3311859" y="1503414"/>
          <a:ext cx="4526810" cy="3230766"/>
        </p:xfrm>
        <a:graphic>
          <a:graphicData uri="http://schemas.openxmlformats.org/drawingml/2006/table">
            <a:tbl>
              <a:tblPr/>
              <a:tblGrid>
                <a:gridCol w="758085"/>
                <a:gridCol w="1255712"/>
                <a:gridCol w="1257300"/>
                <a:gridCol w="1255713"/>
              </a:tblGrid>
              <a:tr h="42667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-ритма</a:t>
                      </a: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Переменные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04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x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y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s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 Box 43"/>
          <p:cNvSpPr txBox="1">
            <a:spLocks noChangeArrowheads="1"/>
          </p:cNvSpPr>
          <p:nvPr/>
        </p:nvSpPr>
        <p:spPr bwMode="auto">
          <a:xfrm>
            <a:off x="4283965" y="2587676"/>
            <a:ext cx="8651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/>
              <a:t>2</a:t>
            </a:r>
          </a:p>
        </p:txBody>
      </p:sp>
      <p:sp>
        <p:nvSpPr>
          <p:cNvPr id="14" name="Text Box 50"/>
          <p:cNvSpPr txBox="1">
            <a:spLocks noChangeArrowheads="1"/>
          </p:cNvSpPr>
          <p:nvPr/>
        </p:nvSpPr>
        <p:spPr bwMode="auto">
          <a:xfrm>
            <a:off x="6806796" y="4310114"/>
            <a:ext cx="8651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/>
              <a:t>48</a:t>
            </a:r>
          </a:p>
        </p:txBody>
      </p:sp>
      <p:sp>
        <p:nvSpPr>
          <p:cNvPr id="16" name="Text Box 52"/>
          <p:cNvSpPr txBox="1">
            <a:spLocks noChangeArrowheads="1"/>
          </p:cNvSpPr>
          <p:nvPr/>
        </p:nvSpPr>
        <p:spPr bwMode="auto">
          <a:xfrm>
            <a:off x="5519691" y="2582914"/>
            <a:ext cx="8651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/>
              <a:t>-</a:t>
            </a:r>
          </a:p>
        </p:txBody>
      </p:sp>
      <p:sp>
        <p:nvSpPr>
          <p:cNvPr id="17" name="Text Box 53"/>
          <p:cNvSpPr txBox="1">
            <a:spLocks noChangeArrowheads="1"/>
          </p:cNvSpPr>
          <p:nvPr/>
        </p:nvSpPr>
        <p:spPr bwMode="auto">
          <a:xfrm>
            <a:off x="6806796" y="2582914"/>
            <a:ext cx="8651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/>
              <a:t>-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5511396" y="3014714"/>
            <a:ext cx="2160587" cy="427038"/>
            <a:chOff x="5511396" y="3014714"/>
            <a:chExt cx="2160587" cy="427038"/>
          </a:xfrm>
        </p:grpSpPr>
        <p:sp>
          <p:nvSpPr>
            <p:cNvPr id="8" name="Text Box 44"/>
            <p:cNvSpPr txBox="1">
              <a:spLocks noChangeArrowheads="1"/>
            </p:cNvSpPr>
            <p:nvPr/>
          </p:nvSpPr>
          <p:spPr bwMode="auto">
            <a:xfrm>
              <a:off x="5511396" y="3014714"/>
              <a:ext cx="865187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/>
                <a:t>4</a:t>
              </a:r>
            </a:p>
          </p:txBody>
        </p:sp>
        <p:sp>
          <p:nvSpPr>
            <p:cNvPr id="18" name="Text Box 54"/>
            <p:cNvSpPr txBox="1">
              <a:spLocks noChangeArrowheads="1"/>
            </p:cNvSpPr>
            <p:nvPr/>
          </p:nvSpPr>
          <p:spPr bwMode="auto">
            <a:xfrm>
              <a:off x="6806796" y="3014714"/>
              <a:ext cx="865187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/>
                <a:t>-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519691" y="3440987"/>
            <a:ext cx="2152291" cy="432565"/>
            <a:chOff x="5519691" y="3440987"/>
            <a:chExt cx="2152291" cy="432565"/>
          </a:xfrm>
        </p:grpSpPr>
        <p:sp>
          <p:nvSpPr>
            <p:cNvPr id="15" name="Text Box 51"/>
            <p:cNvSpPr txBox="1">
              <a:spLocks noChangeArrowheads="1"/>
            </p:cNvSpPr>
            <p:nvPr/>
          </p:nvSpPr>
          <p:spPr bwMode="auto">
            <a:xfrm>
              <a:off x="5519691" y="3446514"/>
              <a:ext cx="865187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/>
                <a:t>16</a:t>
              </a:r>
            </a:p>
          </p:txBody>
        </p:sp>
        <p:sp>
          <p:nvSpPr>
            <p:cNvPr id="19" name="Text Box 55"/>
            <p:cNvSpPr txBox="1">
              <a:spLocks noChangeArrowheads="1"/>
            </p:cNvSpPr>
            <p:nvPr/>
          </p:nvSpPr>
          <p:spPr bwMode="auto">
            <a:xfrm>
              <a:off x="6806795" y="3440987"/>
              <a:ext cx="865187" cy="427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/>
                <a:t>-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283965" y="3878314"/>
            <a:ext cx="3388018" cy="427038"/>
            <a:chOff x="4283965" y="3878314"/>
            <a:chExt cx="3388018" cy="427038"/>
          </a:xfrm>
        </p:grpSpPr>
        <p:sp>
          <p:nvSpPr>
            <p:cNvPr id="10" name="Text Box 46"/>
            <p:cNvSpPr txBox="1">
              <a:spLocks noChangeArrowheads="1"/>
            </p:cNvSpPr>
            <p:nvPr/>
          </p:nvSpPr>
          <p:spPr bwMode="auto">
            <a:xfrm>
              <a:off x="4283965" y="3878314"/>
              <a:ext cx="865187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/>
                <a:t>32</a:t>
              </a:r>
            </a:p>
          </p:txBody>
        </p:sp>
        <p:sp>
          <p:nvSpPr>
            <p:cNvPr id="20" name="Text Box 56"/>
            <p:cNvSpPr txBox="1">
              <a:spLocks noChangeArrowheads="1"/>
            </p:cNvSpPr>
            <p:nvPr/>
          </p:nvSpPr>
          <p:spPr bwMode="auto">
            <a:xfrm>
              <a:off x="6806796" y="3878314"/>
              <a:ext cx="865187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200" dirty="0" smtClean="0"/>
                <a:t>-</a:t>
              </a:r>
              <a:endParaRPr lang="ru-RU" sz="2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80744" y="1915961"/>
            <a:ext cx="206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Алгоритм</a:t>
            </a:r>
            <a:endParaRPr lang="ru-RU" b="1" dirty="0"/>
          </a:p>
        </p:txBody>
      </p:sp>
      <p:sp>
        <p:nvSpPr>
          <p:cNvPr id="22" name="TextBox 44"/>
          <p:cNvSpPr txBox="1">
            <a:spLocks noChangeArrowheads="1"/>
          </p:cNvSpPr>
          <p:nvPr/>
        </p:nvSpPr>
        <p:spPr bwMode="auto">
          <a:xfrm>
            <a:off x="3311859" y="5049180"/>
            <a:ext cx="25573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i="1" dirty="0"/>
              <a:t>Ответ</a:t>
            </a:r>
            <a:r>
              <a:rPr lang="ru-RU" sz="2400" dirty="0"/>
              <a:t>:</a:t>
            </a:r>
            <a:r>
              <a:rPr lang="ru-RU" sz="2800" dirty="0"/>
              <a:t> 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s</a:t>
            </a:r>
            <a:r>
              <a:rPr lang="en-US" sz="2800" dirty="0" smtClean="0">
                <a:latin typeface="Consolas" pitchFamily="49" charset="0"/>
                <a:cs typeface="Consolas" pitchFamily="49" charset="0"/>
              </a:rPr>
              <a:t>=48</a:t>
            </a:r>
            <a:endParaRPr lang="ru-RU" sz="28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3" name="Text Box 52"/>
          <p:cNvSpPr txBox="1">
            <a:spLocks noChangeArrowheads="1"/>
          </p:cNvSpPr>
          <p:nvPr/>
        </p:nvSpPr>
        <p:spPr bwMode="auto">
          <a:xfrm>
            <a:off x="4283324" y="2582914"/>
            <a:ext cx="8651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200" dirty="0"/>
              <a:t>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0744" y="5156901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126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7956550" cy="576262"/>
          </a:xfrm>
        </p:spPr>
        <p:txBody>
          <a:bodyPr/>
          <a:lstStyle/>
          <a:p>
            <a:pPr algn="ctr" eaLnBrk="1" hangingPunct="1"/>
            <a:r>
              <a:rPr lang="ru-RU" sz="3600" dirty="0" smtClean="0"/>
              <a:t>Следование</a:t>
            </a:r>
          </a:p>
        </p:txBody>
      </p:sp>
      <p:sp>
        <p:nvSpPr>
          <p:cNvPr id="6147" name="Text Box 16"/>
          <p:cNvSpPr txBox="1">
            <a:spLocks noChangeArrowheads="1"/>
          </p:cNvSpPr>
          <p:nvPr/>
        </p:nvSpPr>
        <p:spPr bwMode="auto">
          <a:xfrm>
            <a:off x="719572" y="769774"/>
            <a:ext cx="712966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Линейный алгоритм </a:t>
            </a:r>
            <a:r>
              <a:rPr lang="ru-RU" sz="2400" dirty="0">
                <a:solidFill>
                  <a:srgbClr val="330066"/>
                </a:solidFill>
              </a:rPr>
              <a:t>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все команды выполняются строго последовательно друг за другом в том порядке, в котором они записаны.</a:t>
            </a:r>
          </a:p>
        </p:txBody>
      </p:sp>
      <p:grpSp>
        <p:nvGrpSpPr>
          <p:cNvPr id="6148" name="Группа 2"/>
          <p:cNvGrpSpPr>
            <a:grpSpLocks/>
          </p:cNvGrpSpPr>
          <p:nvPr/>
        </p:nvGrpSpPr>
        <p:grpSpPr bwMode="auto">
          <a:xfrm>
            <a:off x="3563888" y="2690813"/>
            <a:ext cx="2033588" cy="3224212"/>
            <a:chOff x="1295400" y="2690442"/>
            <a:chExt cx="2033588" cy="3224583"/>
          </a:xfrm>
        </p:grpSpPr>
        <p:sp>
          <p:nvSpPr>
            <p:cNvPr id="6159" name="AutoShape 18"/>
            <p:cNvSpPr>
              <a:spLocks noChangeAspect="1" noChangeArrowheads="1"/>
            </p:cNvSpPr>
            <p:nvPr/>
          </p:nvSpPr>
          <p:spPr bwMode="auto">
            <a:xfrm>
              <a:off x="1295400" y="2690442"/>
              <a:ext cx="2033588" cy="37356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6160" name="Rectangle 19"/>
            <p:cNvSpPr>
              <a:spLocks noChangeAspect="1" noChangeArrowheads="1"/>
            </p:cNvSpPr>
            <p:nvPr/>
          </p:nvSpPr>
          <p:spPr bwMode="auto">
            <a:xfrm>
              <a:off x="1295400" y="328220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Команда 1</a:t>
              </a:r>
            </a:p>
          </p:txBody>
        </p:sp>
        <p:sp>
          <p:nvSpPr>
            <p:cNvPr id="6161" name="AutoShape 20"/>
            <p:cNvSpPr>
              <a:spLocks noChangeAspect="1" noChangeArrowheads="1"/>
            </p:cNvSpPr>
            <p:nvPr/>
          </p:nvSpPr>
          <p:spPr bwMode="auto">
            <a:xfrm>
              <a:off x="1295400" y="5543688"/>
              <a:ext cx="2033588" cy="371337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6162" name="Rectangle 21"/>
            <p:cNvSpPr>
              <a:spLocks noChangeAspect="1" noChangeArrowheads="1"/>
            </p:cNvSpPr>
            <p:nvPr/>
          </p:nvSpPr>
          <p:spPr bwMode="auto">
            <a:xfrm>
              <a:off x="1295400" y="397804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Команда 2</a:t>
              </a:r>
            </a:p>
          </p:txBody>
        </p:sp>
        <p:sp>
          <p:nvSpPr>
            <p:cNvPr id="6163" name="Rectangle 22"/>
            <p:cNvSpPr>
              <a:spLocks noChangeAspect="1" noChangeArrowheads="1"/>
            </p:cNvSpPr>
            <p:nvPr/>
          </p:nvSpPr>
          <p:spPr bwMode="auto">
            <a:xfrm>
              <a:off x="1295400" y="4673888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Команда 3</a:t>
              </a:r>
            </a:p>
          </p:txBody>
        </p:sp>
        <p:sp>
          <p:nvSpPr>
            <p:cNvPr id="6164" name="Line 23"/>
            <p:cNvSpPr>
              <a:spLocks noChangeAspect="1" noChangeShapeType="1"/>
            </p:cNvSpPr>
            <p:nvPr/>
          </p:nvSpPr>
          <p:spPr bwMode="auto">
            <a:xfrm>
              <a:off x="2312194" y="3064760"/>
              <a:ext cx="0" cy="2174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65" name="Line 24"/>
            <p:cNvSpPr>
              <a:spLocks noChangeAspect="1" noChangeShapeType="1"/>
            </p:cNvSpPr>
            <p:nvPr/>
          </p:nvSpPr>
          <p:spPr bwMode="auto">
            <a:xfrm>
              <a:off x="2312194" y="3717109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66" name="Line 25"/>
            <p:cNvSpPr>
              <a:spLocks noChangeAspect="1" noChangeShapeType="1"/>
            </p:cNvSpPr>
            <p:nvPr/>
          </p:nvSpPr>
          <p:spPr bwMode="auto">
            <a:xfrm>
              <a:off x="2312194" y="4412949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67" name="Line 26"/>
            <p:cNvSpPr>
              <a:spLocks noChangeAspect="1" noChangeShapeType="1"/>
            </p:cNvSpPr>
            <p:nvPr/>
          </p:nvSpPr>
          <p:spPr bwMode="auto">
            <a:xfrm>
              <a:off x="2312194" y="5108788"/>
              <a:ext cx="0" cy="4349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2329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812868" cy="436910"/>
          </a:xfrm>
        </p:spPr>
        <p:txBody>
          <a:bodyPr/>
          <a:lstStyle/>
          <a:p>
            <a:pPr algn="ctr"/>
            <a:r>
              <a:rPr lang="ru-RU" sz="2400" dirty="0" smtClean="0"/>
              <a:t>Система программирования </a:t>
            </a:r>
            <a:r>
              <a:rPr lang="ru-RU" sz="2400" dirty="0" err="1" smtClean="0"/>
              <a:t>КуМир</a:t>
            </a:r>
            <a:r>
              <a:rPr lang="ru-RU" sz="2400" dirty="0" smtClean="0"/>
              <a:t>. Исполнитель </a:t>
            </a:r>
            <a:r>
              <a:rPr lang="ru-RU" sz="2400" dirty="0"/>
              <a:t>Робот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512675"/>
            <a:ext cx="7056784" cy="467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5157192"/>
            <a:ext cx="9000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330066"/>
                </a:solidFill>
              </a:rPr>
              <a:t>Программа должна начинаться со строки </a:t>
            </a:r>
            <a:r>
              <a:rPr lang="ru-RU" sz="1600" b="1" dirty="0">
                <a:solidFill>
                  <a:srgbClr val="000000"/>
                </a:solidFill>
              </a:rPr>
              <a:t>использовать Робот</a:t>
            </a:r>
            <a:r>
              <a:rPr lang="ru-RU" sz="1600" dirty="0">
                <a:solidFill>
                  <a:srgbClr val="000000"/>
                </a:solidFill>
              </a:rPr>
              <a:t>. </a:t>
            </a:r>
            <a:r>
              <a:rPr lang="ru-RU" sz="1600" dirty="0" smtClean="0">
                <a:solidFill>
                  <a:schemeClr val="tx2"/>
                </a:solidFill>
              </a:rPr>
              <a:t>Робот </a:t>
            </a:r>
            <a:r>
              <a:rPr lang="ru-RU" sz="1600" dirty="0">
                <a:solidFill>
                  <a:schemeClr val="tx2"/>
                </a:solidFill>
              </a:rPr>
              <a:t>может передвигаться по полю и закрашивать </a:t>
            </a:r>
            <a:r>
              <a:rPr lang="ru-RU" sz="1600" dirty="0" smtClean="0">
                <a:solidFill>
                  <a:schemeClr val="tx2"/>
                </a:solidFill>
              </a:rPr>
              <a:t>клетки, а также </a:t>
            </a:r>
            <a:r>
              <a:rPr lang="ru-RU" sz="1600" dirty="0">
                <a:solidFill>
                  <a:schemeClr val="tx2"/>
                </a:solidFill>
              </a:rPr>
              <a:t>проверять, есть ли рядом с ним стена. </a:t>
            </a:r>
            <a:endParaRPr lang="ru-RU" sz="1600" dirty="0"/>
          </a:p>
          <a:p>
            <a:r>
              <a:rPr lang="ru-RU" sz="1600" dirty="0">
                <a:solidFill>
                  <a:schemeClr val="tx2"/>
                </a:solidFill>
              </a:rPr>
              <a:t>Редактор стартовой обстановки вызывается командой меню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</a:rPr>
              <a:t/>
            </a:r>
            <a:br>
              <a:rPr lang="ru-RU" sz="1600" b="1" dirty="0" smtClean="0">
                <a:solidFill>
                  <a:schemeClr val="tx2"/>
                </a:solidFill>
              </a:rPr>
            </a:br>
            <a:r>
              <a:rPr lang="ru-RU" sz="1600" b="1" dirty="0" smtClean="0"/>
              <a:t>Инструменты </a:t>
            </a:r>
            <a:r>
              <a:rPr lang="ru-RU" sz="1600" b="1" dirty="0"/>
              <a:t>→ Редактировать стартовую обстановку Робота</a:t>
            </a:r>
            <a:r>
              <a:rPr lang="ru-RU" sz="1600" dirty="0"/>
              <a:t>. </a:t>
            </a:r>
          </a:p>
          <a:p>
            <a:r>
              <a:rPr lang="ru-RU" sz="1600" dirty="0">
                <a:solidFill>
                  <a:schemeClr val="tx2"/>
                </a:solidFill>
              </a:rPr>
              <a:t>Обстановку можно сохранить в файл, а затем открыть командой меню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Робот </a:t>
            </a:r>
            <a:r>
              <a:rPr lang="ru-RU" sz="1600" b="1" dirty="0"/>
              <a:t>→ Сменить стартовую обстановку</a:t>
            </a:r>
            <a:r>
              <a:rPr lang="ru-RU" sz="1600" dirty="0"/>
              <a:t>.</a:t>
            </a:r>
          </a:p>
        </p:txBody>
      </p:sp>
      <p:pic>
        <p:nvPicPr>
          <p:cNvPr id="6" name="Picture 27" descr="Антирадиационный робот посетил Францию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00"/>
          <a:stretch>
            <a:fillRect/>
          </a:stretch>
        </p:blipFill>
        <p:spPr bwMode="auto">
          <a:xfrm flipH="1">
            <a:off x="7941246" y="1509027"/>
            <a:ext cx="965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9737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344360"/>
              </p:ext>
            </p:extLst>
          </p:nvPr>
        </p:nvGraphicFramePr>
        <p:xfrm>
          <a:off x="359532" y="1063510"/>
          <a:ext cx="7416824" cy="1859280"/>
        </p:xfrm>
        <a:graphic>
          <a:graphicData uri="http://schemas.openxmlformats.org/drawingml/2006/table">
            <a:tbl>
              <a:tblPr firstRow="1" firstCol="1" bandRow="1"/>
              <a:tblGrid>
                <a:gridCol w="1402970"/>
                <a:gridCol w="6013854"/>
              </a:tblGrid>
              <a:tr h="0">
                <a:tc>
                  <a:txBody>
                    <a:bodyPr/>
                    <a:lstStyle/>
                    <a:p>
                      <a:r>
                        <a:rPr lang="ru-RU" sz="1800" b="1" i="0" u="none" strike="noStrike" kern="1200" dirty="0" smtClean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влево</a:t>
                      </a:r>
                      <a:endParaRPr lang="ru-RU" sz="1800" b="1" i="0" u="none" strike="noStrike" kern="1200" dirty="0">
                        <a:solidFill>
                          <a:srgbClr val="0000C8"/>
                        </a:solidFill>
                        <a:effectLst/>
                        <a:latin typeface="Consolas" pitchFamily="49" charset="0"/>
                        <a:ea typeface="+mn-ea"/>
                        <a:cs typeface="Consolas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+mn-lt"/>
                          <a:ea typeface="SFRM1200"/>
                          <a:cs typeface="Arial" pitchFamily="34" charset="0"/>
                        </a:rPr>
                        <a:t>Перемещают Робота на одну клетку в указанном направлении. </a:t>
                      </a:r>
                      <a:br>
                        <a:rPr lang="ru-RU" sz="1600" dirty="0" smtClean="0">
                          <a:effectLst/>
                          <a:latin typeface="+mn-lt"/>
                          <a:ea typeface="SFRM1200"/>
                          <a:cs typeface="Arial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+mn-lt"/>
                          <a:ea typeface="SFRM1200"/>
                          <a:cs typeface="Arial" pitchFamily="34" charset="0"/>
                        </a:rPr>
                        <a:t>Если на пути стена, происходит отказ.</a:t>
                      </a:r>
                      <a:endParaRPr lang="ru-RU" sz="1600" dirty="0"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вправо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вверх</a:t>
                      </a:r>
                      <a:endParaRPr lang="ru-RU" sz="1800" b="1" i="0" u="none" strike="noStrike" kern="1200" dirty="0">
                        <a:solidFill>
                          <a:srgbClr val="0000C8"/>
                        </a:solidFill>
                        <a:effectLst/>
                        <a:latin typeface="Consolas" pitchFamily="49" charset="0"/>
                        <a:ea typeface="+mn-ea"/>
                        <a:cs typeface="Consolas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вниз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закрасить</a:t>
                      </a:r>
                      <a:endParaRPr lang="ru-RU" sz="1800" b="1" i="0" u="none" strike="noStrike" kern="1200" dirty="0">
                        <a:solidFill>
                          <a:srgbClr val="0000C8"/>
                        </a:solidFill>
                        <a:effectLst/>
                        <a:latin typeface="Consolas" pitchFamily="49" charset="0"/>
                        <a:ea typeface="+mn-ea"/>
                        <a:cs typeface="Consolas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+mn-lt"/>
                          <a:ea typeface="SFRM1200"/>
                          <a:cs typeface="Arial" pitchFamily="34" charset="0"/>
                        </a:rPr>
                        <a:t>Делает клетку, в которой находится Робот, закрашенной</a:t>
                      </a:r>
                      <a:endParaRPr lang="ru-RU" sz="1600" dirty="0"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r>
                        <a:rPr lang="ru-RU" sz="1600" i="1" dirty="0">
                          <a:effectLst/>
                          <a:latin typeface="+mn-lt"/>
                          <a:ea typeface="SFBX1440"/>
                          <a:cs typeface="Arial" pitchFamily="34" charset="0"/>
                        </a:rPr>
                        <a:t>Примечание: можно записать несколько команд в одной строке, разделяя их точкой с запятой.</a:t>
                      </a:r>
                      <a:endParaRPr lang="ru-RU" sz="1600" i="1" dirty="0"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653255"/>
              </p:ext>
            </p:extLst>
          </p:nvPr>
        </p:nvGraphicFramePr>
        <p:xfrm>
          <a:off x="359532" y="3501008"/>
          <a:ext cx="7416824" cy="2743200"/>
        </p:xfrm>
        <a:graphic>
          <a:graphicData uri="http://schemas.openxmlformats.org/drawingml/2006/table">
            <a:tbl>
              <a:tblPr firstRow="1" firstCol="1" bandRow="1"/>
              <a:tblGrid>
                <a:gridCol w="2412268"/>
                <a:gridCol w="5004556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слева свободно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+mn-lt"/>
                          <a:cs typeface="Times New Roman"/>
                        </a:rPr>
                        <a:t>Если Робот может перейти в указанном направлении – ДА, иначе – НЕТ.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справа свободно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сверху свободно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снизу свободно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слева стена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+mn-lt"/>
                          <a:cs typeface="Times New Roman"/>
                        </a:rPr>
                        <a:t>Если рядом с Роботом в указанном направлении находится стена – ДА, иначе – НЕТ.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справа стена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сверху стена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снизу стена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клетка закрашена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+mn-lt"/>
                          <a:cs typeface="Times New Roman"/>
                        </a:rPr>
                        <a:t>Если текущая клетка закрашена – ДА, иначе – НЕТ.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i="0" u="none" strike="noStrike" kern="1200" dirty="0">
                          <a:solidFill>
                            <a:srgbClr val="0000C8"/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клетка чистая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+mn-lt"/>
                          <a:cs typeface="Times New Roman"/>
                        </a:rPr>
                        <a:t>Если текущая клетка не закрашена – ДА, иначе – НЕТ.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95736" y="548680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Команды-действия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3728" y="2996952"/>
            <a:ext cx="2988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Команды-проверки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43508" y="116632"/>
            <a:ext cx="7812868" cy="43691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400" dirty="0" smtClean="0"/>
              <a:t>Система программирования </a:t>
            </a:r>
            <a:r>
              <a:rPr lang="ru-RU" sz="2400" dirty="0" err="1" smtClean="0"/>
              <a:t>КуМир</a:t>
            </a:r>
            <a:r>
              <a:rPr lang="ru-RU" sz="2400" dirty="0" smtClean="0"/>
              <a:t>. Исполнитель Робот</a:t>
            </a:r>
            <a:endParaRPr lang="ru-RU" sz="2400" dirty="0"/>
          </a:p>
        </p:txBody>
      </p:sp>
      <p:pic>
        <p:nvPicPr>
          <p:cNvPr id="9" name="Picture 27" descr="Антирадиационный робот посетил Францию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00"/>
          <a:stretch>
            <a:fillRect/>
          </a:stretch>
        </p:blipFill>
        <p:spPr bwMode="auto">
          <a:xfrm flipH="1">
            <a:off x="7941246" y="1509027"/>
            <a:ext cx="965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3718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Задача. </a:t>
            </a:r>
            <a:r>
              <a:rPr lang="ru-RU" dirty="0"/>
              <a:t>Составить </a:t>
            </a:r>
            <a:r>
              <a:rPr lang="ru-RU" dirty="0" smtClean="0"/>
              <a:t>алгоритм для исполнителя Робот, закрашивающий квадрат размером 2х2 клетки. Робот находится в левом верхнем углу поля.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5801" y="1844824"/>
            <a:ext cx="3105011" cy="378565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AA00"/>
                </a:solidFill>
                <a:effectLst/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Квадрат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закрасить</a:t>
            </a:r>
            <a:endParaRPr lang="ru-RU" sz="20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закрасить</a:t>
            </a:r>
            <a:endParaRPr lang="ru-RU" sz="20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вниз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закрасить</a:t>
            </a:r>
            <a:endParaRPr lang="ru-RU" sz="20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закрасить</a:t>
            </a:r>
            <a:endParaRPr lang="ru-RU" sz="20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i="0" u="none" strike="noStrike" dirty="0" smtClean="0">
                <a:solidFill>
                  <a:srgbClr val="0000C8"/>
                </a:solidFill>
                <a:effectLst/>
                <a:latin typeface="Consolas" pitchFamily="49" charset="0"/>
                <a:cs typeface="Consolas" pitchFamily="49" charset="0"/>
              </a:rPr>
              <a:t>вверх</a:t>
            </a:r>
            <a: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 smtClean="0">
                <a:effectLst/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effectLst/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59713"/>
            <a:ext cx="47910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Управляющая кнопка: настраиваемая 1">
            <a:hlinkClick r:id="rId3" action="ppaction://hlinksldjump" highlightClick="1"/>
          </p:cNvPr>
          <p:cNvSpPr/>
          <p:nvPr/>
        </p:nvSpPr>
        <p:spPr>
          <a:xfrm>
            <a:off x="5437367" y="5621536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9388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>
                <a:solidFill>
                  <a:srgbClr val="000000"/>
                </a:solidFill>
              </a:rPr>
              <a:t>Составить </a:t>
            </a:r>
            <a:r>
              <a:rPr lang="ru-RU" dirty="0" smtClean="0">
                <a:solidFill>
                  <a:srgbClr val="000000"/>
                </a:solidFill>
              </a:rPr>
              <a:t>алгоритм для исполнителя Робот, закрашивающий квадрат размером 2х2 клетки. Робот находится в левом верхнем углу поля.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36" name="Picture 12" descr="D:\_Папа-адм\Desktop\Алгоритмизация (през)\квадрат5\Image 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_Папа-адм\Desktop\Алгоритмизация (през)\квадрат5\Image 0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_Папа-адм\Desktop\Алгоритмизация (през)\квадрат5\Image 0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_Папа-адм\Desktop\Алгоритмизация (през)\квадрат5\Image 00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:\_Папа-адм\Desktop\Алгоритмизация (през)\квадрат5\Image 00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_Папа-адм\Desktop\Алгоритмизация (през)\квадрат5\Image 00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:\_Папа-адм\Desktop\Алгоритмизация (през)\квадрат5\Image 0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D:\_Папа-адм\Desktop\Алгоритмизация (през)\квадрат5\Image 01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:\_Папа-адм\Desktop\Алгоритмизация (през)\квадрат5\Image 01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D:\_Папа-адм\Desktop\Алгоритмизация (през)\квадрат5\Image 01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58196"/>
            <a:ext cx="8746949" cy="456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622909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4314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740860" cy="436910"/>
          </a:xfrm>
        </p:spPr>
        <p:txBody>
          <a:bodyPr/>
          <a:lstStyle/>
          <a:p>
            <a:pPr algn="ctr"/>
            <a:r>
              <a:rPr lang="ru-RU" sz="2800" dirty="0" err="1" smtClean="0"/>
              <a:t>КуМир</a:t>
            </a:r>
            <a:r>
              <a:rPr lang="ru-RU" sz="2800" dirty="0" smtClean="0"/>
              <a:t>. Величины в алгоритмах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43508" y="5157192"/>
            <a:ext cx="892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</a:rPr>
              <a:t>Величина</a:t>
            </a:r>
            <a:r>
              <a:rPr lang="ru-RU" sz="1600" dirty="0">
                <a:solidFill>
                  <a:schemeClr val="tx2"/>
                </a:solidFill>
              </a:rPr>
              <a:t> в информатике – это отдельный информационный объект (число, символ, строка, таблица и др.). 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Константа</a:t>
            </a:r>
            <a:r>
              <a:rPr lang="ru-RU" sz="1600" dirty="0">
                <a:solidFill>
                  <a:schemeClr val="tx2"/>
                </a:solidFill>
              </a:rPr>
              <a:t> – величина, значение которой не изменяется в процессе выполнения алгоритма.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Переменная</a:t>
            </a:r>
            <a:r>
              <a:rPr lang="ru-RU" sz="1600" dirty="0">
                <a:solidFill>
                  <a:schemeClr val="tx2"/>
                </a:solidFill>
              </a:rPr>
              <a:t> – величина, значение которой может измениться при выполнении алгоритма.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0965"/>
            <a:ext cx="6660740" cy="460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51415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740860" cy="436910"/>
          </a:xfrm>
        </p:spPr>
        <p:txBody>
          <a:bodyPr/>
          <a:lstStyle/>
          <a:p>
            <a:pPr algn="ctr"/>
            <a:r>
              <a:rPr lang="ru-RU" sz="2800" dirty="0" err="1" smtClean="0"/>
              <a:t>КуМир</a:t>
            </a:r>
            <a:r>
              <a:rPr lang="ru-RU" sz="2800" dirty="0" smtClean="0"/>
              <a:t>. Величины в алгоритмах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03258" y="584684"/>
            <a:ext cx="7753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Любая </a:t>
            </a:r>
            <a:r>
              <a:rPr lang="ru-RU" dirty="0" smtClean="0">
                <a:solidFill>
                  <a:schemeClr val="tx2"/>
                </a:solidFill>
              </a:rPr>
              <a:t>переменная </a:t>
            </a:r>
            <a:r>
              <a:rPr lang="ru-RU" dirty="0">
                <a:solidFill>
                  <a:schemeClr val="tx2"/>
                </a:solidFill>
              </a:rPr>
              <a:t>имеет </a:t>
            </a:r>
            <a:r>
              <a:rPr lang="ru-RU" b="1" dirty="0">
                <a:solidFill>
                  <a:schemeClr val="tx2"/>
                </a:solidFill>
              </a:rPr>
              <a:t>имя</a:t>
            </a:r>
            <a:r>
              <a:rPr lang="ru-RU" dirty="0">
                <a:solidFill>
                  <a:schemeClr val="tx2"/>
                </a:solidFill>
              </a:rPr>
              <a:t>,</a:t>
            </a:r>
            <a:r>
              <a:rPr lang="ru-RU" b="1" dirty="0">
                <a:solidFill>
                  <a:schemeClr val="tx2"/>
                </a:solidFill>
              </a:rPr>
              <a:t> значение</a:t>
            </a:r>
            <a:r>
              <a:rPr lang="ru-RU" dirty="0">
                <a:solidFill>
                  <a:schemeClr val="tx2"/>
                </a:solidFill>
              </a:rPr>
              <a:t> и</a:t>
            </a:r>
            <a:r>
              <a:rPr lang="ru-RU" b="1" dirty="0">
                <a:solidFill>
                  <a:schemeClr val="tx2"/>
                </a:solidFill>
              </a:rPr>
              <a:t> тип</a:t>
            </a:r>
            <a:r>
              <a:rPr lang="ru-RU" dirty="0">
                <a:solidFill>
                  <a:schemeClr val="tx2"/>
                </a:solidFill>
              </a:rPr>
              <a:t>. </a:t>
            </a:r>
          </a:p>
          <a:p>
            <a:r>
              <a:rPr lang="ru-RU" b="1" dirty="0">
                <a:solidFill>
                  <a:schemeClr val="tx2"/>
                </a:solidFill>
              </a:rPr>
              <a:t>Имя</a:t>
            </a:r>
            <a:r>
              <a:rPr lang="ru-RU" dirty="0">
                <a:solidFill>
                  <a:schemeClr val="tx2"/>
                </a:solidFill>
              </a:rPr>
              <a:t> служит для обозначения величины и образуется из одного или нескольких символов (букв и цифр), но не может начинаться с цифры.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i="1" dirty="0" smtClean="0">
                <a:solidFill>
                  <a:schemeClr val="tx2"/>
                </a:solidFill>
              </a:rPr>
              <a:t>Например</a:t>
            </a:r>
            <a:r>
              <a:rPr lang="ru-RU" i="1" dirty="0">
                <a:solidFill>
                  <a:schemeClr val="tx2"/>
                </a:solidFill>
              </a:rPr>
              <a:t>:</a:t>
            </a:r>
            <a:r>
              <a:rPr lang="ru-RU" dirty="0">
                <a:solidFill>
                  <a:schemeClr val="tx2"/>
                </a:solidFill>
              </a:rPr>
              <a:t>  </a:t>
            </a:r>
            <a:r>
              <a:rPr lang="en-US" dirty="0">
                <a:solidFill>
                  <a:schemeClr val="tx2"/>
                </a:solidFill>
              </a:rPr>
              <a:t>S, S1, SUMMA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3258" y="1880828"/>
            <a:ext cx="86532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Типы величин</a:t>
            </a:r>
            <a:r>
              <a:rPr lang="ru-RU" dirty="0">
                <a:solidFill>
                  <a:schemeClr val="tx2"/>
                </a:solidFill>
              </a:rPr>
              <a:t> определяют набор возможных </a:t>
            </a:r>
            <a:r>
              <a:rPr lang="ru-RU" b="1" dirty="0">
                <a:solidFill>
                  <a:schemeClr val="tx2"/>
                </a:solidFill>
              </a:rPr>
              <a:t>значений</a:t>
            </a:r>
            <a:r>
              <a:rPr lang="ru-RU" dirty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числовая целая (</a:t>
            </a:r>
            <a:r>
              <a:rPr lang="ru-RU" b="1" dirty="0">
                <a:solidFill>
                  <a:srgbClr val="CC6600"/>
                </a:solidFill>
              </a:rPr>
              <a:t>цел</a:t>
            </a:r>
            <a:r>
              <a:rPr lang="ru-RU" dirty="0">
                <a:solidFill>
                  <a:schemeClr val="tx2"/>
                </a:solidFill>
              </a:rPr>
              <a:t>) – </a:t>
            </a:r>
            <a:r>
              <a:rPr lang="ru-RU" i="1" dirty="0">
                <a:solidFill>
                  <a:schemeClr val="tx2"/>
                </a:solidFill>
              </a:rPr>
              <a:t>целое число, например 5 </a:t>
            </a:r>
            <a:r>
              <a:rPr lang="ru-RU" dirty="0">
                <a:solidFill>
                  <a:schemeClr val="tx2"/>
                </a:solidFill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числовая вещественная (</a:t>
            </a:r>
            <a:r>
              <a:rPr lang="ru-RU" b="1" dirty="0">
                <a:solidFill>
                  <a:srgbClr val="CC6600"/>
                </a:solidFill>
              </a:rPr>
              <a:t>вещ</a:t>
            </a:r>
            <a:r>
              <a:rPr lang="ru-RU" dirty="0">
                <a:solidFill>
                  <a:schemeClr val="tx2"/>
                </a:solidFill>
              </a:rPr>
              <a:t>) – </a:t>
            </a:r>
            <a:r>
              <a:rPr lang="ru-RU" i="1" dirty="0">
                <a:solidFill>
                  <a:schemeClr val="tx2"/>
                </a:solidFill>
              </a:rPr>
              <a:t>вещественное (действительное) число, например 3.14, 1.2</a:t>
            </a:r>
            <a:r>
              <a:rPr lang="en-US" i="1" dirty="0">
                <a:solidFill>
                  <a:schemeClr val="tx2"/>
                </a:solidFill>
              </a:rPr>
              <a:t>E</a:t>
            </a:r>
            <a:r>
              <a:rPr lang="ru-RU" i="1" dirty="0">
                <a:solidFill>
                  <a:schemeClr val="tx2"/>
                </a:solidFill>
              </a:rPr>
              <a:t>+8</a:t>
            </a:r>
            <a:r>
              <a:rPr lang="ru-RU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текстовая символьная (</a:t>
            </a:r>
            <a:r>
              <a:rPr lang="ru-RU" b="1" dirty="0">
                <a:solidFill>
                  <a:srgbClr val="CC6600"/>
                </a:solidFill>
              </a:rPr>
              <a:t>сим</a:t>
            </a:r>
            <a:r>
              <a:rPr lang="ru-RU" dirty="0">
                <a:solidFill>
                  <a:schemeClr val="tx2"/>
                </a:solidFill>
              </a:rPr>
              <a:t>) – </a:t>
            </a:r>
            <a:r>
              <a:rPr lang="ru-RU" i="1" dirty="0">
                <a:solidFill>
                  <a:schemeClr val="tx2"/>
                </a:solidFill>
              </a:rPr>
              <a:t>один любой символ, например "А"</a:t>
            </a:r>
            <a:r>
              <a:rPr lang="ru-RU" dirty="0">
                <a:solidFill>
                  <a:schemeClr val="tx2"/>
                </a:solidFill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текстовая литерная (</a:t>
            </a:r>
            <a:r>
              <a:rPr lang="ru-RU" b="1" dirty="0">
                <a:solidFill>
                  <a:srgbClr val="CC6600"/>
                </a:solidFill>
              </a:rPr>
              <a:t>лит</a:t>
            </a:r>
            <a:r>
              <a:rPr lang="ru-RU" dirty="0">
                <a:solidFill>
                  <a:schemeClr val="tx2"/>
                </a:solidFill>
              </a:rPr>
              <a:t>) – </a:t>
            </a:r>
            <a:r>
              <a:rPr lang="ru-RU" i="1" dirty="0">
                <a:solidFill>
                  <a:schemeClr val="tx2"/>
                </a:solidFill>
              </a:rPr>
              <a:t>строка любых символов, например "АЛГОРИТМ"</a:t>
            </a:r>
            <a:r>
              <a:rPr lang="ru-RU" dirty="0">
                <a:solidFill>
                  <a:schemeClr val="tx2"/>
                </a:solidFill>
              </a:rPr>
              <a:t>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2"/>
                </a:solidFill>
              </a:rPr>
              <a:t>логическая (</a:t>
            </a:r>
            <a:r>
              <a:rPr lang="ru-RU" b="1" dirty="0">
                <a:solidFill>
                  <a:srgbClr val="CC6600"/>
                </a:solidFill>
              </a:rPr>
              <a:t>лог</a:t>
            </a:r>
            <a:r>
              <a:rPr lang="ru-RU" dirty="0">
                <a:solidFill>
                  <a:schemeClr val="tx2"/>
                </a:solidFill>
              </a:rPr>
              <a:t>) – </a:t>
            </a:r>
            <a:r>
              <a:rPr lang="ru-RU" i="1" dirty="0">
                <a:solidFill>
                  <a:schemeClr val="tx2"/>
                </a:solidFill>
              </a:rPr>
              <a:t>принимает всего два значения ДА (ИСТИНА, </a:t>
            </a:r>
            <a:r>
              <a:rPr lang="en-US" i="1" dirty="0">
                <a:solidFill>
                  <a:schemeClr val="tx2"/>
                </a:solidFill>
              </a:rPr>
              <a:t>TRUE</a:t>
            </a:r>
            <a:r>
              <a:rPr lang="ru-RU" i="1" dirty="0">
                <a:solidFill>
                  <a:schemeClr val="tx2"/>
                </a:solidFill>
              </a:rPr>
              <a:t>, 1) или НЕТ (ЛОЖЬ, </a:t>
            </a:r>
            <a:r>
              <a:rPr lang="en-US" i="1" dirty="0">
                <a:solidFill>
                  <a:schemeClr val="tx2"/>
                </a:solidFill>
              </a:rPr>
              <a:t>FALS</a:t>
            </a:r>
            <a:r>
              <a:rPr lang="ru-RU" i="1" dirty="0">
                <a:solidFill>
                  <a:schemeClr val="tx2"/>
                </a:solidFill>
              </a:rPr>
              <a:t>, 0)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258" y="4466151"/>
            <a:ext cx="87252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Операции над величинами: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sz="1600" dirty="0">
                <a:solidFill>
                  <a:schemeClr val="tx2"/>
                </a:solidFill>
              </a:rPr>
              <a:t>арифметические (</a:t>
            </a:r>
            <a:r>
              <a:rPr lang="ru-RU" sz="1600" b="1" dirty="0"/>
              <a:t>+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-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*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/</a:t>
            </a:r>
            <a:r>
              <a:rPr lang="ru-RU" sz="1600" dirty="0">
                <a:solidFill>
                  <a:schemeClr val="tx2"/>
                </a:solidFill>
              </a:rPr>
              <a:t>); отношения (</a:t>
            </a:r>
            <a:r>
              <a:rPr lang="ru-RU" sz="1600" b="1" dirty="0"/>
              <a:t>&lt;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&gt;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&lt;=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&gt;=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=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&lt;&gt;</a:t>
            </a:r>
            <a:r>
              <a:rPr lang="ru-RU" sz="1600" dirty="0">
                <a:solidFill>
                  <a:schemeClr val="tx2"/>
                </a:solidFill>
              </a:rPr>
              <a:t>); логические (</a:t>
            </a:r>
            <a:r>
              <a:rPr lang="ru-RU" sz="1600" b="1" dirty="0"/>
              <a:t>И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ИЛИ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/>
              <a:t>НЕ</a:t>
            </a:r>
            <a:r>
              <a:rPr lang="ru-RU" sz="1600" dirty="0" smtClean="0">
                <a:solidFill>
                  <a:schemeClr val="tx2"/>
                </a:solidFill>
              </a:rPr>
              <a:t>).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258" y="5157192"/>
            <a:ext cx="872522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Выражения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состоят из операндов (констант, переменных, функций) и знаков операций, записываются в виде линейной последовательности символов (</a:t>
            </a:r>
            <a:r>
              <a:rPr lang="ru-RU" sz="1600" i="1" dirty="0">
                <a:solidFill>
                  <a:schemeClr val="tx2"/>
                </a:solidFill>
              </a:rPr>
              <a:t>линейная запись</a:t>
            </a:r>
            <a:r>
              <a:rPr lang="ru-RU" sz="1600" dirty="0">
                <a:solidFill>
                  <a:schemeClr val="tx2"/>
                </a:solidFill>
              </a:rPr>
              <a:t>). Порядок выполнения операций определяется скобками и приоритетом (старшинством) операций. Операции одинакового приоритета выполняются последовательно слева направо. </a:t>
            </a:r>
            <a:r>
              <a:rPr lang="ru-RU" sz="1600" i="1" dirty="0">
                <a:solidFill>
                  <a:schemeClr val="tx2"/>
                </a:solidFill>
              </a:rPr>
              <a:t>Например:</a:t>
            </a:r>
            <a:r>
              <a:rPr lang="ru-RU" sz="1600" dirty="0">
                <a:solidFill>
                  <a:schemeClr val="tx2"/>
                </a:solidFill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2*(</a:t>
            </a:r>
            <a:r>
              <a:rPr lang="en-US" sz="2000" dirty="0">
                <a:solidFill>
                  <a:srgbClr val="000000"/>
                </a:solidFill>
                <a:latin typeface="Droid Sans Mono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+3)/(</a:t>
            </a:r>
            <a:r>
              <a:rPr lang="en-US" sz="2000" dirty="0">
                <a:solidFill>
                  <a:srgbClr val="000000"/>
                </a:solidFill>
                <a:latin typeface="Droid Sans Mono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-5); (</a:t>
            </a:r>
            <a:r>
              <a:rPr lang="en-US" sz="2000" dirty="0">
                <a:solidFill>
                  <a:srgbClr val="000000"/>
                </a:solidFill>
                <a:latin typeface="Droid Sans Mono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&gt;5) и (</a:t>
            </a:r>
            <a:r>
              <a:rPr lang="en-US" sz="2000" dirty="0">
                <a:solidFill>
                  <a:srgbClr val="000000"/>
                </a:solidFill>
                <a:latin typeface="Droid Sans Mono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&lt;10).</a:t>
            </a:r>
          </a:p>
        </p:txBody>
      </p:sp>
    </p:spTree>
    <p:extLst>
      <p:ext uri="{BB962C8B-B14F-4D97-AF65-F5344CB8AC3E}">
        <p14:creationId xmlns:p14="http://schemas.microsoft.com/office/powerpoint/2010/main" val="351907950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08" y="116632"/>
            <a:ext cx="7740860" cy="436910"/>
          </a:xfrm>
        </p:spPr>
        <p:txBody>
          <a:bodyPr/>
          <a:lstStyle/>
          <a:p>
            <a:pPr algn="ctr"/>
            <a:r>
              <a:rPr lang="ru-RU" sz="2800" dirty="0" err="1" smtClean="0"/>
              <a:t>КуМир</a:t>
            </a:r>
            <a:r>
              <a:rPr lang="ru-RU" sz="2800" dirty="0" smtClean="0"/>
              <a:t>. </a:t>
            </a:r>
            <a:r>
              <a:rPr lang="ru-RU" sz="2800" dirty="0"/>
              <a:t>Команда присваивания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152" y="836712"/>
            <a:ext cx="88209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330066"/>
                </a:solidFill>
              </a:rPr>
              <a:t>Команда присваивания </a:t>
            </a:r>
            <a:r>
              <a:rPr lang="ru-RU" dirty="0">
                <a:solidFill>
                  <a:srgbClr val="330066"/>
                </a:solidFill>
              </a:rPr>
              <a:t>используется для задания и изменения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dirty="0" smtClean="0">
                <a:solidFill>
                  <a:srgbClr val="330066"/>
                </a:solidFill>
              </a:rPr>
              <a:t>значений </a:t>
            </a:r>
            <a:r>
              <a:rPr lang="ru-RU" dirty="0">
                <a:solidFill>
                  <a:srgbClr val="330066"/>
                </a:solidFill>
              </a:rPr>
              <a:t>переменных. Обозначается  знаком </a:t>
            </a:r>
            <a:r>
              <a:rPr lang="ru-RU" dirty="0" smtClean="0">
                <a:solidFill>
                  <a:srgbClr val="330066"/>
                </a:solidFill>
              </a:rPr>
              <a:t>«</a:t>
            </a:r>
            <a:r>
              <a:rPr lang="ru-RU" sz="2000" dirty="0">
                <a:solidFill>
                  <a:srgbClr val="000000"/>
                </a:solidFill>
                <a:latin typeface="Droid Sans Mono"/>
              </a:rPr>
              <a:t>:=</a:t>
            </a:r>
            <a:r>
              <a:rPr lang="ru-RU" dirty="0" smtClean="0">
                <a:solidFill>
                  <a:srgbClr val="330066"/>
                </a:solidFill>
              </a:rPr>
              <a:t>».</a:t>
            </a:r>
          </a:p>
          <a:p>
            <a:endParaRPr lang="ru-RU" dirty="0">
              <a:solidFill>
                <a:srgbClr val="330066"/>
              </a:solidFill>
            </a:endParaRPr>
          </a:p>
          <a:p>
            <a:r>
              <a:rPr lang="ru-RU" sz="2000" dirty="0">
                <a:solidFill>
                  <a:srgbClr val="000000"/>
                </a:solidFill>
                <a:latin typeface="Droid Sans Mono"/>
              </a:rPr>
              <a:t>&lt;имя переменной&gt; := &lt;выражение&gt;</a:t>
            </a:r>
          </a:p>
          <a:p>
            <a:endParaRPr lang="ru-RU" dirty="0" smtClean="0">
              <a:solidFill>
                <a:srgbClr val="33006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330066"/>
                </a:solidFill>
              </a:rPr>
              <a:t>Сначала </a:t>
            </a:r>
            <a:r>
              <a:rPr lang="ru-RU" dirty="0">
                <a:solidFill>
                  <a:srgbClr val="330066"/>
                </a:solidFill>
              </a:rPr>
              <a:t>определяется значение выражения справа от знака присваивания, затем оно записывается в переменную, указанную слева, при этом предыдущее значение переменной стирается. </a:t>
            </a:r>
            <a:endParaRPr lang="ru-RU" dirty="0" smtClean="0">
              <a:solidFill>
                <a:srgbClr val="33006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i="1" dirty="0" smtClean="0">
              <a:solidFill>
                <a:srgbClr val="33006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i="1" dirty="0" smtClean="0">
                <a:solidFill>
                  <a:srgbClr val="330066"/>
                </a:solidFill>
              </a:rPr>
              <a:t>Например</a:t>
            </a:r>
            <a:r>
              <a:rPr lang="ru-RU" i="1" dirty="0">
                <a:solidFill>
                  <a:srgbClr val="330066"/>
                </a:solidFill>
              </a:rPr>
              <a:t>: </a:t>
            </a:r>
            <a:endParaRPr lang="ru-RU" i="1" dirty="0" smtClean="0">
              <a:solidFill>
                <a:srgbClr val="33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83668" y="4001286"/>
            <a:ext cx="11869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pt-BR" sz="2000" i="1" dirty="0">
                <a:solidFill>
                  <a:srgbClr val="000000"/>
                </a:solidFill>
                <a:latin typeface="Droid Sans Mono"/>
              </a:rPr>
              <a:t>a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:=</a:t>
            </a:r>
            <a:r>
              <a:rPr lang="pt-BR" sz="2000" b="1" dirty="0">
                <a:solidFill>
                  <a:srgbClr val="0095FF"/>
                </a:solidFill>
                <a:latin typeface="Droid Sans Mono"/>
              </a:rPr>
              <a:t>5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 </a:t>
            </a:r>
            <a:endParaRPr lang="ru-RU" sz="2000" dirty="0">
              <a:solidFill>
                <a:srgbClr val="000000"/>
              </a:solidFill>
              <a:latin typeface="Droid Sans Mono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pt-BR" sz="2000" i="1" dirty="0">
                <a:solidFill>
                  <a:srgbClr val="000000"/>
                </a:solidFill>
                <a:latin typeface="Droid Sans Mono"/>
              </a:rPr>
              <a:t>b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:=</a:t>
            </a:r>
            <a:r>
              <a:rPr lang="pt-BR" sz="2000" i="1" dirty="0">
                <a:solidFill>
                  <a:srgbClr val="000000"/>
                </a:solidFill>
                <a:latin typeface="Droid Sans Mono"/>
              </a:rPr>
              <a:t>a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 </a:t>
            </a:r>
            <a:endParaRPr lang="ru-RU" sz="2000" dirty="0">
              <a:solidFill>
                <a:srgbClr val="000000"/>
              </a:solidFill>
              <a:latin typeface="Droid Sans Mono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pt-BR" sz="2000" i="1" dirty="0">
                <a:solidFill>
                  <a:srgbClr val="000000"/>
                </a:solidFill>
                <a:latin typeface="Droid Sans Mono"/>
              </a:rPr>
              <a:t>b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:=</a:t>
            </a:r>
            <a:r>
              <a:rPr lang="pt-BR" sz="2000" i="1" dirty="0">
                <a:solidFill>
                  <a:srgbClr val="000000"/>
                </a:solidFill>
                <a:latin typeface="Droid Sans Mono"/>
              </a:rPr>
              <a:t>b</a:t>
            </a:r>
            <a:r>
              <a:rPr lang="pt-BR" sz="2000" dirty="0">
                <a:solidFill>
                  <a:srgbClr val="000000"/>
                </a:solidFill>
                <a:latin typeface="Droid Sans Mono"/>
              </a:rPr>
              <a:t>+</a:t>
            </a:r>
            <a:r>
              <a:rPr lang="pt-BR" sz="2000" b="1" dirty="0">
                <a:solidFill>
                  <a:srgbClr val="0095FF"/>
                </a:solidFill>
                <a:latin typeface="Droid Sans Mono"/>
              </a:rPr>
              <a:t>1</a:t>
            </a:r>
            <a:endParaRPr lang="pt-BR" sz="2000" dirty="0">
              <a:solidFill>
                <a:srgbClr val="000000"/>
              </a:solidFill>
              <a:latin typeface="Droid Sans Mono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865878" y="3635805"/>
            <a:ext cx="1962858" cy="1298668"/>
            <a:chOff x="3869282" y="3609020"/>
            <a:chExt cx="1962858" cy="129866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3869282" y="3898259"/>
              <a:ext cx="1962858" cy="1009429"/>
              <a:chOff x="3209005" y="3898259"/>
              <a:chExt cx="1962858" cy="1009429"/>
            </a:xfrm>
          </p:grpSpPr>
          <p:grpSp>
            <p:nvGrpSpPr>
              <p:cNvPr id="9" name="Группа 8"/>
              <p:cNvGrpSpPr/>
              <p:nvPr/>
            </p:nvGrpSpPr>
            <p:grpSpPr>
              <a:xfrm>
                <a:off x="3209005" y="3898259"/>
                <a:ext cx="720080" cy="1009429"/>
                <a:chOff x="3209005" y="3898259"/>
                <a:chExt cx="720080" cy="1009429"/>
              </a:xfrm>
            </p:grpSpPr>
            <p:sp>
              <p:nvSpPr>
                <p:cNvPr id="2" name="Куб 1"/>
                <p:cNvSpPr/>
                <p:nvPr/>
              </p:nvSpPr>
              <p:spPr>
                <a:xfrm>
                  <a:off x="3209005" y="4223612"/>
                  <a:ext cx="720080" cy="684076"/>
                </a:xfrm>
                <a:prstGeom prst="cub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3407027" y="3898259"/>
                  <a:ext cx="32403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i="1" dirty="0">
                      <a:solidFill>
                        <a:srgbClr val="000000"/>
                      </a:solidFill>
                      <a:latin typeface="Droid Sans Mono"/>
                    </a:rPr>
                    <a:t>a</a:t>
                  </a:r>
                  <a:endParaRPr lang="ru-RU" sz="2000" i="1" dirty="0">
                    <a:solidFill>
                      <a:srgbClr val="000000"/>
                    </a:solidFill>
                    <a:latin typeface="Droid Sans Mono"/>
                  </a:endParaRPr>
                </a:p>
              </p:txBody>
            </p:sp>
          </p:grpSp>
          <p:grpSp>
            <p:nvGrpSpPr>
              <p:cNvPr id="10" name="Группа 9"/>
              <p:cNvGrpSpPr/>
              <p:nvPr/>
            </p:nvGrpSpPr>
            <p:grpSpPr>
              <a:xfrm>
                <a:off x="4451783" y="3898259"/>
                <a:ext cx="720080" cy="1009429"/>
                <a:chOff x="4451783" y="3898259"/>
                <a:chExt cx="720080" cy="1009429"/>
              </a:xfrm>
            </p:grpSpPr>
            <p:sp>
              <p:nvSpPr>
                <p:cNvPr id="6" name="Куб 5"/>
                <p:cNvSpPr/>
                <p:nvPr/>
              </p:nvSpPr>
              <p:spPr>
                <a:xfrm>
                  <a:off x="4451783" y="4223612"/>
                  <a:ext cx="720080" cy="684076"/>
                </a:xfrm>
                <a:prstGeom prst="cub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4649805" y="3898259"/>
                  <a:ext cx="32403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i="1" dirty="0" smtClean="0">
                      <a:solidFill>
                        <a:srgbClr val="000000"/>
                      </a:solidFill>
                      <a:latin typeface="Droid Sans Mono"/>
                    </a:rPr>
                    <a:t>b</a:t>
                  </a:r>
                  <a:endParaRPr lang="ru-RU" sz="2000" i="1" dirty="0">
                    <a:solidFill>
                      <a:srgbClr val="000000"/>
                    </a:solidFill>
                    <a:latin typeface="Droid Sans Mono"/>
                  </a:endParaRPr>
                </a:p>
              </p:txBody>
            </p:sp>
          </p:grpSp>
        </p:grpSp>
        <p:sp>
          <p:nvSpPr>
            <p:cNvPr id="15" name="TextBox 14"/>
            <p:cNvSpPr txBox="1"/>
            <p:nvPr/>
          </p:nvSpPr>
          <p:spPr>
            <a:xfrm>
              <a:off x="4319972" y="3609020"/>
              <a:ext cx="1080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u="sng" dirty="0" smtClean="0"/>
                <a:t>Память</a:t>
              </a:r>
              <a:endParaRPr lang="ru-RU" u="sng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929085" y="4473116"/>
            <a:ext cx="46289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95FF"/>
                </a:solidFill>
                <a:latin typeface="Droid Sans Mono"/>
              </a:rPr>
              <a:t>5</a:t>
            </a:r>
            <a:endParaRPr lang="ru-RU" sz="2000" b="1" dirty="0">
              <a:solidFill>
                <a:srgbClr val="0095FF"/>
              </a:solidFill>
              <a:latin typeface="Droid Sans Mon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2616" y="4473116"/>
            <a:ext cx="46289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95FF"/>
                </a:solidFill>
                <a:latin typeface="Droid Sans Mono"/>
              </a:rPr>
              <a:t>5</a:t>
            </a:r>
            <a:endParaRPr lang="ru-RU" sz="2000" b="1" dirty="0">
              <a:solidFill>
                <a:srgbClr val="0095FF"/>
              </a:solidFill>
              <a:latin typeface="Droid Sans Mon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6690" y="4473116"/>
            <a:ext cx="46289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95FF"/>
                </a:solidFill>
                <a:latin typeface="Droid Sans Mono"/>
              </a:rPr>
              <a:t>6</a:t>
            </a:r>
            <a:endParaRPr lang="ru-RU" sz="2000" b="1" dirty="0">
              <a:solidFill>
                <a:srgbClr val="0095FF"/>
              </a:solidFill>
              <a:latin typeface="Droid Sans Mono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24829" y="3645021"/>
            <a:ext cx="4608512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2843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A32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A32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7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A32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8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4338</TotalTime>
  <Words>767</Words>
  <Application>Microsoft Office PowerPoint</Application>
  <PresentationFormat>Экран (4:3)</PresentationFormat>
  <Paragraphs>151</Paragraphs>
  <Slides>13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Сеть 2</vt:lpstr>
      <vt:lpstr>1_Сеть 2</vt:lpstr>
      <vt:lpstr>2_Сеть 2</vt:lpstr>
      <vt:lpstr>Основы  алгоритмизации</vt:lpstr>
      <vt:lpstr>Следование</vt:lpstr>
      <vt:lpstr>Система программирования КуМир. Исполнитель Робот</vt:lpstr>
      <vt:lpstr>Презентация PowerPoint</vt:lpstr>
      <vt:lpstr>Презентация PowerPoint</vt:lpstr>
      <vt:lpstr>Презентация PowerPoint</vt:lpstr>
      <vt:lpstr>КуМир. Величины в алгоритмах</vt:lpstr>
      <vt:lpstr>КуМир. Величины в алгоритмах</vt:lpstr>
      <vt:lpstr>КуМир. Команда присваивания </vt:lpstr>
      <vt:lpstr>КуМир. Команда вывода </vt:lpstr>
      <vt:lpstr>КуМир. Команда ввода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194</cp:revision>
  <dcterms:created xsi:type="dcterms:W3CDTF">2010-02-14T19:37:55Z</dcterms:created>
  <dcterms:modified xsi:type="dcterms:W3CDTF">2018-07-31T18:19:29Z</dcterms:modified>
</cp:coreProperties>
</file>