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53" r:id="rId2"/>
    <p:sldMasterId id="2147483767" r:id="rId3"/>
  </p:sldMasterIdLst>
  <p:sldIdLst>
    <p:sldId id="329" r:id="rId4"/>
    <p:sldId id="330" r:id="rId5"/>
    <p:sldId id="278" r:id="rId6"/>
    <p:sldId id="331" r:id="rId7"/>
    <p:sldId id="282" r:id="rId8"/>
    <p:sldId id="311" r:id="rId9"/>
    <p:sldId id="312" r:id="rId10"/>
    <p:sldId id="313" r:id="rId11"/>
    <p:sldId id="314" r:id="rId12"/>
    <p:sldId id="309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4529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424713"/>
      </p:ext>
    </p:extLst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392809"/>
      </p:ext>
    </p:extLst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635699"/>
      </p:ext>
    </p:extLst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565383"/>
      </p:ext>
    </p:extLst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070062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03569"/>
      </p:ext>
    </p:extLst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744751"/>
      </p:ext>
    </p:extLst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510343"/>
      </p:ext>
    </p:extLst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94966"/>
      </p:ext>
    </p:extLst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853879"/>
      </p:ext>
    </p:extLst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514968"/>
      </p:ext>
    </p:extLst>
  </p:cSld>
  <p:clrMapOvr>
    <a:masterClrMapping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937082"/>
      </p:ext>
    </p:extLst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31513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002565"/>
      </p:ext>
    </p:extLst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964785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792633"/>
      </p:ext>
    </p:extLst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660359"/>
      </p:ext>
    </p:extLst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56198"/>
      </p:ext>
    </p:extLst>
  </p:cSld>
  <p:clrMapOvr>
    <a:masterClrMapping/>
  </p:clrMapOvr>
  <p:transition spd="med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983713"/>
      </p:ext>
    </p:extLst>
  </p:cSld>
  <p:clrMapOvr>
    <a:masterClrMapping/>
  </p:clrMapOvr>
  <p:transition spd="med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42243"/>
      </p:ext>
    </p:extLst>
  </p:cSld>
  <p:clrMapOvr>
    <a:masterClrMapping/>
  </p:clrMapOvr>
  <p:transition spd="med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346833"/>
      </p:ext>
    </p:extLst>
  </p:cSld>
  <p:clrMapOvr>
    <a:masterClrMapping/>
  </p:clrMapOvr>
  <p:transition spd="med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016860"/>
      </p:ext>
    </p:extLst>
  </p:cSld>
  <p:clrMapOvr>
    <a:masterClrMapping/>
  </p:clrMapOvr>
  <p:transition spd="med">
    <p:fade thruBlk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028046"/>
      </p:ext>
    </p:extLst>
  </p:cSld>
  <p:clrMapOvr>
    <a:masterClrMapping/>
  </p:clrMapOvr>
  <p:transition spd="med"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523023"/>
      </p:ext>
    </p:extLst>
  </p:cSld>
  <p:clrMapOvr>
    <a:masterClrMapping/>
  </p:clrMapOvr>
  <p:transition spd="med">
    <p:fade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974602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444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37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400" dirty="0" smtClean="0"/>
              <a:t>Основы </a:t>
            </a:r>
            <a:br>
              <a:rPr lang="ru-RU" sz="4400" dirty="0" smtClean="0"/>
            </a:br>
            <a:r>
              <a:rPr lang="ru-RU" sz="4400" dirty="0" smtClean="0"/>
              <a:t>алгоритмизации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500" y="3049588"/>
            <a:ext cx="7236804" cy="23622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accent6">
                    <a:lumMod val="75000"/>
                  </a:schemeClr>
                </a:solidFill>
              </a:rPr>
              <a:t>Циклические алгоритмы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Цикл с постусловием</a:t>
            </a:r>
          </a:p>
        </p:txBody>
      </p:sp>
    </p:spTree>
    <p:extLst>
      <p:ext uri="{BB962C8B-B14F-4D97-AF65-F5344CB8AC3E}">
        <p14:creationId xmlns:p14="http://schemas.microsoft.com/office/powerpoint/2010/main" val="254488814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150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>
                <a:solidFill>
                  <a:srgbClr val="000000"/>
                </a:solidFill>
              </a:rPr>
              <a:t>Дан алгоритм вычисления степеней числа 2. Составьте </a:t>
            </a:r>
            <a:r>
              <a:rPr lang="ru-RU" dirty="0" smtClean="0">
                <a:solidFill>
                  <a:srgbClr val="000000"/>
                </a:solidFill>
              </a:rPr>
              <a:t>программу на языке КУМИР при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x = 0, 1, 2, </a:t>
            </a:r>
            <a:r>
              <a:rPr lang="en-US" dirty="0" smtClean="0">
                <a:solidFill>
                  <a:srgbClr val="000000"/>
                </a:solidFill>
              </a:rPr>
              <a:t>…,5</a:t>
            </a:r>
            <a:r>
              <a:rPr lang="ru-RU" dirty="0" smtClean="0">
                <a:solidFill>
                  <a:srgbClr val="000000"/>
                </a:solidFill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54710" y="994992"/>
            <a:ext cx="3672408" cy="347787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Цикл ДО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цел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0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' '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нс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+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*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2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при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5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753159" y="994992"/>
            <a:ext cx="1880893" cy="4369554"/>
            <a:chOff x="753159" y="994992"/>
            <a:chExt cx="1880893" cy="4369554"/>
          </a:xfrm>
        </p:grpSpPr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1051609" y="994992"/>
              <a:ext cx="960438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1510397" y="1307729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510397" y="1858592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934134" y="1571254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</a:rPr>
                <a:t>x </a:t>
              </a:r>
              <a:r>
                <a:rPr lang="en-US" sz="1400" dirty="0">
                  <a:solidFill>
                    <a:srgbClr val="000000"/>
                  </a:solidFill>
                </a:rPr>
                <a:t>:= </a:t>
              </a:r>
              <a:r>
                <a:rPr lang="en-US" sz="1400" dirty="0" smtClean="0">
                  <a:solidFill>
                    <a:srgbClr val="000000"/>
                  </a:solidFill>
                </a:rPr>
                <a:t>0</a:t>
              </a:r>
              <a:endParaRPr lang="ru-RU" sz="1400" dirty="0">
                <a:solidFill>
                  <a:srgbClr val="000000"/>
                </a:solidFill>
              </a:endParaRPr>
            </a:p>
          </p:txBody>
        </p:sp>
        <p:sp>
          <p:nvSpPr>
            <p:cNvPr id="10" name="AutoShape 9"/>
            <p:cNvSpPr>
              <a:spLocks noChangeAspect="1" noChangeArrowheads="1"/>
            </p:cNvSpPr>
            <p:nvPr/>
          </p:nvSpPr>
          <p:spPr bwMode="auto">
            <a:xfrm>
              <a:off x="891271" y="4312637"/>
              <a:ext cx="1235075" cy="468312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</a:rPr>
                <a:t>x </a:t>
              </a:r>
              <a:r>
                <a:rPr lang="en-US" sz="1400" dirty="0" smtClean="0">
                  <a:solidFill>
                    <a:srgbClr val="000000"/>
                  </a:solidFill>
                  <a:cs typeface="Arial" pitchFamily="34" charset="0"/>
                </a:rPr>
                <a:t>&gt; </a:t>
              </a:r>
              <a:r>
                <a:rPr lang="ru-RU" sz="1400" dirty="0" smtClean="0">
                  <a:solidFill>
                    <a:srgbClr val="000000"/>
                  </a:solidFill>
                  <a:cs typeface="Arial" pitchFamily="34" charset="0"/>
                </a:rPr>
                <a:t>5</a:t>
              </a:r>
              <a:endParaRPr lang="en-US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1" name="Text Box 10"/>
            <p:cNvSpPr txBox="1">
              <a:spLocks noChangeAspect="1" noChangeArrowheads="1"/>
            </p:cNvSpPr>
            <p:nvPr/>
          </p:nvSpPr>
          <p:spPr bwMode="auto">
            <a:xfrm>
              <a:off x="1542209" y="4700421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12" name="Text Box 11"/>
            <p:cNvSpPr txBox="1">
              <a:spLocks noChangeAspect="1" noChangeArrowheads="1"/>
            </p:cNvSpPr>
            <p:nvPr/>
          </p:nvSpPr>
          <p:spPr bwMode="auto">
            <a:xfrm>
              <a:off x="2024747" y="4248343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</a:rPr>
                <a:t>нет</a:t>
              </a: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753159" y="2663702"/>
              <a:ext cx="1485900" cy="287337"/>
            </a:xfrm>
            <a:prstGeom prst="parallelogram">
              <a:avLst>
                <a:gd name="adj" fmla="val 141022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</a:rPr>
                <a:t>вывод </a:t>
              </a:r>
              <a:r>
                <a:rPr lang="ru-RU" sz="1200" dirty="0" smtClean="0">
                  <a:solidFill>
                    <a:srgbClr val="000000"/>
                  </a:solidFill>
                </a:rPr>
                <a:t> </a:t>
              </a:r>
              <a:r>
                <a:rPr lang="en-US" sz="1200" dirty="0" smtClean="0">
                  <a:solidFill>
                    <a:srgbClr val="000000"/>
                  </a:solidFill>
                </a:rPr>
                <a:t>x, y</a:t>
              </a:r>
              <a:endParaRPr lang="ru-RU" sz="1200" dirty="0">
                <a:solidFill>
                  <a:srgbClr val="000000"/>
                </a:solidFill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878572" y="3776650"/>
              <a:ext cx="123507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</a:rPr>
                <a:t>y:=y</a:t>
              </a:r>
              <a:r>
                <a:rPr lang="ru-RU" sz="1400" dirty="0" smtClean="0">
                  <a:solidFill>
                    <a:srgbClr val="000000"/>
                  </a:solidFill>
                  <a:cs typeface="Arial" pitchFamily="34" charset="0"/>
                </a:rPr>
                <a:t>*</a:t>
              </a:r>
              <a:r>
                <a:rPr lang="en-US" sz="1400" dirty="0" smtClean="0">
                  <a:solidFill>
                    <a:srgbClr val="000000"/>
                  </a:solidFill>
                </a:rPr>
                <a:t>2</a:t>
              </a:r>
              <a:endParaRPr lang="ru-RU" sz="1400" dirty="0">
                <a:solidFill>
                  <a:srgbClr val="000000"/>
                </a:solidFill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510397" y="4067163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AutoShape 18"/>
            <p:cNvSpPr>
              <a:spLocks noChangeArrowheads="1"/>
            </p:cNvSpPr>
            <p:nvPr/>
          </p:nvSpPr>
          <p:spPr bwMode="auto">
            <a:xfrm>
              <a:off x="1061556" y="5043871"/>
              <a:ext cx="960438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878572" y="3240075"/>
              <a:ext cx="123507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</a:rPr>
                <a:t>x </a:t>
              </a:r>
              <a:r>
                <a:rPr lang="en-US" sz="1400" dirty="0">
                  <a:solidFill>
                    <a:srgbClr val="000000"/>
                  </a:solidFill>
                </a:rPr>
                <a:t>:= </a:t>
              </a:r>
              <a:r>
                <a:rPr lang="en-US" sz="1400" dirty="0" smtClean="0">
                  <a:solidFill>
                    <a:srgbClr val="000000"/>
                  </a:solidFill>
                </a:rPr>
                <a:t>x+1</a:t>
              </a:r>
              <a:endParaRPr lang="ru-RU" sz="1400" baseline="30000" dirty="0">
                <a:solidFill>
                  <a:srgbClr val="000000"/>
                </a:solidFill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1508809" y="3517888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1508809" y="2398342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932547" y="2111004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</a:rPr>
                <a:t>y </a:t>
              </a:r>
              <a:r>
                <a:rPr lang="en-US" sz="1400" dirty="0">
                  <a:solidFill>
                    <a:srgbClr val="000000"/>
                  </a:solidFill>
                </a:rPr>
                <a:t>:= </a:t>
              </a:r>
              <a:r>
                <a:rPr lang="ru-RU" sz="1400" dirty="0" smtClean="0">
                  <a:solidFill>
                    <a:srgbClr val="000000"/>
                  </a:solidFill>
                </a:rPr>
                <a:t>1</a:t>
              </a:r>
              <a:endParaRPr lang="ru-RU" sz="1400" dirty="0">
                <a:solidFill>
                  <a:srgbClr val="000000"/>
                </a:solidFill>
              </a:endParaRPr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1523097" y="4780949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auto">
            <a:xfrm>
              <a:off x="1492703" y="2951040"/>
              <a:ext cx="0" cy="2890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" name="Полилиния 2"/>
            <p:cNvSpPr/>
            <p:nvPr/>
          </p:nvSpPr>
          <p:spPr>
            <a:xfrm>
              <a:off x="1515371" y="2537201"/>
              <a:ext cx="1118681" cy="2009592"/>
            </a:xfrm>
            <a:custGeom>
              <a:avLst/>
              <a:gdLst>
                <a:gd name="connsiteX0" fmla="*/ 593387 w 1118681"/>
                <a:gd name="connsiteY0" fmla="*/ 1459149 h 1459149"/>
                <a:gd name="connsiteX1" fmla="*/ 1118681 w 1118681"/>
                <a:gd name="connsiteY1" fmla="*/ 1459149 h 1459149"/>
                <a:gd name="connsiteX2" fmla="*/ 1118681 w 1118681"/>
                <a:gd name="connsiteY2" fmla="*/ 0 h 1459149"/>
                <a:gd name="connsiteX3" fmla="*/ 0 w 1118681"/>
                <a:gd name="connsiteY3" fmla="*/ 0 h 145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681" h="1459149">
                  <a:moveTo>
                    <a:pt x="593387" y="1459149"/>
                  </a:moveTo>
                  <a:lnTo>
                    <a:pt x="1118681" y="1459149"/>
                  </a:lnTo>
                  <a:lnTo>
                    <a:pt x="1118681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647281" y="4770980"/>
            <a:ext cx="367240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1 2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2 4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3 8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4 16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5 32</a:t>
            </a:r>
          </a:p>
        </p:txBody>
      </p:sp>
    </p:spTree>
    <p:extLst>
      <p:ext uri="{BB962C8B-B14F-4D97-AF65-F5344CB8AC3E}">
        <p14:creationId xmlns:p14="http://schemas.microsoft.com/office/powerpoint/2010/main" val="401365508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52400"/>
            <a:ext cx="7543800" cy="5699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Циклы</a:t>
            </a:r>
          </a:p>
        </p:txBody>
      </p:sp>
      <p:grpSp>
        <p:nvGrpSpPr>
          <p:cNvPr id="13317" name="Group 29"/>
          <p:cNvGrpSpPr>
            <a:grpSpLocks noChangeAspect="1"/>
          </p:cNvGrpSpPr>
          <p:nvPr/>
        </p:nvGrpSpPr>
        <p:grpSpPr bwMode="auto">
          <a:xfrm>
            <a:off x="936625" y="3429000"/>
            <a:ext cx="2555875" cy="2879725"/>
            <a:chOff x="2388" y="8735"/>
            <a:chExt cx="2907" cy="3277"/>
          </a:xfrm>
        </p:grpSpPr>
        <p:sp>
          <p:nvSpPr>
            <p:cNvPr id="13329" name="AutoShape 30"/>
            <p:cNvSpPr>
              <a:spLocks noChangeAspect="1" noChangeArrowheads="1"/>
            </p:cNvSpPr>
            <p:nvPr/>
          </p:nvSpPr>
          <p:spPr bwMode="auto">
            <a:xfrm>
              <a:off x="2955" y="8735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13330" name="AutoShape 31"/>
            <p:cNvSpPr>
              <a:spLocks noChangeAspect="1" noChangeArrowheads="1"/>
            </p:cNvSpPr>
            <p:nvPr/>
          </p:nvSpPr>
          <p:spPr bwMode="auto">
            <a:xfrm>
              <a:off x="2901" y="11679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13331" name="Rectangle 32"/>
            <p:cNvSpPr>
              <a:spLocks noChangeAspect="1" noChangeArrowheads="1"/>
            </p:cNvSpPr>
            <p:nvPr/>
          </p:nvSpPr>
          <p:spPr bwMode="auto">
            <a:xfrm>
              <a:off x="3243" y="9513"/>
              <a:ext cx="1197" cy="62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Тело</a:t>
              </a:r>
              <a:br>
                <a:rPr lang="ru-RU" sz="1600">
                  <a:solidFill>
                    <a:srgbClr val="000000"/>
                  </a:solidFill>
                </a:rPr>
              </a:br>
              <a:r>
                <a:rPr lang="ru-RU" sz="1600">
                  <a:solidFill>
                    <a:srgbClr val="000000"/>
                  </a:solidFill>
                </a:rPr>
                <a:t>цикла</a:t>
              </a:r>
            </a:p>
          </p:txBody>
        </p:sp>
        <p:sp>
          <p:nvSpPr>
            <p:cNvPr id="13332" name="Line 33"/>
            <p:cNvSpPr>
              <a:spLocks noChangeAspect="1" noChangeShapeType="1"/>
            </p:cNvSpPr>
            <p:nvPr/>
          </p:nvSpPr>
          <p:spPr bwMode="auto">
            <a:xfrm>
              <a:off x="3813" y="10140"/>
              <a:ext cx="0" cy="2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33" name="AutoShape 34"/>
            <p:cNvSpPr>
              <a:spLocks noChangeAspect="1" noChangeArrowheads="1"/>
            </p:cNvSpPr>
            <p:nvPr/>
          </p:nvSpPr>
          <p:spPr bwMode="auto">
            <a:xfrm>
              <a:off x="2730" y="10368"/>
              <a:ext cx="2166" cy="809"/>
            </a:xfrm>
            <a:prstGeom prst="flowChartDecis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Условие</a:t>
              </a:r>
            </a:p>
          </p:txBody>
        </p:sp>
        <p:sp>
          <p:nvSpPr>
            <p:cNvPr id="13334" name="Text Box 35"/>
            <p:cNvSpPr txBox="1">
              <a:spLocks noChangeAspect="1" noChangeArrowheads="1"/>
            </p:cNvSpPr>
            <p:nvPr/>
          </p:nvSpPr>
          <p:spPr bwMode="auto">
            <a:xfrm>
              <a:off x="2388" y="10425"/>
              <a:ext cx="513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13335" name="Line 36"/>
            <p:cNvSpPr>
              <a:spLocks noChangeAspect="1" noChangeShapeType="1"/>
            </p:cNvSpPr>
            <p:nvPr/>
          </p:nvSpPr>
          <p:spPr bwMode="auto">
            <a:xfrm flipV="1">
              <a:off x="3831" y="9066"/>
              <a:ext cx="0" cy="4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36" name="Freeform 37"/>
            <p:cNvSpPr>
              <a:spLocks noChangeAspect="1"/>
            </p:cNvSpPr>
            <p:nvPr/>
          </p:nvSpPr>
          <p:spPr bwMode="auto">
            <a:xfrm flipH="1">
              <a:off x="2559" y="10767"/>
              <a:ext cx="1254" cy="912"/>
            </a:xfrm>
            <a:custGeom>
              <a:avLst/>
              <a:gdLst>
                <a:gd name="T0" fmla="*/ 1083 w 1254"/>
                <a:gd name="T1" fmla="*/ 0 h 1140"/>
                <a:gd name="T2" fmla="*/ 1254 w 1254"/>
                <a:gd name="T3" fmla="*/ 0 h 1140"/>
                <a:gd name="T4" fmla="*/ 1254 w 1254"/>
                <a:gd name="T5" fmla="*/ 593 h 1140"/>
                <a:gd name="T6" fmla="*/ 0 w 1254"/>
                <a:gd name="T7" fmla="*/ 593 h 1140"/>
                <a:gd name="T8" fmla="*/ 0 w 1254"/>
                <a:gd name="T9" fmla="*/ 912 h 1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4" h="1140">
                  <a:moveTo>
                    <a:pt x="1083" y="0"/>
                  </a:moveTo>
                  <a:lnTo>
                    <a:pt x="1254" y="0"/>
                  </a:lnTo>
                  <a:lnTo>
                    <a:pt x="1254" y="741"/>
                  </a:lnTo>
                  <a:lnTo>
                    <a:pt x="0" y="741"/>
                  </a:lnTo>
                  <a:lnTo>
                    <a:pt x="0" y="114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37" name="Text Box 38"/>
            <p:cNvSpPr txBox="1">
              <a:spLocks noChangeAspect="1" noChangeArrowheads="1"/>
            </p:cNvSpPr>
            <p:nvPr/>
          </p:nvSpPr>
          <p:spPr bwMode="auto">
            <a:xfrm>
              <a:off x="4668" y="10425"/>
              <a:ext cx="627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1600">
                  <a:solidFill>
                    <a:srgbClr val="000000"/>
                  </a:solidFill>
                </a:rPr>
                <a:t>нет</a:t>
              </a:r>
            </a:p>
          </p:txBody>
        </p:sp>
        <p:sp>
          <p:nvSpPr>
            <p:cNvPr id="13338" name="Freeform 39"/>
            <p:cNvSpPr>
              <a:spLocks noChangeAspect="1"/>
            </p:cNvSpPr>
            <p:nvPr/>
          </p:nvSpPr>
          <p:spPr bwMode="auto">
            <a:xfrm>
              <a:off x="3813" y="9228"/>
              <a:ext cx="1368" cy="1539"/>
            </a:xfrm>
            <a:custGeom>
              <a:avLst/>
              <a:gdLst>
                <a:gd name="T0" fmla="*/ 1083 w 1368"/>
                <a:gd name="T1" fmla="*/ 1539 h 1539"/>
                <a:gd name="T2" fmla="*/ 1368 w 1368"/>
                <a:gd name="T3" fmla="*/ 1539 h 1539"/>
                <a:gd name="T4" fmla="*/ 1368 w 1368"/>
                <a:gd name="T5" fmla="*/ 0 h 1539"/>
                <a:gd name="T6" fmla="*/ 0 w 1368"/>
                <a:gd name="T7" fmla="*/ 0 h 15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68" h="1539">
                  <a:moveTo>
                    <a:pt x="1083" y="1539"/>
                  </a:moveTo>
                  <a:lnTo>
                    <a:pt x="1368" y="1539"/>
                  </a:lnTo>
                  <a:lnTo>
                    <a:pt x="1368" y="0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92738" y="765175"/>
            <a:ext cx="759690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Циклический алгоритм</a:t>
            </a:r>
            <a:r>
              <a:rPr lang="ru-RU" sz="2400" dirty="0">
                <a:solidFill>
                  <a:srgbClr val="330066"/>
                </a:solidFill>
              </a:rPr>
              <a:t> – </a:t>
            </a:r>
            <a:r>
              <a:rPr lang="ru-RU" sz="2000" dirty="0">
                <a:solidFill>
                  <a:srgbClr val="330066"/>
                </a:solidFill>
              </a:rPr>
              <a:t>это алгоритм, в котором одна и та же последовательность команд (тело цикла) повторяется несколько раз </a:t>
            </a:r>
            <a:r>
              <a:rPr lang="ru-RU" sz="2000" dirty="0" smtClean="0">
                <a:solidFill>
                  <a:srgbClr val="330066"/>
                </a:solidFill>
              </a:rPr>
              <a:t>в </a:t>
            </a:r>
            <a:r>
              <a:rPr lang="ru-RU" sz="2000" dirty="0">
                <a:solidFill>
                  <a:srgbClr val="330066"/>
                </a:solidFill>
              </a:rPr>
              <a:t>зависимости от некоторого условия.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0" y="2315778"/>
            <a:ext cx="9144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 с постусловием (цикл «ДО») </a:t>
            </a:r>
            <a:r>
              <a:rPr lang="ru-RU" dirty="0">
                <a:solidFill>
                  <a:srgbClr val="330066"/>
                </a:solidFill>
              </a:rPr>
              <a:t>–</a:t>
            </a:r>
            <a:br>
              <a:rPr lang="ru-RU" dirty="0">
                <a:solidFill>
                  <a:srgbClr val="330066"/>
                </a:solidFill>
              </a:rPr>
            </a:br>
            <a:r>
              <a:rPr lang="ru-RU" sz="2000" dirty="0">
                <a:solidFill>
                  <a:srgbClr val="330066"/>
                </a:solidFill>
              </a:rPr>
              <a:t>повторение тела цикла </a:t>
            </a:r>
            <a:r>
              <a:rPr lang="ru-RU" sz="2000" dirty="0" smtClean="0">
                <a:solidFill>
                  <a:srgbClr val="330066"/>
                </a:solidFill>
              </a:rPr>
              <a:t/>
            </a:r>
            <a:br>
              <a:rPr lang="ru-RU" sz="2000" dirty="0" smtClean="0">
                <a:solidFill>
                  <a:srgbClr val="330066"/>
                </a:solidFill>
              </a:rPr>
            </a:br>
            <a:r>
              <a:rPr lang="ru-RU" sz="2000" b="1" i="1" dirty="0" smtClean="0">
                <a:solidFill>
                  <a:srgbClr val="330066"/>
                </a:solidFill>
              </a:rPr>
              <a:t>до </a:t>
            </a:r>
            <a:r>
              <a:rPr lang="ru-RU" sz="2000" b="1" i="1" dirty="0">
                <a:solidFill>
                  <a:srgbClr val="330066"/>
                </a:solidFill>
              </a:rPr>
              <a:t>выполнения </a:t>
            </a:r>
            <a:r>
              <a:rPr lang="ru-RU" sz="2000" b="1" i="1" dirty="0" smtClean="0">
                <a:solidFill>
                  <a:srgbClr val="330066"/>
                </a:solidFill>
              </a:rPr>
              <a:t>условия окончания цикла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968044" y="3454349"/>
            <a:ext cx="3960440" cy="1901818"/>
            <a:chOff x="4968044" y="3454349"/>
            <a:chExt cx="3960440" cy="1901818"/>
          </a:xfrm>
        </p:grpSpPr>
        <p:sp>
          <p:nvSpPr>
            <p:cNvPr id="29" name="TextBox 28"/>
            <p:cNvSpPr txBox="1"/>
            <p:nvPr/>
          </p:nvSpPr>
          <p:spPr>
            <a:xfrm>
              <a:off x="4968044" y="3971172"/>
              <a:ext cx="370808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нц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тело цикла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b="1" dirty="0" err="1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кц</a:t>
              </a:r>
              <a:r>
                <a:rPr lang="ru-RU" sz="2800" b="1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при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условие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endParaRPr lang="ru-RU" sz="28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968044" y="3454349"/>
              <a:ext cx="3960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u="sng" dirty="0" smtClean="0">
                  <a:solidFill>
                    <a:srgbClr val="000000"/>
                  </a:solidFill>
                </a:rPr>
                <a:t>Алгоритмический язык (</a:t>
              </a:r>
              <a:r>
                <a:rPr lang="ru-RU" i="1" u="sng" dirty="0" err="1" smtClean="0">
                  <a:solidFill>
                    <a:srgbClr val="000000"/>
                  </a:solidFill>
                </a:rPr>
                <a:t>КуМир</a:t>
              </a:r>
              <a:r>
                <a:rPr lang="ru-RU" i="1" u="sng" dirty="0" smtClean="0">
                  <a:solidFill>
                    <a:srgbClr val="000000"/>
                  </a:solidFill>
                </a:rPr>
                <a:t>):</a:t>
              </a:r>
              <a:endParaRPr lang="ru-RU" i="1" u="sng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792825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Правее Робота расположен коридор неизвестной длины. Робот должен закрасить все клетки этого коридора и вернуться в исходное положение.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952836"/>
            <a:ext cx="5400600" cy="3139321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использовать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AA00"/>
                </a:solidFill>
                <a:latin typeface="Consolas" pitchFamily="49" charset="0"/>
                <a:cs typeface="Consolas" pitchFamily="49" charset="0"/>
              </a:rPr>
              <a:t>Робот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Коридор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при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справа стена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при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сверху свободно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снизу свободно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5" name="Picture 2" descr="D:\_Папа-адм\Desktop\Алгоритмизация (през)\коридор 4 раз\Image 00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05162" y="1304764"/>
            <a:ext cx="4286456" cy="320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настраиваемая 5">
            <a:hlinkClick r:id="rId3" action="ppaction://hlinksldjump" highlightClick="1"/>
          </p:cNvPr>
          <p:cNvSpPr/>
          <p:nvPr/>
        </p:nvSpPr>
        <p:spPr>
          <a:xfrm>
            <a:off x="6010690" y="4761148"/>
            <a:ext cx="1908212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5445224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Можно ли упростить условие во втором цикле?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261570893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Правее Робота расположен коридор неизвестной длины. Робот должен закрасить все клетки этого коридора и вернуться в исходное положение.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1331" y="522920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  <p:pic>
        <p:nvPicPr>
          <p:cNvPr id="1058" name="Picture 34" descr="D:\_Папа-адм\Desktop\Алгоритмизация (през)\коридор до\Image 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D:\_Папа-адм\Desktop\Алгоритмизация (през)\коридор до\Image 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D:\_Папа-адм\Desktop\Алгоритмизация (през)\коридор до\Image 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1" name="Picture 37" descr="D:\_Папа-адм\Desktop\Алгоритмизация (през)\коридор до\Image 0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D:\_Папа-адм\Desktop\Алгоритмизация (през)\коридор до\Image 00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3" name="Picture 39" descr="D:\_Папа-адм\Desktop\Алгоритмизация (през)\коридор до\Image 00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D:\_Папа-адм\Desktop\Алгоритмизация (през)\коридор до\Image 00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" name="Picture 41" descr="D:\_Папа-адм\Desktop\Алгоритмизация (през)\коридор до\Image 00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D:\_Папа-адм\Desktop\Алгоритмизация (през)\коридор до\Image 009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Picture 43" descr="D:\_Папа-адм\Desktop\Алгоритмизация (през)\коридор до\Image 010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D:\_Папа-адм\Desktop\Алгоритмизация (през)\коридор до\Image 01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9" name="Picture 45" descr="D:\_Папа-адм\Desktop\Алгоритмизация (през)\коридор до\Image 01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6" descr="D:\_Папа-адм\Desktop\Алгоритмизация (през)\коридор до\Image 013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1" name="Picture 47" descr="D:\_Папа-адм\Desktop\Алгоритмизация (през)\коридор до\Image 014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D:\_Папа-адм\Desktop\Алгоритмизация (през)\коридор до\Image 015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3" name="Picture 49" descr="D:\_Папа-адм\Desktop\Алгоритмизация (през)\коридор до\Image 016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D:\_Папа-адм\Desktop\Алгоритмизация (през)\коридор до\Image 017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" name="Picture 51" descr="D:\_Папа-адм\Desktop\Алгоритмизация (през)\коридор до\Image 018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D:\_Папа-адм\Desktop\Алгоритмизация (през)\коридор до\Image 019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7" name="Picture 53" descr="D:\_Папа-адм\Desktop\Алгоритмизация (през)\коридор до\Image 020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D:\_Папа-адм\Desktop\Алгоритмизация (през)\коридор до\Image 021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9" name="Picture 55" descr="D:\_Папа-адм\Desktop\Алгоритмизация (през)\коридор до\Image 022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D:\_Папа-адм\Desktop\Алгоритмизация (през)\коридор до\Image 023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1" name="Picture 57" descr="D:\_Папа-адм\Desktop\Алгоритмизация (през)\коридор до\Image 024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D:\_Папа-адм\Desktop\Алгоритмизация (през)\коридор до\Image 025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3" name="Picture 59" descr="D:\_Папа-адм\Desktop\Алгоритмизация (през)\коридор до\Image 026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D:\_Папа-адм\Desktop\Алгоритмизация (през)\коридор до\Image 027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" name="Picture 61" descr="D:\_Папа-адм\Desktop\Алгоритмизация (през)\коридор до\Image 028.pn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" name="Picture 62" descr="D:\_Папа-адм\Desktop\Алгоритмизация (през)\коридор до\Image 029.pn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7" name="Picture 63" descr="D:\_Папа-адм\Desktop\Алгоритмизация (през)\коридор до\Image 031.png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 descr="D:\_Папа-адм\Desktop\Алгоритмизация (през)\коридор до\Image 032.png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9" name="Picture 65" descr="D:\_Папа-адм\Desktop\Алгоритмизация (през)\коридор до\Image 033.pn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304764"/>
            <a:ext cx="8892988" cy="35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96897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1507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>
                <a:solidFill>
                  <a:srgbClr val="330066"/>
                </a:solidFill>
              </a:rPr>
              <a:t>Лыжник в первый день тренировок пробежал 10 км. </a:t>
            </a:r>
            <a:br>
              <a:rPr lang="ru-RU" dirty="0">
                <a:solidFill>
                  <a:srgbClr val="330066"/>
                </a:solidFill>
              </a:rPr>
            </a:br>
            <a:r>
              <a:rPr lang="ru-RU" dirty="0">
                <a:solidFill>
                  <a:srgbClr val="330066"/>
                </a:solidFill>
              </a:rPr>
              <a:t>Каждый следующий день он увеличивал пройденное расстояние</a:t>
            </a:r>
            <a:br>
              <a:rPr lang="ru-RU" dirty="0">
                <a:solidFill>
                  <a:srgbClr val="330066"/>
                </a:solidFill>
              </a:rPr>
            </a:br>
            <a:r>
              <a:rPr lang="ru-RU" dirty="0">
                <a:solidFill>
                  <a:srgbClr val="330066"/>
                </a:solidFill>
              </a:rPr>
              <a:t>на 10% от пройденного в предыдущий день. </a:t>
            </a:r>
            <a:r>
              <a:rPr lang="ru-RU" dirty="0" smtClean="0">
                <a:solidFill>
                  <a:srgbClr val="330066"/>
                </a:solidFill>
              </a:rPr>
              <a:t>При достижении 25 км увеличение дистанции должно прекратиться. В </a:t>
            </a:r>
            <a:r>
              <a:rPr lang="ru-RU" dirty="0">
                <a:solidFill>
                  <a:srgbClr val="330066"/>
                </a:solidFill>
              </a:rPr>
              <a:t>какой день он пробежит больше </a:t>
            </a:r>
            <a:r>
              <a:rPr lang="ru-RU" dirty="0" smtClean="0">
                <a:solidFill>
                  <a:srgbClr val="330066"/>
                </a:solidFill>
              </a:rPr>
              <a:t>25 </a:t>
            </a:r>
            <a:r>
              <a:rPr lang="ru-RU" dirty="0">
                <a:solidFill>
                  <a:srgbClr val="330066"/>
                </a:solidFill>
              </a:rPr>
              <a:t>км?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71900" y="1852257"/>
            <a:ext cx="5076564" cy="3170099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Тренировка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цел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д,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вещ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р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д:=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р:=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10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д:=д+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р:=р+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0.1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*р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при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р&gt;=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25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"25 км будет с "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д,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 дня"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19115" y="1677646"/>
            <a:ext cx="1880894" cy="4368569"/>
            <a:chOff x="619115" y="1677646"/>
            <a:chExt cx="1880894" cy="4368569"/>
          </a:xfrm>
        </p:grpSpPr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917566" y="1677646"/>
              <a:ext cx="960438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1376354" y="1990383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376354" y="2541246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800091" y="2253908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 smtClean="0">
                  <a:solidFill>
                    <a:srgbClr val="000000"/>
                  </a:solidFill>
                </a:rPr>
                <a:t>д</a:t>
              </a:r>
              <a:r>
                <a:rPr lang="en-US" sz="1400" dirty="0" smtClean="0">
                  <a:solidFill>
                    <a:srgbClr val="000000"/>
                  </a:solidFill>
                </a:rPr>
                <a:t> </a:t>
              </a:r>
              <a:r>
                <a:rPr lang="en-US" sz="1400" dirty="0">
                  <a:solidFill>
                    <a:srgbClr val="000000"/>
                  </a:solidFill>
                </a:rPr>
                <a:t>:= </a:t>
              </a:r>
              <a:r>
                <a:rPr lang="ru-RU" sz="1400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10" name="AutoShape 9"/>
            <p:cNvSpPr>
              <a:spLocks noChangeAspect="1" noChangeArrowheads="1"/>
            </p:cNvSpPr>
            <p:nvPr/>
          </p:nvSpPr>
          <p:spPr bwMode="auto">
            <a:xfrm>
              <a:off x="744528" y="4446017"/>
              <a:ext cx="1235075" cy="468312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 smtClean="0">
                  <a:solidFill>
                    <a:srgbClr val="000000"/>
                  </a:solidFill>
                </a:rPr>
                <a:t>р</a:t>
              </a:r>
              <a:r>
                <a:rPr lang="en-US" sz="1400" dirty="0" smtClean="0">
                  <a:solidFill>
                    <a:srgbClr val="000000"/>
                  </a:solidFill>
                </a:rPr>
                <a:t> </a:t>
              </a:r>
              <a:r>
                <a:rPr lang="en-US" sz="1400" dirty="0" smtClean="0">
                  <a:solidFill>
                    <a:srgbClr val="000000"/>
                  </a:solidFill>
                  <a:cs typeface="Arial" pitchFamily="34" charset="0"/>
                </a:rPr>
                <a:t>≥ </a:t>
              </a:r>
              <a:r>
                <a:rPr lang="ru-RU" sz="1400" dirty="0" smtClean="0">
                  <a:solidFill>
                    <a:srgbClr val="000000"/>
                  </a:solidFill>
                  <a:cs typeface="Arial" pitchFamily="34" charset="0"/>
                </a:rPr>
                <a:t>25</a:t>
              </a:r>
              <a:endParaRPr lang="en-US" sz="14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1" name="Text Box 10"/>
            <p:cNvSpPr txBox="1">
              <a:spLocks noChangeAspect="1" noChangeArrowheads="1"/>
            </p:cNvSpPr>
            <p:nvPr/>
          </p:nvSpPr>
          <p:spPr bwMode="auto">
            <a:xfrm>
              <a:off x="1395466" y="4833801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12" name="Text Box 11"/>
            <p:cNvSpPr txBox="1">
              <a:spLocks noChangeAspect="1" noChangeArrowheads="1"/>
            </p:cNvSpPr>
            <p:nvPr/>
          </p:nvSpPr>
          <p:spPr bwMode="auto">
            <a:xfrm>
              <a:off x="1878004" y="4381723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</a:rPr>
                <a:t>нет</a:t>
              </a: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619115" y="5176266"/>
              <a:ext cx="1485900" cy="287337"/>
            </a:xfrm>
            <a:prstGeom prst="parallelogram">
              <a:avLst>
                <a:gd name="adj" fmla="val 141022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</a:rPr>
                <a:t>вывод </a:t>
              </a:r>
              <a:r>
                <a:rPr lang="ru-RU" sz="1200" dirty="0" smtClean="0">
                  <a:solidFill>
                    <a:srgbClr val="000000"/>
                  </a:solidFill>
                </a:rPr>
                <a:t> д</a:t>
              </a:r>
              <a:endParaRPr lang="ru-RU" sz="1200" dirty="0">
                <a:solidFill>
                  <a:srgbClr val="000000"/>
                </a:solidFill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744529" y="3893567"/>
              <a:ext cx="123507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 smtClean="0">
                  <a:solidFill>
                    <a:srgbClr val="000000"/>
                  </a:solidFill>
                </a:rPr>
                <a:t>р</a:t>
              </a:r>
              <a:r>
                <a:rPr lang="en-US" sz="1400" dirty="0" smtClean="0">
                  <a:solidFill>
                    <a:srgbClr val="000000"/>
                  </a:solidFill>
                </a:rPr>
                <a:t>:=</a:t>
              </a:r>
              <a:r>
                <a:rPr lang="ru-RU" sz="1400" dirty="0" smtClean="0">
                  <a:solidFill>
                    <a:srgbClr val="000000"/>
                  </a:solidFill>
                </a:rPr>
                <a:t>р</a:t>
              </a:r>
              <a:r>
                <a:rPr lang="en-US" sz="1400" dirty="0" smtClean="0">
                  <a:solidFill>
                    <a:srgbClr val="000000"/>
                  </a:solidFill>
                </a:rPr>
                <a:t>+0,1</a:t>
              </a:r>
              <a:r>
                <a:rPr lang="ru-RU" sz="1400" dirty="0" smtClean="0">
                  <a:solidFill>
                    <a:srgbClr val="000000"/>
                  </a:solidFill>
                  <a:cs typeface="Arial" pitchFamily="34" charset="0"/>
                </a:rPr>
                <a:t>*</a:t>
              </a:r>
              <a:r>
                <a:rPr lang="ru-RU" sz="1400" dirty="0" smtClean="0">
                  <a:solidFill>
                    <a:srgbClr val="000000"/>
                  </a:solidFill>
                </a:rPr>
                <a:t>р</a:t>
              </a:r>
              <a:endParaRPr lang="ru-RU" sz="1400" dirty="0">
                <a:solidFill>
                  <a:srgbClr val="000000"/>
                </a:solidFill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376354" y="4184080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AutoShape 18"/>
            <p:cNvSpPr>
              <a:spLocks noChangeArrowheads="1"/>
            </p:cNvSpPr>
            <p:nvPr/>
          </p:nvSpPr>
          <p:spPr bwMode="auto">
            <a:xfrm>
              <a:off x="881846" y="5725540"/>
              <a:ext cx="960438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744529" y="3356992"/>
              <a:ext cx="123507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 smtClean="0">
                  <a:solidFill>
                    <a:srgbClr val="000000"/>
                  </a:solidFill>
                </a:rPr>
                <a:t>д</a:t>
              </a:r>
              <a:r>
                <a:rPr lang="en-US" sz="1400" dirty="0" smtClean="0">
                  <a:solidFill>
                    <a:srgbClr val="000000"/>
                  </a:solidFill>
                </a:rPr>
                <a:t> </a:t>
              </a:r>
              <a:r>
                <a:rPr lang="en-US" sz="1400" dirty="0">
                  <a:solidFill>
                    <a:srgbClr val="000000"/>
                  </a:solidFill>
                </a:rPr>
                <a:t>:= </a:t>
              </a:r>
              <a:r>
                <a:rPr lang="ru-RU" sz="1400" dirty="0" smtClean="0">
                  <a:solidFill>
                    <a:srgbClr val="000000"/>
                  </a:solidFill>
                </a:rPr>
                <a:t>д</a:t>
              </a:r>
              <a:r>
                <a:rPr lang="en-US" sz="1400" dirty="0" smtClean="0">
                  <a:solidFill>
                    <a:srgbClr val="000000"/>
                  </a:solidFill>
                </a:rPr>
                <a:t>+1</a:t>
              </a:r>
              <a:endParaRPr lang="ru-RU" sz="1400" baseline="30000" dirty="0">
                <a:solidFill>
                  <a:srgbClr val="000000"/>
                </a:solidFill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1374766" y="3634805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1374766" y="3080996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798504" y="2793658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400" dirty="0" smtClean="0">
                  <a:solidFill>
                    <a:srgbClr val="000000"/>
                  </a:solidFill>
                </a:rPr>
                <a:t>р</a:t>
              </a:r>
              <a:r>
                <a:rPr lang="en-US" sz="1400" dirty="0" smtClean="0">
                  <a:solidFill>
                    <a:srgbClr val="000000"/>
                  </a:solidFill>
                </a:rPr>
                <a:t> </a:t>
              </a:r>
              <a:r>
                <a:rPr lang="en-US" sz="1400" dirty="0">
                  <a:solidFill>
                    <a:srgbClr val="000000"/>
                  </a:solidFill>
                </a:rPr>
                <a:t>:= </a:t>
              </a:r>
              <a:r>
                <a:rPr lang="ru-RU" sz="1400" dirty="0">
                  <a:solidFill>
                    <a:srgbClr val="000000"/>
                  </a:solidFill>
                </a:rPr>
                <a:t>1</a:t>
              </a:r>
              <a:r>
                <a:rPr lang="en-US" sz="1400" dirty="0">
                  <a:solidFill>
                    <a:srgbClr val="000000"/>
                  </a:solidFill>
                </a:rPr>
                <a:t>0</a:t>
              </a:r>
              <a:endParaRPr lang="ru-RU" sz="1400" dirty="0">
                <a:solidFill>
                  <a:srgbClr val="000000"/>
                </a:solidFill>
              </a:endParaRPr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1376354" y="4914329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Line 15"/>
            <p:cNvSpPr>
              <a:spLocks noChangeShapeType="1"/>
            </p:cNvSpPr>
            <p:nvPr/>
          </p:nvSpPr>
          <p:spPr bwMode="auto">
            <a:xfrm>
              <a:off x="1376354" y="5463603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" name="Полилиния 2"/>
            <p:cNvSpPr/>
            <p:nvPr/>
          </p:nvSpPr>
          <p:spPr>
            <a:xfrm>
              <a:off x="1381328" y="3219855"/>
              <a:ext cx="1118681" cy="1459149"/>
            </a:xfrm>
            <a:custGeom>
              <a:avLst/>
              <a:gdLst>
                <a:gd name="connsiteX0" fmla="*/ 593387 w 1118681"/>
                <a:gd name="connsiteY0" fmla="*/ 1459149 h 1459149"/>
                <a:gd name="connsiteX1" fmla="*/ 1118681 w 1118681"/>
                <a:gd name="connsiteY1" fmla="*/ 1459149 h 1459149"/>
                <a:gd name="connsiteX2" fmla="*/ 1118681 w 1118681"/>
                <a:gd name="connsiteY2" fmla="*/ 0 h 1459149"/>
                <a:gd name="connsiteX3" fmla="*/ 0 w 1118681"/>
                <a:gd name="connsiteY3" fmla="*/ 0 h 1459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681" h="1459149">
                  <a:moveTo>
                    <a:pt x="593387" y="1459149"/>
                  </a:moveTo>
                  <a:lnTo>
                    <a:pt x="1118681" y="1459149"/>
                  </a:lnTo>
                  <a:lnTo>
                    <a:pt x="1118681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3675112" y="5610113"/>
            <a:ext cx="5076564" cy="369332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25 км будет с 11 дня</a:t>
            </a:r>
          </a:p>
        </p:txBody>
      </p:sp>
    </p:spTree>
    <p:extLst>
      <p:ext uri="{BB962C8B-B14F-4D97-AF65-F5344CB8AC3E}">
        <p14:creationId xmlns:p14="http://schemas.microsoft.com/office/powerpoint/2010/main" val="115260199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50113"/>
              </p:ext>
            </p:extLst>
          </p:nvPr>
        </p:nvGraphicFramePr>
        <p:xfrm>
          <a:off x="3183552" y="858258"/>
          <a:ext cx="4088748" cy="5212338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&gt;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Text Box 155"/>
          <p:cNvSpPr txBox="1">
            <a:spLocks noChangeArrowheads="1"/>
          </p:cNvSpPr>
          <p:nvPr/>
        </p:nvSpPr>
        <p:spPr bwMode="auto">
          <a:xfrm>
            <a:off x="4211960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220072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0139" y="162314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9376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051" y="2902335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1 &gt; </a:t>
            </a:r>
            <a:r>
              <a:rPr lang="ru-RU" sz="1500" dirty="0" smtClean="0"/>
              <a:t>3 (Нет)</a:t>
            </a:r>
            <a:endParaRPr lang="ru-RU" sz="1500" dirty="0"/>
          </a:p>
        </p:txBody>
      </p:sp>
      <p:sp>
        <p:nvSpPr>
          <p:cNvPr id="36" name="Text Box 155"/>
          <p:cNvSpPr txBox="1">
            <a:spLocks noChangeArrowheads="1"/>
          </p:cNvSpPr>
          <p:nvPr/>
        </p:nvSpPr>
        <p:spPr bwMode="auto">
          <a:xfrm>
            <a:off x="4210139" y="226273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209414" y="257829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38" name="AutoShape 5"/>
          <p:cNvSpPr>
            <a:spLocks noChangeArrowheads="1"/>
          </p:cNvSpPr>
          <p:nvPr/>
        </p:nvSpPr>
        <p:spPr bwMode="auto">
          <a:xfrm>
            <a:off x="827584" y="1200931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начало</a:t>
            </a: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>
            <a:off x="1286372" y="1513668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0" name="Line 7"/>
          <p:cNvSpPr>
            <a:spLocks noChangeShapeType="1"/>
          </p:cNvSpPr>
          <p:nvPr/>
        </p:nvSpPr>
        <p:spPr bwMode="auto">
          <a:xfrm>
            <a:off x="1286372" y="206453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1" name="Rectangle 8"/>
          <p:cNvSpPr>
            <a:spLocks noChangeArrowheads="1"/>
          </p:cNvSpPr>
          <p:nvPr/>
        </p:nvSpPr>
        <p:spPr bwMode="auto">
          <a:xfrm>
            <a:off x="710109" y="177719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x </a:t>
            </a:r>
            <a:r>
              <a:rPr lang="en-US" sz="1400" dirty="0">
                <a:solidFill>
                  <a:srgbClr val="000000"/>
                </a:solidFill>
              </a:rPr>
              <a:t>:= </a:t>
            </a:r>
            <a:r>
              <a:rPr lang="en-US" sz="1400" dirty="0" smtClean="0">
                <a:solidFill>
                  <a:srgbClr val="000000"/>
                </a:solidFill>
              </a:rPr>
              <a:t>0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2" name="AutoShape 9"/>
          <p:cNvSpPr>
            <a:spLocks noChangeAspect="1" noChangeArrowheads="1"/>
          </p:cNvSpPr>
          <p:nvPr/>
        </p:nvSpPr>
        <p:spPr bwMode="auto">
          <a:xfrm>
            <a:off x="667246" y="4518576"/>
            <a:ext cx="1235075" cy="468312"/>
          </a:xfrm>
          <a:prstGeom prst="flowChartDecision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x </a:t>
            </a:r>
            <a:r>
              <a:rPr lang="en-US" sz="1400" dirty="0" smtClean="0">
                <a:solidFill>
                  <a:srgbClr val="000000"/>
                </a:solidFill>
                <a:cs typeface="Arial" pitchFamily="34" charset="0"/>
              </a:rPr>
              <a:t>&gt; 3</a:t>
            </a:r>
            <a:endParaRPr lang="en-US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3" name="Text Box 10"/>
          <p:cNvSpPr txBox="1">
            <a:spLocks noChangeAspect="1" noChangeArrowheads="1"/>
          </p:cNvSpPr>
          <p:nvPr/>
        </p:nvSpPr>
        <p:spPr bwMode="auto">
          <a:xfrm>
            <a:off x="1318184" y="4906360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да</a:t>
            </a:r>
          </a:p>
        </p:txBody>
      </p:sp>
      <p:sp>
        <p:nvSpPr>
          <p:cNvPr id="44" name="Text Box 11"/>
          <p:cNvSpPr txBox="1">
            <a:spLocks noChangeAspect="1" noChangeArrowheads="1"/>
          </p:cNvSpPr>
          <p:nvPr/>
        </p:nvSpPr>
        <p:spPr bwMode="auto">
          <a:xfrm>
            <a:off x="1800722" y="4454282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нет</a:t>
            </a:r>
          </a:p>
        </p:txBody>
      </p:sp>
      <p:sp>
        <p:nvSpPr>
          <p:cNvPr id="45" name="AutoShape 13"/>
          <p:cNvSpPr>
            <a:spLocks noChangeArrowheads="1"/>
          </p:cNvSpPr>
          <p:nvPr/>
        </p:nvSpPr>
        <p:spPr bwMode="auto">
          <a:xfrm>
            <a:off x="529134" y="2869641"/>
            <a:ext cx="1485900" cy="287337"/>
          </a:xfrm>
          <a:prstGeom prst="parallelogram">
            <a:avLst>
              <a:gd name="adj" fmla="val 141022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200" dirty="0">
                <a:solidFill>
                  <a:srgbClr val="000000"/>
                </a:solidFill>
              </a:rPr>
              <a:t>вывод </a:t>
            </a:r>
            <a:r>
              <a:rPr lang="ru-RU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smtClean="0">
                <a:solidFill>
                  <a:srgbClr val="000000"/>
                </a:solidFill>
              </a:rPr>
              <a:t>x, y</a:t>
            </a:r>
            <a:endParaRPr lang="ru-RU" sz="1200" dirty="0">
              <a:solidFill>
                <a:srgbClr val="000000"/>
              </a:solidFill>
            </a:endParaRPr>
          </a:p>
        </p:txBody>
      </p:sp>
      <p:sp>
        <p:nvSpPr>
          <p:cNvPr id="46" name="Rectangle 14"/>
          <p:cNvSpPr>
            <a:spLocks noChangeArrowheads="1"/>
          </p:cNvSpPr>
          <p:nvPr/>
        </p:nvSpPr>
        <p:spPr bwMode="auto">
          <a:xfrm>
            <a:off x="654547" y="3982589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y:=y</a:t>
            </a: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*</a:t>
            </a:r>
            <a:r>
              <a:rPr lang="en-US" sz="1400" dirty="0" smtClean="0">
                <a:solidFill>
                  <a:srgbClr val="000000"/>
                </a:solidFill>
              </a:rPr>
              <a:t>2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7" name="Line 15"/>
          <p:cNvSpPr>
            <a:spLocks noChangeShapeType="1"/>
          </p:cNvSpPr>
          <p:nvPr/>
        </p:nvSpPr>
        <p:spPr bwMode="auto">
          <a:xfrm>
            <a:off x="1286372" y="4273102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8" name="AutoShape 18"/>
          <p:cNvSpPr>
            <a:spLocks noChangeArrowheads="1"/>
          </p:cNvSpPr>
          <p:nvPr/>
        </p:nvSpPr>
        <p:spPr bwMode="auto">
          <a:xfrm>
            <a:off x="837531" y="5249810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конец</a:t>
            </a:r>
          </a:p>
        </p:txBody>
      </p:sp>
      <p:sp>
        <p:nvSpPr>
          <p:cNvPr id="49" name="Rectangle 19"/>
          <p:cNvSpPr>
            <a:spLocks noChangeArrowheads="1"/>
          </p:cNvSpPr>
          <p:nvPr/>
        </p:nvSpPr>
        <p:spPr bwMode="auto">
          <a:xfrm>
            <a:off x="654547" y="3446014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x </a:t>
            </a:r>
            <a:r>
              <a:rPr lang="en-US" sz="1400" dirty="0">
                <a:solidFill>
                  <a:srgbClr val="000000"/>
                </a:solidFill>
              </a:rPr>
              <a:t>:= </a:t>
            </a:r>
            <a:r>
              <a:rPr lang="en-US" sz="1400" dirty="0" smtClean="0">
                <a:solidFill>
                  <a:srgbClr val="000000"/>
                </a:solidFill>
              </a:rPr>
              <a:t>x+1</a:t>
            </a:r>
            <a:endParaRPr lang="ru-RU" sz="1400" baseline="30000" dirty="0">
              <a:solidFill>
                <a:srgbClr val="000000"/>
              </a:solidFill>
            </a:endParaRPr>
          </a:p>
        </p:txBody>
      </p:sp>
      <p:sp>
        <p:nvSpPr>
          <p:cNvPr id="50" name="Line 20"/>
          <p:cNvSpPr>
            <a:spLocks noChangeShapeType="1"/>
          </p:cNvSpPr>
          <p:nvPr/>
        </p:nvSpPr>
        <p:spPr bwMode="auto">
          <a:xfrm>
            <a:off x="1284784" y="3723827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1" name="Line 23"/>
          <p:cNvSpPr>
            <a:spLocks noChangeShapeType="1"/>
          </p:cNvSpPr>
          <p:nvPr/>
        </p:nvSpPr>
        <p:spPr bwMode="auto">
          <a:xfrm>
            <a:off x="1284784" y="260428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2" name="Rectangle 24"/>
          <p:cNvSpPr>
            <a:spLocks noChangeArrowheads="1"/>
          </p:cNvSpPr>
          <p:nvPr/>
        </p:nvSpPr>
        <p:spPr bwMode="auto">
          <a:xfrm>
            <a:off x="708522" y="231694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y </a:t>
            </a:r>
            <a:r>
              <a:rPr lang="en-US" sz="1400" dirty="0">
                <a:solidFill>
                  <a:srgbClr val="000000"/>
                </a:solidFill>
              </a:rPr>
              <a:t>:= </a:t>
            </a:r>
            <a:r>
              <a:rPr lang="ru-RU" sz="1400" dirty="0" smtClean="0">
                <a:solidFill>
                  <a:srgbClr val="000000"/>
                </a:solidFill>
              </a:rPr>
              <a:t>1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53" name="Line 15"/>
          <p:cNvSpPr>
            <a:spLocks noChangeShapeType="1"/>
          </p:cNvSpPr>
          <p:nvPr/>
        </p:nvSpPr>
        <p:spPr bwMode="auto">
          <a:xfrm>
            <a:off x="1299072" y="4986888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4" name="Line 15"/>
          <p:cNvSpPr>
            <a:spLocks noChangeShapeType="1"/>
          </p:cNvSpPr>
          <p:nvPr/>
        </p:nvSpPr>
        <p:spPr bwMode="auto">
          <a:xfrm>
            <a:off x="1268678" y="3156979"/>
            <a:ext cx="0" cy="28903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5" name="Полилиния 54"/>
          <p:cNvSpPr/>
          <p:nvPr/>
        </p:nvSpPr>
        <p:spPr>
          <a:xfrm>
            <a:off x="1291346" y="2743140"/>
            <a:ext cx="1118681" cy="2009592"/>
          </a:xfrm>
          <a:custGeom>
            <a:avLst/>
            <a:gdLst>
              <a:gd name="connsiteX0" fmla="*/ 593387 w 1118681"/>
              <a:gd name="connsiteY0" fmla="*/ 1459149 h 1459149"/>
              <a:gd name="connsiteX1" fmla="*/ 1118681 w 1118681"/>
              <a:gd name="connsiteY1" fmla="*/ 1459149 h 1459149"/>
              <a:gd name="connsiteX2" fmla="*/ 1118681 w 1118681"/>
              <a:gd name="connsiteY2" fmla="*/ 0 h 1459149"/>
              <a:gd name="connsiteX3" fmla="*/ 0 w 1118681"/>
              <a:gd name="connsiteY3" fmla="*/ 0 h 1459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681" h="1459149">
                <a:moveTo>
                  <a:pt x="593387" y="1459149"/>
                </a:moveTo>
                <a:lnTo>
                  <a:pt x="1118681" y="1459149"/>
                </a:lnTo>
                <a:lnTo>
                  <a:pt x="1118681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22123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7" presetClass="emph" presetSubtype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4" grpId="0"/>
      <p:bldP spid="35" grpId="0"/>
      <p:bldP spid="36" grpId="0"/>
      <p:bldP spid="37" grpId="0"/>
      <p:bldP spid="41" grpId="0" animBg="1"/>
      <p:bldP spid="42" grpId="0" animBg="1"/>
      <p:bldP spid="44" grpId="0"/>
      <p:bldP spid="45" grpId="0" animBg="1"/>
      <p:bldP spid="46" grpId="0" animBg="1"/>
      <p:bldP spid="49" grpId="0" animBg="1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0139" y="162314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547399"/>
              </p:ext>
            </p:extLst>
          </p:nvPr>
        </p:nvGraphicFramePr>
        <p:xfrm>
          <a:off x="3183552" y="858258"/>
          <a:ext cx="4088748" cy="5212338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&gt;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220072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9376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051" y="2902335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1 &gt; </a:t>
            </a:r>
            <a:r>
              <a:rPr lang="ru-RU" sz="1500" dirty="0" smtClean="0"/>
              <a:t>3 (Нет)</a:t>
            </a:r>
            <a:endParaRPr lang="ru-RU" sz="1500" dirty="0"/>
          </a:p>
        </p:txBody>
      </p:sp>
      <p:sp>
        <p:nvSpPr>
          <p:cNvPr id="36" name="Text Box 155"/>
          <p:cNvSpPr txBox="1">
            <a:spLocks noChangeArrowheads="1"/>
          </p:cNvSpPr>
          <p:nvPr/>
        </p:nvSpPr>
        <p:spPr bwMode="auto">
          <a:xfrm>
            <a:off x="4210139" y="226273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209414" y="257829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38" name="AutoShape 5"/>
          <p:cNvSpPr>
            <a:spLocks noChangeArrowheads="1"/>
          </p:cNvSpPr>
          <p:nvPr/>
        </p:nvSpPr>
        <p:spPr bwMode="auto">
          <a:xfrm>
            <a:off x="827584" y="1200931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начало</a:t>
            </a: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>
            <a:off x="1286372" y="1513668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0" name="Line 7"/>
          <p:cNvSpPr>
            <a:spLocks noChangeShapeType="1"/>
          </p:cNvSpPr>
          <p:nvPr/>
        </p:nvSpPr>
        <p:spPr bwMode="auto">
          <a:xfrm>
            <a:off x="1286372" y="206453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1" name="Rectangle 8"/>
          <p:cNvSpPr>
            <a:spLocks noChangeArrowheads="1"/>
          </p:cNvSpPr>
          <p:nvPr/>
        </p:nvSpPr>
        <p:spPr bwMode="auto">
          <a:xfrm>
            <a:off x="710109" y="177719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x </a:t>
            </a:r>
            <a:r>
              <a:rPr lang="en-US" sz="1400" dirty="0">
                <a:solidFill>
                  <a:srgbClr val="000000"/>
                </a:solidFill>
              </a:rPr>
              <a:t>:= </a:t>
            </a:r>
            <a:r>
              <a:rPr lang="en-US" sz="1400" dirty="0" smtClean="0">
                <a:solidFill>
                  <a:srgbClr val="000000"/>
                </a:solidFill>
              </a:rPr>
              <a:t>0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2" name="AutoShape 9"/>
          <p:cNvSpPr>
            <a:spLocks noChangeAspect="1" noChangeArrowheads="1"/>
          </p:cNvSpPr>
          <p:nvPr/>
        </p:nvSpPr>
        <p:spPr bwMode="auto">
          <a:xfrm>
            <a:off x="667246" y="4518576"/>
            <a:ext cx="1235075" cy="468312"/>
          </a:xfrm>
          <a:prstGeom prst="flowChartDecision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x </a:t>
            </a:r>
            <a:r>
              <a:rPr lang="en-US" sz="1400" dirty="0" smtClean="0">
                <a:solidFill>
                  <a:srgbClr val="000000"/>
                </a:solidFill>
                <a:cs typeface="Arial" pitchFamily="34" charset="0"/>
              </a:rPr>
              <a:t>&gt; 3</a:t>
            </a:r>
            <a:endParaRPr lang="en-US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3" name="Text Box 10"/>
          <p:cNvSpPr txBox="1">
            <a:spLocks noChangeAspect="1" noChangeArrowheads="1"/>
          </p:cNvSpPr>
          <p:nvPr/>
        </p:nvSpPr>
        <p:spPr bwMode="auto">
          <a:xfrm>
            <a:off x="1318184" y="4906360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да</a:t>
            </a:r>
          </a:p>
        </p:txBody>
      </p:sp>
      <p:sp>
        <p:nvSpPr>
          <p:cNvPr id="44" name="Text Box 11"/>
          <p:cNvSpPr txBox="1">
            <a:spLocks noChangeAspect="1" noChangeArrowheads="1"/>
          </p:cNvSpPr>
          <p:nvPr/>
        </p:nvSpPr>
        <p:spPr bwMode="auto">
          <a:xfrm>
            <a:off x="1800722" y="4454282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нет</a:t>
            </a:r>
          </a:p>
        </p:txBody>
      </p:sp>
      <p:sp>
        <p:nvSpPr>
          <p:cNvPr id="45" name="AutoShape 13"/>
          <p:cNvSpPr>
            <a:spLocks noChangeArrowheads="1"/>
          </p:cNvSpPr>
          <p:nvPr/>
        </p:nvSpPr>
        <p:spPr bwMode="auto">
          <a:xfrm>
            <a:off x="529134" y="2869641"/>
            <a:ext cx="1485900" cy="287337"/>
          </a:xfrm>
          <a:prstGeom prst="parallelogram">
            <a:avLst>
              <a:gd name="adj" fmla="val 141022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200" dirty="0">
                <a:solidFill>
                  <a:srgbClr val="000000"/>
                </a:solidFill>
              </a:rPr>
              <a:t>вывод </a:t>
            </a:r>
            <a:r>
              <a:rPr lang="ru-RU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smtClean="0">
                <a:solidFill>
                  <a:srgbClr val="000000"/>
                </a:solidFill>
              </a:rPr>
              <a:t>x, y</a:t>
            </a:r>
            <a:endParaRPr lang="ru-RU" sz="1200" dirty="0">
              <a:solidFill>
                <a:srgbClr val="000000"/>
              </a:solidFill>
            </a:endParaRPr>
          </a:p>
        </p:txBody>
      </p:sp>
      <p:sp>
        <p:nvSpPr>
          <p:cNvPr id="46" name="Rectangle 14"/>
          <p:cNvSpPr>
            <a:spLocks noChangeArrowheads="1"/>
          </p:cNvSpPr>
          <p:nvPr/>
        </p:nvSpPr>
        <p:spPr bwMode="auto">
          <a:xfrm>
            <a:off x="654547" y="3982589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y:=y</a:t>
            </a: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*</a:t>
            </a:r>
            <a:r>
              <a:rPr lang="en-US" sz="1400" dirty="0" smtClean="0">
                <a:solidFill>
                  <a:srgbClr val="000000"/>
                </a:solidFill>
              </a:rPr>
              <a:t>2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7" name="Line 15"/>
          <p:cNvSpPr>
            <a:spLocks noChangeShapeType="1"/>
          </p:cNvSpPr>
          <p:nvPr/>
        </p:nvSpPr>
        <p:spPr bwMode="auto">
          <a:xfrm>
            <a:off x="1286372" y="4273102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8" name="AutoShape 18"/>
          <p:cNvSpPr>
            <a:spLocks noChangeArrowheads="1"/>
          </p:cNvSpPr>
          <p:nvPr/>
        </p:nvSpPr>
        <p:spPr bwMode="auto">
          <a:xfrm>
            <a:off x="837531" y="5249810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конец</a:t>
            </a:r>
          </a:p>
        </p:txBody>
      </p:sp>
      <p:sp>
        <p:nvSpPr>
          <p:cNvPr id="49" name="Rectangle 19"/>
          <p:cNvSpPr>
            <a:spLocks noChangeArrowheads="1"/>
          </p:cNvSpPr>
          <p:nvPr/>
        </p:nvSpPr>
        <p:spPr bwMode="auto">
          <a:xfrm>
            <a:off x="654547" y="3446014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x </a:t>
            </a:r>
            <a:r>
              <a:rPr lang="en-US" sz="1400" dirty="0">
                <a:solidFill>
                  <a:srgbClr val="000000"/>
                </a:solidFill>
              </a:rPr>
              <a:t>:= </a:t>
            </a:r>
            <a:r>
              <a:rPr lang="en-US" sz="1400" dirty="0" smtClean="0">
                <a:solidFill>
                  <a:srgbClr val="000000"/>
                </a:solidFill>
              </a:rPr>
              <a:t>x+1</a:t>
            </a:r>
            <a:endParaRPr lang="ru-RU" sz="1400" baseline="30000" dirty="0">
              <a:solidFill>
                <a:srgbClr val="000000"/>
              </a:solidFill>
            </a:endParaRPr>
          </a:p>
        </p:txBody>
      </p:sp>
      <p:sp>
        <p:nvSpPr>
          <p:cNvPr id="50" name="Line 20"/>
          <p:cNvSpPr>
            <a:spLocks noChangeShapeType="1"/>
          </p:cNvSpPr>
          <p:nvPr/>
        </p:nvSpPr>
        <p:spPr bwMode="auto">
          <a:xfrm>
            <a:off x="1284784" y="3723827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1" name="Line 23"/>
          <p:cNvSpPr>
            <a:spLocks noChangeShapeType="1"/>
          </p:cNvSpPr>
          <p:nvPr/>
        </p:nvSpPr>
        <p:spPr bwMode="auto">
          <a:xfrm>
            <a:off x="1284784" y="260428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2" name="Rectangle 24"/>
          <p:cNvSpPr>
            <a:spLocks noChangeArrowheads="1"/>
          </p:cNvSpPr>
          <p:nvPr/>
        </p:nvSpPr>
        <p:spPr bwMode="auto">
          <a:xfrm>
            <a:off x="708522" y="231694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y </a:t>
            </a:r>
            <a:r>
              <a:rPr lang="en-US" sz="1400" dirty="0">
                <a:solidFill>
                  <a:srgbClr val="000000"/>
                </a:solidFill>
              </a:rPr>
              <a:t>:= </a:t>
            </a:r>
            <a:r>
              <a:rPr lang="ru-RU" sz="1400" dirty="0" smtClean="0">
                <a:solidFill>
                  <a:srgbClr val="000000"/>
                </a:solidFill>
              </a:rPr>
              <a:t>1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53" name="Line 15"/>
          <p:cNvSpPr>
            <a:spLocks noChangeShapeType="1"/>
          </p:cNvSpPr>
          <p:nvPr/>
        </p:nvSpPr>
        <p:spPr bwMode="auto">
          <a:xfrm>
            <a:off x="1299072" y="4986888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4" name="Line 15"/>
          <p:cNvSpPr>
            <a:spLocks noChangeShapeType="1"/>
          </p:cNvSpPr>
          <p:nvPr/>
        </p:nvSpPr>
        <p:spPr bwMode="auto">
          <a:xfrm>
            <a:off x="1268678" y="3156979"/>
            <a:ext cx="0" cy="28903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5" name="Полилиния 54"/>
          <p:cNvSpPr/>
          <p:nvPr/>
        </p:nvSpPr>
        <p:spPr>
          <a:xfrm>
            <a:off x="1291346" y="2743140"/>
            <a:ext cx="1118681" cy="2009592"/>
          </a:xfrm>
          <a:custGeom>
            <a:avLst/>
            <a:gdLst>
              <a:gd name="connsiteX0" fmla="*/ 593387 w 1118681"/>
              <a:gd name="connsiteY0" fmla="*/ 1459149 h 1459149"/>
              <a:gd name="connsiteX1" fmla="*/ 1118681 w 1118681"/>
              <a:gd name="connsiteY1" fmla="*/ 1459149 h 1459149"/>
              <a:gd name="connsiteX2" fmla="*/ 1118681 w 1118681"/>
              <a:gd name="connsiteY2" fmla="*/ 0 h 1459149"/>
              <a:gd name="connsiteX3" fmla="*/ 0 w 1118681"/>
              <a:gd name="connsiteY3" fmla="*/ 0 h 1459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681" h="1459149">
                <a:moveTo>
                  <a:pt x="593387" y="1459149"/>
                </a:moveTo>
                <a:lnTo>
                  <a:pt x="1118681" y="1459149"/>
                </a:lnTo>
                <a:lnTo>
                  <a:pt x="1118681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 Box 197"/>
          <p:cNvSpPr txBox="1">
            <a:spLocks noChangeArrowheads="1"/>
          </p:cNvSpPr>
          <p:nvPr/>
        </p:nvSpPr>
        <p:spPr bwMode="auto">
          <a:xfrm>
            <a:off x="6013872" y="3864918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r>
              <a:rPr lang="en-US" sz="1500" dirty="0" smtClean="0"/>
              <a:t> &gt; </a:t>
            </a:r>
            <a:r>
              <a:rPr lang="ru-RU" sz="1500" dirty="0" smtClean="0"/>
              <a:t>3 (Нет)</a:t>
            </a:r>
            <a:endParaRPr lang="ru-RU" sz="1500" dirty="0"/>
          </a:p>
        </p:txBody>
      </p:sp>
      <p:sp>
        <p:nvSpPr>
          <p:cNvPr id="30" name="Text Box 155"/>
          <p:cNvSpPr txBox="1">
            <a:spLocks noChangeArrowheads="1"/>
          </p:cNvSpPr>
          <p:nvPr/>
        </p:nvSpPr>
        <p:spPr bwMode="auto">
          <a:xfrm>
            <a:off x="4211960" y="3225318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endParaRPr lang="ru-RU" sz="1500" dirty="0"/>
          </a:p>
        </p:txBody>
      </p:sp>
      <p:sp>
        <p:nvSpPr>
          <p:cNvPr id="56" name="Text Box 155"/>
          <p:cNvSpPr txBox="1">
            <a:spLocks noChangeArrowheads="1"/>
          </p:cNvSpPr>
          <p:nvPr/>
        </p:nvSpPr>
        <p:spPr bwMode="auto">
          <a:xfrm>
            <a:off x="5211235" y="3540882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4</a:t>
            </a:r>
            <a:endParaRPr lang="ru-RU" sz="1500" dirty="0"/>
          </a:p>
        </p:txBody>
      </p:sp>
      <p:sp>
        <p:nvSpPr>
          <p:cNvPr id="59" name="TextBox 58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1 2</a:t>
            </a:r>
          </a:p>
          <a:p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50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7" presetClass="emph" presetSubtype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4" grpId="0"/>
      <p:bldP spid="45" grpId="0" animBg="1"/>
      <p:bldP spid="46" grpId="0" animBg="1"/>
      <p:bldP spid="49" grpId="0" animBg="1"/>
      <p:bldP spid="29" grpId="0"/>
      <p:bldP spid="30" grpId="0"/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0139" y="162314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337559"/>
              </p:ext>
            </p:extLst>
          </p:nvPr>
        </p:nvGraphicFramePr>
        <p:xfrm>
          <a:off x="3183552" y="858258"/>
          <a:ext cx="4088748" cy="5212338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&gt;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220072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9376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051" y="2902335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1 &gt; </a:t>
            </a:r>
            <a:r>
              <a:rPr lang="ru-RU" sz="1500" dirty="0" smtClean="0"/>
              <a:t>3 (Нет)</a:t>
            </a:r>
            <a:endParaRPr lang="ru-RU" sz="1500" dirty="0"/>
          </a:p>
        </p:txBody>
      </p:sp>
      <p:sp>
        <p:nvSpPr>
          <p:cNvPr id="36" name="Text Box 155"/>
          <p:cNvSpPr txBox="1">
            <a:spLocks noChangeArrowheads="1"/>
          </p:cNvSpPr>
          <p:nvPr/>
        </p:nvSpPr>
        <p:spPr bwMode="auto">
          <a:xfrm>
            <a:off x="4210139" y="226273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209414" y="257829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38" name="AutoShape 5"/>
          <p:cNvSpPr>
            <a:spLocks noChangeArrowheads="1"/>
          </p:cNvSpPr>
          <p:nvPr/>
        </p:nvSpPr>
        <p:spPr bwMode="auto">
          <a:xfrm>
            <a:off x="827584" y="1200931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начало</a:t>
            </a: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>
            <a:off x="1286372" y="1513668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0" name="Line 7"/>
          <p:cNvSpPr>
            <a:spLocks noChangeShapeType="1"/>
          </p:cNvSpPr>
          <p:nvPr/>
        </p:nvSpPr>
        <p:spPr bwMode="auto">
          <a:xfrm>
            <a:off x="1286372" y="206453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1" name="Rectangle 8"/>
          <p:cNvSpPr>
            <a:spLocks noChangeArrowheads="1"/>
          </p:cNvSpPr>
          <p:nvPr/>
        </p:nvSpPr>
        <p:spPr bwMode="auto">
          <a:xfrm>
            <a:off x="710109" y="177719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x </a:t>
            </a:r>
            <a:r>
              <a:rPr lang="en-US" sz="1400" dirty="0">
                <a:solidFill>
                  <a:srgbClr val="000000"/>
                </a:solidFill>
              </a:rPr>
              <a:t>:= </a:t>
            </a:r>
            <a:r>
              <a:rPr lang="en-US" sz="1400" dirty="0" smtClean="0">
                <a:solidFill>
                  <a:srgbClr val="000000"/>
                </a:solidFill>
              </a:rPr>
              <a:t>0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2" name="AutoShape 9"/>
          <p:cNvSpPr>
            <a:spLocks noChangeAspect="1" noChangeArrowheads="1"/>
          </p:cNvSpPr>
          <p:nvPr/>
        </p:nvSpPr>
        <p:spPr bwMode="auto">
          <a:xfrm>
            <a:off x="667246" y="4518576"/>
            <a:ext cx="1235075" cy="468312"/>
          </a:xfrm>
          <a:prstGeom prst="flowChartDecision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x </a:t>
            </a:r>
            <a:r>
              <a:rPr lang="en-US" sz="1400" dirty="0" smtClean="0">
                <a:solidFill>
                  <a:srgbClr val="000000"/>
                </a:solidFill>
                <a:cs typeface="Arial" pitchFamily="34" charset="0"/>
              </a:rPr>
              <a:t>&gt; 3</a:t>
            </a:r>
            <a:endParaRPr lang="en-US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3" name="Text Box 10"/>
          <p:cNvSpPr txBox="1">
            <a:spLocks noChangeAspect="1" noChangeArrowheads="1"/>
          </p:cNvSpPr>
          <p:nvPr/>
        </p:nvSpPr>
        <p:spPr bwMode="auto">
          <a:xfrm>
            <a:off x="1318184" y="4906360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да</a:t>
            </a:r>
          </a:p>
        </p:txBody>
      </p:sp>
      <p:sp>
        <p:nvSpPr>
          <p:cNvPr id="44" name="Text Box 11"/>
          <p:cNvSpPr txBox="1">
            <a:spLocks noChangeAspect="1" noChangeArrowheads="1"/>
          </p:cNvSpPr>
          <p:nvPr/>
        </p:nvSpPr>
        <p:spPr bwMode="auto">
          <a:xfrm>
            <a:off x="1800722" y="4454282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нет</a:t>
            </a:r>
          </a:p>
        </p:txBody>
      </p:sp>
      <p:sp>
        <p:nvSpPr>
          <p:cNvPr id="45" name="AutoShape 13"/>
          <p:cNvSpPr>
            <a:spLocks noChangeArrowheads="1"/>
          </p:cNvSpPr>
          <p:nvPr/>
        </p:nvSpPr>
        <p:spPr bwMode="auto">
          <a:xfrm>
            <a:off x="529134" y="2869641"/>
            <a:ext cx="1485900" cy="287337"/>
          </a:xfrm>
          <a:prstGeom prst="parallelogram">
            <a:avLst>
              <a:gd name="adj" fmla="val 141022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200" dirty="0">
                <a:solidFill>
                  <a:srgbClr val="000000"/>
                </a:solidFill>
              </a:rPr>
              <a:t>вывод </a:t>
            </a:r>
            <a:r>
              <a:rPr lang="ru-RU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smtClean="0">
                <a:solidFill>
                  <a:srgbClr val="000000"/>
                </a:solidFill>
              </a:rPr>
              <a:t>x, y</a:t>
            </a:r>
            <a:endParaRPr lang="ru-RU" sz="1200" dirty="0">
              <a:solidFill>
                <a:srgbClr val="000000"/>
              </a:solidFill>
            </a:endParaRPr>
          </a:p>
        </p:txBody>
      </p:sp>
      <p:sp>
        <p:nvSpPr>
          <p:cNvPr id="46" name="Rectangle 14"/>
          <p:cNvSpPr>
            <a:spLocks noChangeArrowheads="1"/>
          </p:cNvSpPr>
          <p:nvPr/>
        </p:nvSpPr>
        <p:spPr bwMode="auto">
          <a:xfrm>
            <a:off x="654547" y="3982589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y:=y</a:t>
            </a: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*</a:t>
            </a:r>
            <a:r>
              <a:rPr lang="en-US" sz="1400" dirty="0" smtClean="0">
                <a:solidFill>
                  <a:srgbClr val="000000"/>
                </a:solidFill>
              </a:rPr>
              <a:t>2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7" name="Line 15"/>
          <p:cNvSpPr>
            <a:spLocks noChangeShapeType="1"/>
          </p:cNvSpPr>
          <p:nvPr/>
        </p:nvSpPr>
        <p:spPr bwMode="auto">
          <a:xfrm>
            <a:off x="1286372" y="4273102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8" name="AutoShape 18"/>
          <p:cNvSpPr>
            <a:spLocks noChangeArrowheads="1"/>
          </p:cNvSpPr>
          <p:nvPr/>
        </p:nvSpPr>
        <p:spPr bwMode="auto">
          <a:xfrm>
            <a:off x="837531" y="5249810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конец</a:t>
            </a:r>
          </a:p>
        </p:txBody>
      </p:sp>
      <p:sp>
        <p:nvSpPr>
          <p:cNvPr id="49" name="Rectangle 19"/>
          <p:cNvSpPr>
            <a:spLocks noChangeArrowheads="1"/>
          </p:cNvSpPr>
          <p:nvPr/>
        </p:nvSpPr>
        <p:spPr bwMode="auto">
          <a:xfrm>
            <a:off x="654547" y="3446014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x </a:t>
            </a:r>
            <a:r>
              <a:rPr lang="en-US" sz="1400" dirty="0">
                <a:solidFill>
                  <a:srgbClr val="000000"/>
                </a:solidFill>
              </a:rPr>
              <a:t>:= </a:t>
            </a:r>
            <a:r>
              <a:rPr lang="en-US" sz="1400" dirty="0" smtClean="0">
                <a:solidFill>
                  <a:srgbClr val="000000"/>
                </a:solidFill>
              </a:rPr>
              <a:t>x+1</a:t>
            </a:r>
            <a:endParaRPr lang="ru-RU" sz="1400" baseline="30000" dirty="0">
              <a:solidFill>
                <a:srgbClr val="000000"/>
              </a:solidFill>
            </a:endParaRPr>
          </a:p>
        </p:txBody>
      </p:sp>
      <p:sp>
        <p:nvSpPr>
          <p:cNvPr id="50" name="Line 20"/>
          <p:cNvSpPr>
            <a:spLocks noChangeShapeType="1"/>
          </p:cNvSpPr>
          <p:nvPr/>
        </p:nvSpPr>
        <p:spPr bwMode="auto">
          <a:xfrm>
            <a:off x="1284784" y="3723827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1" name="Line 23"/>
          <p:cNvSpPr>
            <a:spLocks noChangeShapeType="1"/>
          </p:cNvSpPr>
          <p:nvPr/>
        </p:nvSpPr>
        <p:spPr bwMode="auto">
          <a:xfrm>
            <a:off x="1284784" y="260428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2" name="Rectangle 24"/>
          <p:cNvSpPr>
            <a:spLocks noChangeArrowheads="1"/>
          </p:cNvSpPr>
          <p:nvPr/>
        </p:nvSpPr>
        <p:spPr bwMode="auto">
          <a:xfrm>
            <a:off x="708522" y="231694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y </a:t>
            </a:r>
            <a:r>
              <a:rPr lang="en-US" sz="1400" dirty="0">
                <a:solidFill>
                  <a:srgbClr val="000000"/>
                </a:solidFill>
              </a:rPr>
              <a:t>:= </a:t>
            </a:r>
            <a:r>
              <a:rPr lang="ru-RU" sz="1400" dirty="0" smtClean="0">
                <a:solidFill>
                  <a:srgbClr val="000000"/>
                </a:solidFill>
              </a:rPr>
              <a:t>1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53" name="Line 15"/>
          <p:cNvSpPr>
            <a:spLocks noChangeShapeType="1"/>
          </p:cNvSpPr>
          <p:nvPr/>
        </p:nvSpPr>
        <p:spPr bwMode="auto">
          <a:xfrm>
            <a:off x="1299072" y="4986888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4" name="Line 15"/>
          <p:cNvSpPr>
            <a:spLocks noChangeShapeType="1"/>
          </p:cNvSpPr>
          <p:nvPr/>
        </p:nvSpPr>
        <p:spPr bwMode="auto">
          <a:xfrm>
            <a:off x="1268678" y="3156979"/>
            <a:ext cx="0" cy="28903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5" name="Полилиния 54"/>
          <p:cNvSpPr/>
          <p:nvPr/>
        </p:nvSpPr>
        <p:spPr>
          <a:xfrm>
            <a:off x="1291346" y="2743140"/>
            <a:ext cx="1118681" cy="2009592"/>
          </a:xfrm>
          <a:custGeom>
            <a:avLst/>
            <a:gdLst>
              <a:gd name="connsiteX0" fmla="*/ 593387 w 1118681"/>
              <a:gd name="connsiteY0" fmla="*/ 1459149 h 1459149"/>
              <a:gd name="connsiteX1" fmla="*/ 1118681 w 1118681"/>
              <a:gd name="connsiteY1" fmla="*/ 1459149 h 1459149"/>
              <a:gd name="connsiteX2" fmla="*/ 1118681 w 1118681"/>
              <a:gd name="connsiteY2" fmla="*/ 0 h 1459149"/>
              <a:gd name="connsiteX3" fmla="*/ 0 w 1118681"/>
              <a:gd name="connsiteY3" fmla="*/ 0 h 1459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681" h="1459149">
                <a:moveTo>
                  <a:pt x="593387" y="1459149"/>
                </a:moveTo>
                <a:lnTo>
                  <a:pt x="1118681" y="1459149"/>
                </a:lnTo>
                <a:lnTo>
                  <a:pt x="1118681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 Box 197"/>
          <p:cNvSpPr txBox="1">
            <a:spLocks noChangeArrowheads="1"/>
          </p:cNvSpPr>
          <p:nvPr/>
        </p:nvSpPr>
        <p:spPr bwMode="auto">
          <a:xfrm>
            <a:off x="6013872" y="3864918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r>
              <a:rPr lang="en-US" sz="1500" dirty="0" smtClean="0"/>
              <a:t> &gt; </a:t>
            </a:r>
            <a:r>
              <a:rPr lang="ru-RU" sz="1500" dirty="0" smtClean="0"/>
              <a:t>3 (Нет)</a:t>
            </a:r>
            <a:endParaRPr lang="ru-RU" sz="1500" dirty="0"/>
          </a:p>
        </p:txBody>
      </p:sp>
      <p:sp>
        <p:nvSpPr>
          <p:cNvPr id="30" name="Text Box 155"/>
          <p:cNvSpPr txBox="1">
            <a:spLocks noChangeArrowheads="1"/>
          </p:cNvSpPr>
          <p:nvPr/>
        </p:nvSpPr>
        <p:spPr bwMode="auto">
          <a:xfrm>
            <a:off x="4211960" y="3225318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endParaRPr lang="ru-RU" sz="1500" dirty="0"/>
          </a:p>
        </p:txBody>
      </p:sp>
      <p:sp>
        <p:nvSpPr>
          <p:cNvPr id="56" name="Text Box 155"/>
          <p:cNvSpPr txBox="1">
            <a:spLocks noChangeArrowheads="1"/>
          </p:cNvSpPr>
          <p:nvPr/>
        </p:nvSpPr>
        <p:spPr bwMode="auto">
          <a:xfrm>
            <a:off x="5211235" y="3540882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4</a:t>
            </a:r>
            <a:endParaRPr lang="ru-RU" sz="1500" dirty="0"/>
          </a:p>
        </p:txBody>
      </p:sp>
      <p:sp>
        <p:nvSpPr>
          <p:cNvPr id="31" name="Text Box 197"/>
          <p:cNvSpPr txBox="1">
            <a:spLocks noChangeArrowheads="1"/>
          </p:cNvSpPr>
          <p:nvPr/>
        </p:nvSpPr>
        <p:spPr bwMode="auto">
          <a:xfrm>
            <a:off x="6012333" y="4827501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3</a:t>
            </a:r>
            <a:r>
              <a:rPr lang="en-US" sz="1500" dirty="0" smtClean="0"/>
              <a:t> &gt; </a:t>
            </a:r>
            <a:r>
              <a:rPr lang="ru-RU" sz="1500" dirty="0" smtClean="0"/>
              <a:t>3 (Нет)</a:t>
            </a:r>
            <a:endParaRPr lang="ru-RU" sz="1500" dirty="0"/>
          </a:p>
        </p:txBody>
      </p:sp>
      <p:sp>
        <p:nvSpPr>
          <p:cNvPr id="57" name="Text Box 155"/>
          <p:cNvSpPr txBox="1">
            <a:spLocks noChangeArrowheads="1"/>
          </p:cNvSpPr>
          <p:nvPr/>
        </p:nvSpPr>
        <p:spPr bwMode="auto">
          <a:xfrm>
            <a:off x="4210421" y="4187901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3</a:t>
            </a:r>
            <a:endParaRPr lang="ru-RU" sz="1500" dirty="0"/>
          </a:p>
        </p:txBody>
      </p:sp>
      <p:sp>
        <p:nvSpPr>
          <p:cNvPr id="58" name="Text Box 155"/>
          <p:cNvSpPr txBox="1">
            <a:spLocks noChangeArrowheads="1"/>
          </p:cNvSpPr>
          <p:nvPr/>
        </p:nvSpPr>
        <p:spPr bwMode="auto">
          <a:xfrm>
            <a:off x="5209696" y="450346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8</a:t>
            </a:r>
            <a:endParaRPr lang="ru-RU" sz="1500" dirty="0"/>
          </a:p>
        </p:txBody>
      </p:sp>
      <p:sp>
        <p:nvSpPr>
          <p:cNvPr id="60" name="TextBox 59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1 2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2 4</a:t>
            </a:r>
          </a:p>
          <a:p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22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7" presetClass="emph" presetSubtype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4" grpId="0"/>
      <p:bldP spid="45" grpId="0" animBg="1"/>
      <p:bldP spid="46" grpId="0" animBg="1"/>
      <p:bldP spid="49" grpId="0" animBg="1"/>
      <p:bldP spid="31" grpId="0"/>
      <p:bldP spid="57" grpId="0"/>
      <p:bldP spid="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0139" y="162314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282245"/>
              </p:ext>
            </p:extLst>
          </p:nvPr>
        </p:nvGraphicFramePr>
        <p:xfrm>
          <a:off x="3183552" y="858258"/>
          <a:ext cx="4088748" cy="5212338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&gt;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220072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9376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051" y="2902335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1 &gt; </a:t>
            </a:r>
            <a:r>
              <a:rPr lang="ru-RU" sz="1500" dirty="0" smtClean="0"/>
              <a:t>3 (Нет)</a:t>
            </a:r>
            <a:endParaRPr lang="ru-RU" sz="1500" dirty="0"/>
          </a:p>
        </p:txBody>
      </p:sp>
      <p:sp>
        <p:nvSpPr>
          <p:cNvPr id="36" name="Text Box 155"/>
          <p:cNvSpPr txBox="1">
            <a:spLocks noChangeArrowheads="1"/>
          </p:cNvSpPr>
          <p:nvPr/>
        </p:nvSpPr>
        <p:spPr bwMode="auto">
          <a:xfrm>
            <a:off x="4210139" y="226273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209414" y="257829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38" name="AutoShape 5"/>
          <p:cNvSpPr>
            <a:spLocks noChangeArrowheads="1"/>
          </p:cNvSpPr>
          <p:nvPr/>
        </p:nvSpPr>
        <p:spPr bwMode="auto">
          <a:xfrm>
            <a:off x="827584" y="1200931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начало</a:t>
            </a: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>
            <a:off x="1286372" y="1513668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0" name="Line 7"/>
          <p:cNvSpPr>
            <a:spLocks noChangeShapeType="1"/>
          </p:cNvSpPr>
          <p:nvPr/>
        </p:nvSpPr>
        <p:spPr bwMode="auto">
          <a:xfrm>
            <a:off x="1286372" y="206453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1" name="Rectangle 8"/>
          <p:cNvSpPr>
            <a:spLocks noChangeArrowheads="1"/>
          </p:cNvSpPr>
          <p:nvPr/>
        </p:nvSpPr>
        <p:spPr bwMode="auto">
          <a:xfrm>
            <a:off x="710109" y="177719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x </a:t>
            </a:r>
            <a:r>
              <a:rPr lang="en-US" sz="1400" dirty="0">
                <a:solidFill>
                  <a:srgbClr val="000000"/>
                </a:solidFill>
              </a:rPr>
              <a:t>:= </a:t>
            </a:r>
            <a:r>
              <a:rPr lang="en-US" sz="1400" dirty="0" smtClean="0">
                <a:solidFill>
                  <a:srgbClr val="000000"/>
                </a:solidFill>
              </a:rPr>
              <a:t>0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2" name="AutoShape 9"/>
          <p:cNvSpPr>
            <a:spLocks noChangeAspect="1" noChangeArrowheads="1"/>
          </p:cNvSpPr>
          <p:nvPr/>
        </p:nvSpPr>
        <p:spPr bwMode="auto">
          <a:xfrm>
            <a:off x="667246" y="4518576"/>
            <a:ext cx="1235075" cy="468312"/>
          </a:xfrm>
          <a:prstGeom prst="flowChartDecision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x </a:t>
            </a:r>
            <a:r>
              <a:rPr lang="en-US" sz="1400" dirty="0" smtClean="0">
                <a:solidFill>
                  <a:srgbClr val="000000"/>
                </a:solidFill>
                <a:cs typeface="Arial" pitchFamily="34" charset="0"/>
              </a:rPr>
              <a:t>&gt; 3</a:t>
            </a:r>
            <a:endParaRPr lang="en-US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3" name="Text Box 10"/>
          <p:cNvSpPr txBox="1">
            <a:spLocks noChangeAspect="1" noChangeArrowheads="1"/>
          </p:cNvSpPr>
          <p:nvPr/>
        </p:nvSpPr>
        <p:spPr bwMode="auto">
          <a:xfrm>
            <a:off x="1318184" y="4906360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да</a:t>
            </a:r>
          </a:p>
        </p:txBody>
      </p:sp>
      <p:sp>
        <p:nvSpPr>
          <p:cNvPr id="44" name="Text Box 11"/>
          <p:cNvSpPr txBox="1">
            <a:spLocks noChangeAspect="1" noChangeArrowheads="1"/>
          </p:cNvSpPr>
          <p:nvPr/>
        </p:nvSpPr>
        <p:spPr bwMode="auto">
          <a:xfrm>
            <a:off x="1800722" y="4454282"/>
            <a:ext cx="52228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нет</a:t>
            </a:r>
          </a:p>
        </p:txBody>
      </p:sp>
      <p:sp>
        <p:nvSpPr>
          <p:cNvPr id="45" name="AutoShape 13"/>
          <p:cNvSpPr>
            <a:spLocks noChangeArrowheads="1"/>
          </p:cNvSpPr>
          <p:nvPr/>
        </p:nvSpPr>
        <p:spPr bwMode="auto">
          <a:xfrm>
            <a:off x="529134" y="2869641"/>
            <a:ext cx="1485900" cy="287337"/>
          </a:xfrm>
          <a:prstGeom prst="parallelogram">
            <a:avLst>
              <a:gd name="adj" fmla="val 141022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200" dirty="0">
                <a:solidFill>
                  <a:srgbClr val="000000"/>
                </a:solidFill>
              </a:rPr>
              <a:t>вывод </a:t>
            </a:r>
            <a:r>
              <a:rPr lang="ru-RU" sz="1200" dirty="0" smtClean="0">
                <a:solidFill>
                  <a:srgbClr val="000000"/>
                </a:solidFill>
              </a:rPr>
              <a:t> </a:t>
            </a:r>
            <a:r>
              <a:rPr lang="en-US" sz="1200" dirty="0" smtClean="0">
                <a:solidFill>
                  <a:srgbClr val="000000"/>
                </a:solidFill>
              </a:rPr>
              <a:t>x, y</a:t>
            </a:r>
            <a:endParaRPr lang="ru-RU" sz="1200" dirty="0">
              <a:solidFill>
                <a:srgbClr val="000000"/>
              </a:solidFill>
            </a:endParaRPr>
          </a:p>
        </p:txBody>
      </p:sp>
      <p:sp>
        <p:nvSpPr>
          <p:cNvPr id="46" name="Rectangle 14"/>
          <p:cNvSpPr>
            <a:spLocks noChangeArrowheads="1"/>
          </p:cNvSpPr>
          <p:nvPr/>
        </p:nvSpPr>
        <p:spPr bwMode="auto">
          <a:xfrm>
            <a:off x="654547" y="3982589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y:=y</a:t>
            </a:r>
            <a:r>
              <a:rPr lang="ru-RU" sz="1400" dirty="0" smtClean="0">
                <a:solidFill>
                  <a:srgbClr val="000000"/>
                </a:solidFill>
                <a:cs typeface="Arial" pitchFamily="34" charset="0"/>
              </a:rPr>
              <a:t>*</a:t>
            </a:r>
            <a:r>
              <a:rPr lang="en-US" sz="1400" dirty="0" smtClean="0">
                <a:solidFill>
                  <a:srgbClr val="000000"/>
                </a:solidFill>
              </a:rPr>
              <a:t>2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47" name="Line 15"/>
          <p:cNvSpPr>
            <a:spLocks noChangeShapeType="1"/>
          </p:cNvSpPr>
          <p:nvPr/>
        </p:nvSpPr>
        <p:spPr bwMode="auto">
          <a:xfrm>
            <a:off x="1286372" y="4273102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8" name="AutoShape 18"/>
          <p:cNvSpPr>
            <a:spLocks noChangeArrowheads="1"/>
          </p:cNvSpPr>
          <p:nvPr/>
        </p:nvSpPr>
        <p:spPr bwMode="auto">
          <a:xfrm>
            <a:off x="837531" y="5249810"/>
            <a:ext cx="960438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solidFill>
                  <a:srgbClr val="000000"/>
                </a:solidFill>
              </a:rPr>
              <a:t>конец</a:t>
            </a:r>
          </a:p>
        </p:txBody>
      </p:sp>
      <p:sp>
        <p:nvSpPr>
          <p:cNvPr id="49" name="Rectangle 19"/>
          <p:cNvSpPr>
            <a:spLocks noChangeArrowheads="1"/>
          </p:cNvSpPr>
          <p:nvPr/>
        </p:nvSpPr>
        <p:spPr bwMode="auto">
          <a:xfrm>
            <a:off x="654547" y="3446014"/>
            <a:ext cx="123507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x </a:t>
            </a:r>
            <a:r>
              <a:rPr lang="en-US" sz="1400" dirty="0">
                <a:solidFill>
                  <a:srgbClr val="000000"/>
                </a:solidFill>
              </a:rPr>
              <a:t>:= </a:t>
            </a:r>
            <a:r>
              <a:rPr lang="en-US" sz="1400" dirty="0" smtClean="0">
                <a:solidFill>
                  <a:srgbClr val="000000"/>
                </a:solidFill>
              </a:rPr>
              <a:t>x+1</a:t>
            </a:r>
            <a:endParaRPr lang="ru-RU" sz="1400" baseline="30000" dirty="0">
              <a:solidFill>
                <a:srgbClr val="000000"/>
              </a:solidFill>
            </a:endParaRPr>
          </a:p>
        </p:txBody>
      </p:sp>
      <p:sp>
        <p:nvSpPr>
          <p:cNvPr id="50" name="Line 20"/>
          <p:cNvSpPr>
            <a:spLocks noChangeShapeType="1"/>
          </p:cNvSpPr>
          <p:nvPr/>
        </p:nvSpPr>
        <p:spPr bwMode="auto">
          <a:xfrm>
            <a:off x="1284784" y="3723827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1" name="Line 23"/>
          <p:cNvSpPr>
            <a:spLocks noChangeShapeType="1"/>
          </p:cNvSpPr>
          <p:nvPr/>
        </p:nvSpPr>
        <p:spPr bwMode="auto">
          <a:xfrm>
            <a:off x="1284784" y="2604281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2" name="Rectangle 24"/>
          <p:cNvSpPr>
            <a:spLocks noChangeArrowheads="1"/>
          </p:cNvSpPr>
          <p:nvPr/>
        </p:nvSpPr>
        <p:spPr bwMode="auto">
          <a:xfrm>
            <a:off x="708522" y="2316943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y </a:t>
            </a:r>
            <a:r>
              <a:rPr lang="en-US" sz="1400" dirty="0">
                <a:solidFill>
                  <a:srgbClr val="000000"/>
                </a:solidFill>
              </a:rPr>
              <a:t>:= </a:t>
            </a:r>
            <a:r>
              <a:rPr lang="ru-RU" sz="1400" dirty="0" smtClean="0">
                <a:solidFill>
                  <a:srgbClr val="000000"/>
                </a:solidFill>
              </a:rPr>
              <a:t>1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53" name="Line 15"/>
          <p:cNvSpPr>
            <a:spLocks noChangeShapeType="1"/>
          </p:cNvSpPr>
          <p:nvPr/>
        </p:nvSpPr>
        <p:spPr bwMode="auto">
          <a:xfrm>
            <a:off x="1299072" y="4986888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4" name="Line 15"/>
          <p:cNvSpPr>
            <a:spLocks noChangeShapeType="1"/>
          </p:cNvSpPr>
          <p:nvPr/>
        </p:nvSpPr>
        <p:spPr bwMode="auto">
          <a:xfrm>
            <a:off x="1268678" y="3156979"/>
            <a:ext cx="0" cy="28903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5" name="Полилиния 54"/>
          <p:cNvSpPr/>
          <p:nvPr/>
        </p:nvSpPr>
        <p:spPr>
          <a:xfrm>
            <a:off x="1291346" y="2743140"/>
            <a:ext cx="1118681" cy="2009592"/>
          </a:xfrm>
          <a:custGeom>
            <a:avLst/>
            <a:gdLst>
              <a:gd name="connsiteX0" fmla="*/ 593387 w 1118681"/>
              <a:gd name="connsiteY0" fmla="*/ 1459149 h 1459149"/>
              <a:gd name="connsiteX1" fmla="*/ 1118681 w 1118681"/>
              <a:gd name="connsiteY1" fmla="*/ 1459149 h 1459149"/>
              <a:gd name="connsiteX2" fmla="*/ 1118681 w 1118681"/>
              <a:gd name="connsiteY2" fmla="*/ 0 h 1459149"/>
              <a:gd name="connsiteX3" fmla="*/ 0 w 1118681"/>
              <a:gd name="connsiteY3" fmla="*/ 0 h 1459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681" h="1459149">
                <a:moveTo>
                  <a:pt x="593387" y="1459149"/>
                </a:moveTo>
                <a:lnTo>
                  <a:pt x="1118681" y="1459149"/>
                </a:lnTo>
                <a:lnTo>
                  <a:pt x="1118681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 Box 197"/>
          <p:cNvSpPr txBox="1">
            <a:spLocks noChangeArrowheads="1"/>
          </p:cNvSpPr>
          <p:nvPr/>
        </p:nvSpPr>
        <p:spPr bwMode="auto">
          <a:xfrm>
            <a:off x="6013872" y="3864918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r>
              <a:rPr lang="en-US" sz="1500" dirty="0" smtClean="0"/>
              <a:t> &gt; </a:t>
            </a:r>
            <a:r>
              <a:rPr lang="ru-RU" sz="1500" dirty="0" smtClean="0"/>
              <a:t>3 (Нет)</a:t>
            </a:r>
            <a:endParaRPr lang="ru-RU" sz="1500" dirty="0"/>
          </a:p>
        </p:txBody>
      </p:sp>
      <p:sp>
        <p:nvSpPr>
          <p:cNvPr id="30" name="Text Box 155"/>
          <p:cNvSpPr txBox="1">
            <a:spLocks noChangeArrowheads="1"/>
          </p:cNvSpPr>
          <p:nvPr/>
        </p:nvSpPr>
        <p:spPr bwMode="auto">
          <a:xfrm>
            <a:off x="4211960" y="3225318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2</a:t>
            </a:r>
            <a:endParaRPr lang="ru-RU" sz="1500" dirty="0"/>
          </a:p>
        </p:txBody>
      </p:sp>
      <p:sp>
        <p:nvSpPr>
          <p:cNvPr id="56" name="Text Box 155"/>
          <p:cNvSpPr txBox="1">
            <a:spLocks noChangeArrowheads="1"/>
          </p:cNvSpPr>
          <p:nvPr/>
        </p:nvSpPr>
        <p:spPr bwMode="auto">
          <a:xfrm>
            <a:off x="5211235" y="3540882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4</a:t>
            </a:r>
            <a:endParaRPr lang="ru-RU" sz="1500" dirty="0"/>
          </a:p>
        </p:txBody>
      </p:sp>
      <p:sp>
        <p:nvSpPr>
          <p:cNvPr id="31" name="Text Box 197"/>
          <p:cNvSpPr txBox="1">
            <a:spLocks noChangeArrowheads="1"/>
          </p:cNvSpPr>
          <p:nvPr/>
        </p:nvSpPr>
        <p:spPr bwMode="auto">
          <a:xfrm>
            <a:off x="6012333" y="4820072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3</a:t>
            </a:r>
            <a:r>
              <a:rPr lang="en-US" sz="1500" dirty="0" smtClean="0"/>
              <a:t> &gt; </a:t>
            </a:r>
            <a:r>
              <a:rPr lang="ru-RU" sz="1500" dirty="0" smtClean="0"/>
              <a:t>3 (Нет)</a:t>
            </a:r>
            <a:endParaRPr lang="ru-RU" sz="1500" dirty="0"/>
          </a:p>
        </p:txBody>
      </p:sp>
      <p:sp>
        <p:nvSpPr>
          <p:cNvPr id="57" name="Text Box 155"/>
          <p:cNvSpPr txBox="1">
            <a:spLocks noChangeArrowheads="1"/>
          </p:cNvSpPr>
          <p:nvPr/>
        </p:nvSpPr>
        <p:spPr bwMode="auto">
          <a:xfrm>
            <a:off x="4210421" y="4180472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3</a:t>
            </a:r>
            <a:endParaRPr lang="ru-RU" sz="1500" dirty="0"/>
          </a:p>
        </p:txBody>
      </p:sp>
      <p:sp>
        <p:nvSpPr>
          <p:cNvPr id="58" name="Text Box 155"/>
          <p:cNvSpPr txBox="1">
            <a:spLocks noChangeArrowheads="1"/>
          </p:cNvSpPr>
          <p:nvPr/>
        </p:nvSpPr>
        <p:spPr bwMode="auto">
          <a:xfrm>
            <a:off x="5209696" y="449603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8</a:t>
            </a:r>
            <a:endParaRPr lang="ru-RU" sz="1500" dirty="0"/>
          </a:p>
        </p:txBody>
      </p:sp>
      <p:sp>
        <p:nvSpPr>
          <p:cNvPr id="59" name="Text Box 197"/>
          <p:cNvSpPr txBox="1">
            <a:spLocks noChangeArrowheads="1"/>
          </p:cNvSpPr>
          <p:nvPr/>
        </p:nvSpPr>
        <p:spPr bwMode="auto">
          <a:xfrm>
            <a:off x="6013872" y="5782655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500" dirty="0" smtClean="0"/>
              <a:t>4</a:t>
            </a:r>
            <a:r>
              <a:rPr lang="en-US" sz="1500" dirty="0" smtClean="0"/>
              <a:t> &gt; </a:t>
            </a:r>
            <a:r>
              <a:rPr lang="ru-RU" sz="1500" dirty="0" smtClean="0"/>
              <a:t>3 (Да)</a:t>
            </a:r>
            <a:endParaRPr lang="ru-RU" sz="1500" dirty="0"/>
          </a:p>
        </p:txBody>
      </p:sp>
      <p:sp>
        <p:nvSpPr>
          <p:cNvPr id="60" name="Text Box 155"/>
          <p:cNvSpPr txBox="1">
            <a:spLocks noChangeArrowheads="1"/>
          </p:cNvSpPr>
          <p:nvPr/>
        </p:nvSpPr>
        <p:spPr bwMode="auto">
          <a:xfrm>
            <a:off x="4211960" y="514305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4</a:t>
            </a:r>
            <a:endParaRPr lang="ru-RU" sz="1500" dirty="0"/>
          </a:p>
        </p:txBody>
      </p:sp>
      <p:sp>
        <p:nvSpPr>
          <p:cNvPr id="61" name="Text Box 155"/>
          <p:cNvSpPr txBox="1">
            <a:spLocks noChangeArrowheads="1"/>
          </p:cNvSpPr>
          <p:nvPr/>
        </p:nvSpPr>
        <p:spPr bwMode="auto">
          <a:xfrm>
            <a:off x="5211235" y="545861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16</a:t>
            </a:r>
            <a:endParaRPr lang="ru-RU" sz="1500" dirty="0"/>
          </a:p>
        </p:txBody>
      </p:sp>
      <p:sp>
        <p:nvSpPr>
          <p:cNvPr id="63" name="TextBox 62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1 2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2 4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3 </a:t>
            </a:r>
            <a:r>
              <a:rPr lang="ru-RU" dirty="0" smtClean="0">
                <a:latin typeface="Consolas" pitchFamily="49" charset="0"/>
                <a:cs typeface="Consolas" pitchFamily="49" charset="0"/>
              </a:rPr>
              <a:t>8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18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7" presetClass="emph" presetSubtype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  <p:bldP spid="45" grpId="0" animBg="1"/>
      <p:bldP spid="46" grpId="0" animBg="1"/>
      <p:bldP spid="49" grpId="0" animBg="1"/>
      <p:bldP spid="59" grpId="0"/>
      <p:bldP spid="60" grpId="0"/>
      <p:bldP spid="61" grpId="0"/>
    </p:bld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3633</TotalTime>
  <Words>638</Words>
  <Application>Microsoft Office PowerPoint</Application>
  <PresentationFormat>Экран (4:3)</PresentationFormat>
  <Paragraphs>233</Paragraphs>
  <Slides>10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Сеть 2</vt:lpstr>
      <vt:lpstr>1_Сеть 2</vt:lpstr>
      <vt:lpstr>2_Сеть 2</vt:lpstr>
      <vt:lpstr>Основы  алгоритмизации</vt:lpstr>
      <vt:lpstr>Циклы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Папа-админ</cp:lastModifiedBy>
  <cp:revision>147</cp:revision>
  <dcterms:created xsi:type="dcterms:W3CDTF">2010-02-14T19:37:55Z</dcterms:created>
  <dcterms:modified xsi:type="dcterms:W3CDTF">2018-07-31T18:32:03Z</dcterms:modified>
</cp:coreProperties>
</file>