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  <p:sldMasterId id="2147483753" r:id="rId2"/>
    <p:sldMasterId id="2147483767" r:id="rId3"/>
  </p:sldMasterIdLst>
  <p:sldIdLst>
    <p:sldId id="329" r:id="rId4"/>
    <p:sldId id="330" r:id="rId5"/>
    <p:sldId id="277" r:id="rId6"/>
    <p:sldId id="331" r:id="rId7"/>
    <p:sldId id="281" r:id="rId8"/>
    <p:sldId id="303" r:id="rId9"/>
    <p:sldId id="305" r:id="rId10"/>
    <p:sldId id="306" r:id="rId11"/>
    <p:sldId id="307" r:id="rId12"/>
    <p:sldId id="308" r:id="rId13"/>
    <p:sldId id="302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5543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66844106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05826932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36381513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5263916"/>
      </p:ext>
    </p:extLst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dirty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45298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424713"/>
      </p:ext>
    </p:extLst>
  </p:cSld>
  <p:clrMapOvr>
    <a:masterClrMapping/>
  </p:clrMapOvr>
  <p:transition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392809"/>
      </p:ext>
    </p:extLst>
  </p:cSld>
  <p:clrMapOvr>
    <a:masterClrMapping/>
  </p:clrMapOvr>
  <p:transition spd="med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635699"/>
      </p:ext>
    </p:extLst>
  </p:cSld>
  <p:clrMapOvr>
    <a:masterClrMapping/>
  </p:clrMapOvr>
  <p:transition spd="med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565383"/>
      </p:ext>
    </p:extLst>
  </p:cSld>
  <p:clrMapOvr>
    <a:masterClrMapping/>
  </p:clrMapOvr>
  <p:transition spd="med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070062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52212859"/>
      </p:ext>
    </p:extLst>
  </p:cSld>
  <p:clrMapOvr>
    <a:masterClrMapping/>
  </p:clrMapOvr>
  <p:transition spd="med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303569"/>
      </p:ext>
    </p:extLst>
  </p:cSld>
  <p:clrMapOvr>
    <a:masterClrMapping/>
  </p:clrMapOvr>
  <p:transition spd="med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744751"/>
      </p:ext>
    </p:extLst>
  </p:cSld>
  <p:clrMapOvr>
    <a:masterClrMapping/>
  </p:clrMapOvr>
  <p:transition spd="med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510343"/>
      </p:ext>
    </p:extLst>
  </p:cSld>
  <p:clrMapOvr>
    <a:masterClrMapping/>
  </p:clrMapOvr>
  <p:transition spd="med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094966"/>
      </p:ext>
    </p:extLst>
  </p:cSld>
  <p:clrMapOvr>
    <a:masterClrMapping/>
  </p:clrMapOvr>
  <p:transition spd="med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853879"/>
      </p:ext>
    </p:extLst>
  </p:cSld>
  <p:clrMapOvr>
    <a:masterClrMapping/>
  </p:clrMapOvr>
  <p:transition spd="med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514968"/>
      </p:ext>
    </p:extLst>
  </p:cSld>
  <p:clrMapOvr>
    <a:masterClrMapping/>
  </p:clrMapOvr>
  <p:transition spd="med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937082"/>
      </p:ext>
    </p:extLst>
  </p:cSld>
  <p:clrMapOvr>
    <a:masterClrMapping/>
  </p:clrMapOvr>
  <p:transition spd="med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dirty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30182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391835"/>
      </p:ext>
    </p:extLst>
  </p:cSld>
  <p:clrMapOvr>
    <a:masterClrMapping/>
  </p:clrMapOvr>
  <p:transition spd="med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744723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87069601"/>
      </p:ext>
    </p:extLst>
  </p:cSld>
  <p:clrMapOvr>
    <a:masterClrMapping/>
  </p:clrMapOvr>
  <p:transition spd="med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790690"/>
      </p:ext>
    </p:extLst>
  </p:cSld>
  <p:clrMapOvr>
    <a:masterClrMapping/>
  </p:clrMapOvr>
  <p:transition spd="med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705765"/>
      </p:ext>
    </p:extLst>
  </p:cSld>
  <p:clrMapOvr>
    <a:masterClrMapping/>
  </p:clrMapOvr>
  <p:transition spd="med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419876"/>
      </p:ext>
    </p:extLst>
  </p:cSld>
  <p:clrMapOvr>
    <a:masterClrMapping/>
  </p:clrMapOvr>
  <p:transition spd="med"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507741"/>
      </p:ext>
    </p:extLst>
  </p:cSld>
  <p:clrMapOvr>
    <a:masterClrMapping/>
  </p:clrMapOvr>
  <p:transition spd="med">
    <p:fade thruBlk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330732"/>
      </p:ext>
    </p:extLst>
  </p:cSld>
  <p:clrMapOvr>
    <a:masterClrMapping/>
  </p:clrMapOvr>
  <p:transition spd="med">
    <p:fade thruBlk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555092"/>
      </p:ext>
    </p:extLst>
  </p:cSld>
  <p:clrMapOvr>
    <a:masterClrMapping/>
  </p:clrMapOvr>
  <p:transition spd="med">
    <p:fade thruBlk="1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555155"/>
      </p:ext>
    </p:extLst>
  </p:cSld>
  <p:clrMapOvr>
    <a:masterClrMapping/>
  </p:clrMapOvr>
  <p:transition spd="med">
    <p:fade thruBlk="1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905248"/>
      </p:ext>
    </p:extLst>
  </p:cSld>
  <p:clrMapOvr>
    <a:masterClrMapping/>
  </p:clrMapOvr>
  <p:transition spd="med">
    <p:fade thruBlk="1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284320"/>
      </p:ext>
    </p:extLst>
  </p:cSld>
  <p:clrMapOvr>
    <a:masterClrMapping/>
  </p:clrMapOvr>
  <p:transition spd="med">
    <p:fade thruBlk="1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542490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64100426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35957176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89058435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97456742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55863918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9923410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444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253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34" Type="http://schemas.openxmlformats.org/officeDocument/2006/relationships/image" Target="../media/image35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33" Type="http://schemas.openxmlformats.org/officeDocument/2006/relationships/image" Target="../media/image34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32" Type="http://schemas.openxmlformats.org/officeDocument/2006/relationships/image" Target="../media/image33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31" Type="http://schemas.openxmlformats.org/officeDocument/2006/relationships/image" Target="../media/image32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Relationship Id="rId30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4400" dirty="0" smtClean="0"/>
              <a:t>Основы </a:t>
            </a:r>
            <a:br>
              <a:rPr lang="ru-RU" sz="4400" dirty="0" smtClean="0"/>
            </a:br>
            <a:r>
              <a:rPr lang="ru-RU" sz="4400" dirty="0" smtClean="0"/>
              <a:t>алгоритмизации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1500" y="3049588"/>
            <a:ext cx="7236804" cy="2362200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Циклические алгоритмы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Цикл с предусловием</a:t>
            </a:r>
          </a:p>
        </p:txBody>
      </p:sp>
    </p:spTree>
    <p:extLst>
      <p:ext uri="{BB962C8B-B14F-4D97-AF65-F5344CB8AC3E}">
        <p14:creationId xmlns:p14="http://schemas.microsoft.com/office/powerpoint/2010/main" val="254488814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Box 155"/>
          <p:cNvSpPr txBox="1">
            <a:spLocks noChangeArrowheads="1"/>
          </p:cNvSpPr>
          <p:nvPr/>
        </p:nvSpPr>
        <p:spPr bwMode="auto">
          <a:xfrm>
            <a:off x="4210139" y="1623145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0</a:t>
            </a:r>
            <a:endParaRPr lang="ru-RU" sz="1500" dirty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eaLnBrk="1" hangingPunct="1"/>
            <a:r>
              <a:rPr lang="ru-RU" b="1" dirty="0">
                <a:solidFill>
                  <a:srgbClr val="000000"/>
                </a:solidFill>
              </a:rPr>
              <a:t>Задача</a:t>
            </a:r>
            <a:r>
              <a:rPr lang="ru-RU" b="1" dirty="0" smtClean="0">
                <a:solidFill>
                  <a:srgbClr val="000000"/>
                </a:solidFill>
              </a:rPr>
              <a:t>. </a:t>
            </a:r>
            <a:r>
              <a:rPr lang="ru-RU" dirty="0">
                <a:solidFill>
                  <a:srgbClr val="000000"/>
                </a:solidFill>
              </a:rPr>
              <a:t>Дан алгоритм </a:t>
            </a:r>
            <a:r>
              <a:rPr lang="ru-RU" dirty="0" smtClean="0">
                <a:solidFill>
                  <a:srgbClr val="000000"/>
                </a:solidFill>
              </a:rPr>
              <a:t>вычисления степеней числа 2. </a:t>
            </a:r>
            <a:r>
              <a:rPr lang="ru-RU" dirty="0">
                <a:solidFill>
                  <a:srgbClr val="000000"/>
                </a:solidFill>
              </a:rPr>
              <a:t>Составьте таблицу значений переменных этого </a:t>
            </a:r>
            <a:r>
              <a:rPr lang="ru-RU" dirty="0" smtClean="0">
                <a:solidFill>
                  <a:srgbClr val="000000"/>
                </a:solidFill>
              </a:rPr>
              <a:t>алгоритма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при</a:t>
            </a:r>
            <a:r>
              <a:rPr lang="en-US" dirty="0" smtClean="0">
                <a:solidFill>
                  <a:srgbClr val="000000"/>
                </a:solidFill>
              </a:rPr>
              <a:t> x = 0, 1, 2, </a:t>
            </a:r>
            <a:r>
              <a:rPr lang="ru-RU" dirty="0" smtClean="0">
                <a:solidFill>
                  <a:srgbClr val="000000"/>
                </a:solidFill>
              </a:rPr>
              <a:t>3.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1090861" y="935171"/>
            <a:ext cx="960438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 dirty="0"/>
              <a:t>начало</a:t>
            </a:r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1549649" y="1247908"/>
            <a:ext cx="0" cy="263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1549649" y="1798771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973386" y="1511433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/>
              <a:t>x </a:t>
            </a:r>
            <a:r>
              <a:rPr lang="en-US" sz="1400" dirty="0"/>
              <a:t>:= </a:t>
            </a:r>
            <a:r>
              <a:rPr lang="en-US" sz="1400" dirty="0" smtClean="0"/>
              <a:t>0</a:t>
            </a:r>
            <a:endParaRPr lang="ru-RU" sz="1400" dirty="0"/>
          </a:p>
        </p:txBody>
      </p:sp>
      <p:sp>
        <p:nvSpPr>
          <p:cNvPr id="12" name="AutoShape 9"/>
          <p:cNvSpPr>
            <a:spLocks noChangeAspect="1" noChangeArrowheads="1"/>
          </p:cNvSpPr>
          <p:nvPr/>
        </p:nvSpPr>
        <p:spPr bwMode="auto">
          <a:xfrm>
            <a:off x="917824" y="2597283"/>
            <a:ext cx="1235075" cy="468312"/>
          </a:xfrm>
          <a:prstGeom prst="flowChartDecision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en-US" sz="1400" dirty="0" smtClean="0"/>
              <a:t>x </a:t>
            </a:r>
            <a:r>
              <a:rPr lang="en-US" sz="1400" dirty="0">
                <a:cs typeface="Arial" pitchFamily="34" charset="0"/>
              </a:rPr>
              <a:t>≤ </a:t>
            </a:r>
            <a:r>
              <a:rPr lang="ru-RU" sz="1400" dirty="0" smtClean="0">
                <a:cs typeface="Arial" pitchFamily="34" charset="0"/>
              </a:rPr>
              <a:t>3</a:t>
            </a:r>
            <a:endParaRPr lang="en-US" sz="1400" dirty="0">
              <a:cs typeface="Arial" pitchFamily="34" charset="0"/>
            </a:endParaRPr>
          </a:p>
        </p:txBody>
      </p:sp>
      <p:sp>
        <p:nvSpPr>
          <p:cNvPr id="13" name="Text Box 10"/>
          <p:cNvSpPr txBox="1">
            <a:spLocks noChangeAspect="1" noChangeArrowheads="1"/>
          </p:cNvSpPr>
          <p:nvPr/>
        </p:nvSpPr>
        <p:spPr bwMode="auto">
          <a:xfrm>
            <a:off x="1513136" y="3029083"/>
            <a:ext cx="52228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ru-RU" sz="1400" dirty="0"/>
              <a:t>да</a:t>
            </a:r>
          </a:p>
        </p:txBody>
      </p:sp>
      <p:sp>
        <p:nvSpPr>
          <p:cNvPr id="14" name="Text Box 11"/>
          <p:cNvSpPr txBox="1">
            <a:spLocks noChangeAspect="1" noChangeArrowheads="1"/>
          </p:cNvSpPr>
          <p:nvPr/>
        </p:nvSpPr>
        <p:spPr bwMode="auto">
          <a:xfrm>
            <a:off x="2017961" y="2560771"/>
            <a:ext cx="52228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ru-RU" sz="1400" dirty="0"/>
              <a:t>нет</a:t>
            </a:r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>
            <a:off x="1549649" y="3065596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6" name="AutoShape 13"/>
          <p:cNvSpPr>
            <a:spLocks noChangeArrowheads="1"/>
          </p:cNvSpPr>
          <p:nvPr/>
        </p:nvSpPr>
        <p:spPr bwMode="auto">
          <a:xfrm>
            <a:off x="755576" y="3320988"/>
            <a:ext cx="1485900" cy="287337"/>
          </a:xfrm>
          <a:prstGeom prst="parallelogram">
            <a:avLst>
              <a:gd name="adj" fmla="val 141022"/>
            </a:avLst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ru-RU" sz="1200" dirty="0"/>
              <a:t>вывод </a:t>
            </a:r>
            <a:r>
              <a:rPr lang="ru-RU" sz="1200" dirty="0" smtClean="0"/>
              <a:t> </a:t>
            </a:r>
            <a:r>
              <a:rPr lang="en-US" sz="1200" dirty="0" smtClean="0"/>
              <a:t>x,</a:t>
            </a:r>
            <a:r>
              <a:rPr lang="ru-RU" sz="1200" dirty="0" smtClean="0"/>
              <a:t> </a:t>
            </a:r>
            <a:r>
              <a:rPr lang="en-US" sz="1200" dirty="0" smtClean="0"/>
              <a:t>y</a:t>
            </a:r>
            <a:endParaRPr lang="ru-RU" sz="1200" dirty="0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930523" y="4406988"/>
            <a:ext cx="123507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/>
              <a:t>y:=y</a:t>
            </a:r>
            <a:r>
              <a:rPr lang="ru-RU" sz="1400" dirty="0" smtClean="0">
                <a:cs typeface="Arial" pitchFamily="34" charset="0"/>
              </a:rPr>
              <a:t>*</a:t>
            </a:r>
            <a:r>
              <a:rPr lang="en-US" sz="1400" dirty="0"/>
              <a:t>2</a:t>
            </a:r>
            <a:endParaRPr lang="ru-RU" sz="1400" dirty="0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1548060" y="3606095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9" name="Freeform 16"/>
          <p:cNvSpPr>
            <a:spLocks/>
          </p:cNvSpPr>
          <p:nvPr/>
        </p:nvSpPr>
        <p:spPr bwMode="auto">
          <a:xfrm>
            <a:off x="395536" y="2446471"/>
            <a:ext cx="1154113" cy="2479675"/>
          </a:xfrm>
          <a:custGeom>
            <a:avLst/>
            <a:gdLst>
              <a:gd name="T0" fmla="*/ 613 w 613"/>
              <a:gd name="T1" fmla="*/ 1066 h 1180"/>
              <a:gd name="T2" fmla="*/ 613 w 613"/>
              <a:gd name="T3" fmla="*/ 1180 h 1180"/>
              <a:gd name="T4" fmla="*/ 0 w 613"/>
              <a:gd name="T5" fmla="*/ 1180 h 1180"/>
              <a:gd name="T6" fmla="*/ 0 w 613"/>
              <a:gd name="T7" fmla="*/ 0 h 1180"/>
              <a:gd name="T8" fmla="*/ 613 w 613"/>
              <a:gd name="T9" fmla="*/ 0 h 1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3" h="1180">
                <a:moveTo>
                  <a:pt x="613" y="1066"/>
                </a:moveTo>
                <a:lnTo>
                  <a:pt x="613" y="1180"/>
                </a:lnTo>
                <a:lnTo>
                  <a:pt x="0" y="1180"/>
                </a:lnTo>
                <a:lnTo>
                  <a:pt x="0" y="0"/>
                </a:lnTo>
                <a:lnTo>
                  <a:pt x="613" y="0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1570286" y="2832232"/>
            <a:ext cx="912813" cy="2684999"/>
          </a:xfrm>
          <a:custGeom>
            <a:avLst/>
            <a:gdLst>
              <a:gd name="T0" fmla="*/ 363 w 589"/>
              <a:gd name="T1" fmla="*/ 0 h 1202"/>
              <a:gd name="T2" fmla="*/ 589 w 589"/>
              <a:gd name="T3" fmla="*/ 0 h 1202"/>
              <a:gd name="T4" fmla="*/ 589 w 589"/>
              <a:gd name="T5" fmla="*/ 1089 h 1202"/>
              <a:gd name="T6" fmla="*/ 0 w 589"/>
              <a:gd name="T7" fmla="*/ 1089 h 1202"/>
              <a:gd name="T8" fmla="*/ 0 w 589"/>
              <a:gd name="T9" fmla="*/ 1202 h 1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9" h="1202">
                <a:moveTo>
                  <a:pt x="363" y="0"/>
                </a:moveTo>
                <a:lnTo>
                  <a:pt x="589" y="0"/>
                </a:lnTo>
                <a:lnTo>
                  <a:pt x="589" y="1089"/>
                </a:lnTo>
                <a:lnTo>
                  <a:pt x="0" y="1089"/>
                </a:lnTo>
                <a:lnTo>
                  <a:pt x="0" y="1202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" name="AutoShape 18"/>
          <p:cNvSpPr>
            <a:spLocks noChangeArrowheads="1"/>
          </p:cNvSpPr>
          <p:nvPr/>
        </p:nvSpPr>
        <p:spPr bwMode="auto">
          <a:xfrm>
            <a:off x="1084511" y="5517232"/>
            <a:ext cx="960438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 dirty="0"/>
              <a:t>конец</a:t>
            </a:r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930523" y="3870413"/>
            <a:ext cx="123507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/>
              <a:t>x </a:t>
            </a:r>
            <a:r>
              <a:rPr lang="en-US" sz="1400" dirty="0"/>
              <a:t>:= </a:t>
            </a:r>
            <a:r>
              <a:rPr lang="en-US" sz="1400" dirty="0" smtClean="0"/>
              <a:t>x+1</a:t>
            </a:r>
            <a:endParaRPr lang="ru-RU" sz="1400" baseline="30000" dirty="0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>
            <a:off x="1560760" y="4165319"/>
            <a:ext cx="3970" cy="24167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4" name="Line 23"/>
          <p:cNvSpPr>
            <a:spLocks noChangeShapeType="1"/>
          </p:cNvSpPr>
          <p:nvPr/>
        </p:nvSpPr>
        <p:spPr bwMode="auto">
          <a:xfrm>
            <a:off x="1548061" y="2338521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971799" y="2051183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/>
              <a:t>y </a:t>
            </a:r>
            <a:r>
              <a:rPr lang="en-US" sz="1400" dirty="0"/>
              <a:t>:= </a:t>
            </a:r>
            <a:r>
              <a:rPr lang="ru-RU" sz="1400" dirty="0" smtClean="0"/>
              <a:t>1</a:t>
            </a:r>
            <a:endParaRPr lang="ru-RU" sz="1400" dirty="0"/>
          </a:p>
        </p:txBody>
      </p:sp>
      <p:graphicFrame>
        <p:nvGraphicFramePr>
          <p:cNvPr id="28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5405008"/>
              </p:ext>
            </p:extLst>
          </p:nvPr>
        </p:nvGraphicFramePr>
        <p:xfrm>
          <a:off x="3183552" y="858258"/>
          <a:ext cx="4088748" cy="5532396"/>
        </p:xfrm>
        <a:graphic>
          <a:graphicData uri="http://schemas.openxmlformats.org/drawingml/2006/table">
            <a:tbl>
              <a:tblPr/>
              <a:tblGrid>
                <a:gridCol w="740376"/>
                <a:gridCol w="1008112"/>
                <a:gridCol w="1008112"/>
                <a:gridCol w="1332148"/>
              </a:tblGrid>
              <a:tr h="304817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Шаг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алго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ритма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Переменная 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Условие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&lt;= 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</a:tr>
              <a:tr h="335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x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y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18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" name="Text Box 155"/>
          <p:cNvSpPr txBox="1">
            <a:spLocks noChangeArrowheads="1"/>
          </p:cNvSpPr>
          <p:nvPr/>
        </p:nvSpPr>
        <p:spPr bwMode="auto">
          <a:xfrm>
            <a:off x="5220072" y="159279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-</a:t>
            </a:r>
            <a:endParaRPr lang="ru-RU" sz="1500" dirty="0"/>
          </a:p>
        </p:txBody>
      </p:sp>
      <p:sp>
        <p:nvSpPr>
          <p:cNvPr id="34" name="Text Box 155"/>
          <p:cNvSpPr txBox="1">
            <a:spLocks noChangeArrowheads="1"/>
          </p:cNvSpPr>
          <p:nvPr/>
        </p:nvSpPr>
        <p:spPr bwMode="auto">
          <a:xfrm>
            <a:off x="5220072" y="193765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1</a:t>
            </a:r>
            <a:endParaRPr lang="ru-RU" sz="1500" dirty="0"/>
          </a:p>
        </p:txBody>
      </p:sp>
      <p:sp>
        <p:nvSpPr>
          <p:cNvPr id="35" name="Text Box 197"/>
          <p:cNvSpPr txBox="1">
            <a:spLocks noChangeArrowheads="1"/>
          </p:cNvSpPr>
          <p:nvPr/>
        </p:nvSpPr>
        <p:spPr bwMode="auto">
          <a:xfrm>
            <a:off x="6012160" y="2262736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0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36" name="Text Box 155"/>
          <p:cNvSpPr txBox="1">
            <a:spLocks noChangeArrowheads="1"/>
          </p:cNvSpPr>
          <p:nvPr/>
        </p:nvSpPr>
        <p:spPr bwMode="auto">
          <a:xfrm>
            <a:off x="4210139" y="257505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1</a:t>
            </a:r>
            <a:endParaRPr lang="ru-RU" sz="1500" dirty="0"/>
          </a:p>
        </p:txBody>
      </p:sp>
      <p:sp>
        <p:nvSpPr>
          <p:cNvPr id="37" name="Text Box 155"/>
          <p:cNvSpPr txBox="1">
            <a:spLocks noChangeArrowheads="1"/>
          </p:cNvSpPr>
          <p:nvPr/>
        </p:nvSpPr>
        <p:spPr bwMode="auto">
          <a:xfrm>
            <a:off x="5209414" y="290128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2</a:t>
            </a:r>
            <a:endParaRPr lang="ru-RU" sz="1500" dirty="0"/>
          </a:p>
        </p:txBody>
      </p:sp>
      <p:sp>
        <p:nvSpPr>
          <p:cNvPr id="29" name="Text Box 197"/>
          <p:cNvSpPr txBox="1">
            <a:spLocks noChangeArrowheads="1"/>
          </p:cNvSpPr>
          <p:nvPr/>
        </p:nvSpPr>
        <p:spPr bwMode="auto">
          <a:xfrm>
            <a:off x="6012333" y="3226371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500" dirty="0" smtClean="0"/>
              <a:t>1</a:t>
            </a:r>
            <a:r>
              <a:rPr lang="en-US" sz="1500" dirty="0" smtClean="0"/>
              <a:t>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30" name="Text Box 155"/>
          <p:cNvSpPr txBox="1">
            <a:spLocks noChangeArrowheads="1"/>
          </p:cNvSpPr>
          <p:nvPr/>
        </p:nvSpPr>
        <p:spPr bwMode="auto">
          <a:xfrm>
            <a:off x="4210312" y="3550407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2</a:t>
            </a:r>
            <a:endParaRPr lang="ru-RU" sz="1500" dirty="0"/>
          </a:p>
        </p:txBody>
      </p:sp>
      <p:sp>
        <p:nvSpPr>
          <p:cNvPr id="38" name="Text Box 155"/>
          <p:cNvSpPr txBox="1">
            <a:spLocks noChangeArrowheads="1"/>
          </p:cNvSpPr>
          <p:nvPr/>
        </p:nvSpPr>
        <p:spPr bwMode="auto">
          <a:xfrm>
            <a:off x="5209587" y="3874443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4</a:t>
            </a:r>
            <a:endParaRPr lang="ru-RU" sz="1500" dirty="0"/>
          </a:p>
        </p:txBody>
      </p:sp>
      <p:sp>
        <p:nvSpPr>
          <p:cNvPr id="31" name="Text Box 197"/>
          <p:cNvSpPr txBox="1">
            <a:spLocks noChangeArrowheads="1"/>
          </p:cNvSpPr>
          <p:nvPr/>
        </p:nvSpPr>
        <p:spPr bwMode="auto">
          <a:xfrm>
            <a:off x="6002360" y="4185084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500" dirty="0" smtClean="0"/>
              <a:t>2</a:t>
            </a:r>
            <a:r>
              <a:rPr lang="en-US" sz="1500" dirty="0" smtClean="0"/>
              <a:t>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39" name="Text Box 155"/>
          <p:cNvSpPr txBox="1">
            <a:spLocks noChangeArrowheads="1"/>
          </p:cNvSpPr>
          <p:nvPr/>
        </p:nvSpPr>
        <p:spPr bwMode="auto">
          <a:xfrm>
            <a:off x="4200339" y="4509120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3</a:t>
            </a:r>
            <a:endParaRPr lang="ru-RU" sz="1500" dirty="0"/>
          </a:p>
        </p:txBody>
      </p:sp>
      <p:sp>
        <p:nvSpPr>
          <p:cNvPr id="40" name="Text Box 155"/>
          <p:cNvSpPr txBox="1">
            <a:spLocks noChangeArrowheads="1"/>
          </p:cNvSpPr>
          <p:nvPr/>
        </p:nvSpPr>
        <p:spPr bwMode="auto">
          <a:xfrm>
            <a:off x="5199614" y="483315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8</a:t>
            </a:r>
            <a:endParaRPr lang="ru-RU" sz="1500" dirty="0"/>
          </a:p>
        </p:txBody>
      </p:sp>
      <p:sp>
        <p:nvSpPr>
          <p:cNvPr id="41" name="Text Box 197"/>
          <p:cNvSpPr txBox="1">
            <a:spLocks noChangeArrowheads="1"/>
          </p:cNvSpPr>
          <p:nvPr/>
        </p:nvSpPr>
        <p:spPr bwMode="auto">
          <a:xfrm>
            <a:off x="6004456" y="5157192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500" dirty="0" smtClean="0"/>
              <a:t>3</a:t>
            </a:r>
            <a:r>
              <a:rPr lang="en-US" sz="1500" dirty="0" smtClean="0"/>
              <a:t>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42" name="Text Box 155"/>
          <p:cNvSpPr txBox="1">
            <a:spLocks noChangeArrowheads="1"/>
          </p:cNvSpPr>
          <p:nvPr/>
        </p:nvSpPr>
        <p:spPr bwMode="auto">
          <a:xfrm>
            <a:off x="4202435" y="5481228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4</a:t>
            </a:r>
            <a:endParaRPr lang="ru-RU" sz="1500" dirty="0"/>
          </a:p>
        </p:txBody>
      </p:sp>
      <p:sp>
        <p:nvSpPr>
          <p:cNvPr id="43" name="Text Box 155"/>
          <p:cNvSpPr txBox="1">
            <a:spLocks noChangeArrowheads="1"/>
          </p:cNvSpPr>
          <p:nvPr/>
        </p:nvSpPr>
        <p:spPr bwMode="auto">
          <a:xfrm>
            <a:off x="5201710" y="5782655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16</a:t>
            </a:r>
            <a:endParaRPr lang="ru-RU" sz="1500" dirty="0"/>
          </a:p>
        </p:txBody>
      </p:sp>
      <p:sp>
        <p:nvSpPr>
          <p:cNvPr id="44" name="Text Box 197"/>
          <p:cNvSpPr txBox="1">
            <a:spLocks noChangeArrowheads="1"/>
          </p:cNvSpPr>
          <p:nvPr/>
        </p:nvSpPr>
        <p:spPr bwMode="auto">
          <a:xfrm>
            <a:off x="6004456" y="6104329"/>
            <a:ext cx="133985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500" dirty="0" smtClean="0"/>
              <a:t>4</a:t>
            </a:r>
            <a:r>
              <a:rPr lang="en-US" sz="1500" dirty="0" smtClean="0"/>
              <a:t> &lt;= </a:t>
            </a:r>
            <a:r>
              <a:rPr lang="ru-RU" sz="1500" dirty="0" smtClean="0"/>
              <a:t>3 (Нет)</a:t>
            </a:r>
            <a:endParaRPr lang="ru-RU" sz="1500" dirty="0"/>
          </a:p>
        </p:txBody>
      </p:sp>
      <p:sp>
        <p:nvSpPr>
          <p:cNvPr id="47" name="TextBox 46"/>
          <p:cNvSpPr txBox="1"/>
          <p:nvPr/>
        </p:nvSpPr>
        <p:spPr>
          <a:xfrm>
            <a:off x="7981950" y="2902335"/>
            <a:ext cx="982538" cy="175432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Consolas" pitchFamily="49" charset="0"/>
                <a:cs typeface="Consolas" pitchFamily="49" charset="0"/>
              </a:rPr>
              <a:t>0 1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1 2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2 4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3 </a:t>
            </a:r>
            <a:r>
              <a:rPr lang="ru-RU" dirty="0" smtClean="0">
                <a:latin typeface="Consolas" pitchFamily="49" charset="0"/>
                <a:cs typeface="Consolas" pitchFamily="49" charset="0"/>
              </a:rPr>
              <a:t>8</a:t>
            </a:r>
            <a:endParaRPr lang="en-US" dirty="0" smtClean="0">
              <a:latin typeface="Consolas" pitchFamily="49" charset="0"/>
              <a:cs typeface="Consolas" pitchFamily="49" charset="0"/>
            </a:endParaRPr>
          </a:p>
          <a:p>
            <a:endParaRPr lang="en-US" dirty="0">
              <a:latin typeface="Consolas" pitchFamily="49" charset="0"/>
              <a:cs typeface="Consolas" pitchFamily="49" charset="0"/>
            </a:endParaRPr>
          </a:p>
          <a:p>
            <a:endParaRPr lang="ru-RU" dirty="0"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88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mph" presetSubtype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eaLnBrk="1" hangingPunct="1"/>
            <a:r>
              <a:rPr lang="ru-RU" b="1" dirty="0">
                <a:solidFill>
                  <a:srgbClr val="000000"/>
                </a:solidFill>
              </a:rPr>
              <a:t>Задача</a:t>
            </a:r>
            <a:r>
              <a:rPr lang="ru-RU" b="1" dirty="0" smtClean="0">
                <a:solidFill>
                  <a:srgbClr val="000000"/>
                </a:solidFill>
              </a:rPr>
              <a:t>. </a:t>
            </a:r>
            <a:r>
              <a:rPr lang="ru-RU" dirty="0">
                <a:solidFill>
                  <a:srgbClr val="000000"/>
                </a:solidFill>
              </a:rPr>
              <a:t>Дан алгоритм </a:t>
            </a:r>
            <a:r>
              <a:rPr lang="ru-RU" dirty="0" smtClean="0">
                <a:solidFill>
                  <a:srgbClr val="000000"/>
                </a:solidFill>
              </a:rPr>
              <a:t>вычисления степеней числа 2. </a:t>
            </a:r>
            <a:r>
              <a:rPr lang="ru-RU" dirty="0">
                <a:solidFill>
                  <a:srgbClr val="000000"/>
                </a:solidFill>
              </a:rPr>
              <a:t>Составьте </a:t>
            </a:r>
            <a:r>
              <a:rPr lang="ru-RU" dirty="0" smtClean="0">
                <a:solidFill>
                  <a:srgbClr val="000000"/>
                </a:solidFill>
              </a:rPr>
              <a:t>программу на языке КУМИР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при</a:t>
            </a:r>
            <a:r>
              <a:rPr lang="en-US" dirty="0" smtClean="0">
                <a:solidFill>
                  <a:srgbClr val="000000"/>
                </a:solidFill>
              </a:rPr>
              <a:t> x = 0, 1, 2, …, 5</a:t>
            </a:r>
            <a:r>
              <a:rPr lang="ru-RU" dirty="0" smtClean="0">
                <a:solidFill>
                  <a:srgbClr val="000000"/>
                </a:solidFill>
              </a:rPr>
              <a:t>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43908" y="923128"/>
            <a:ext cx="3672408" cy="3477875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алг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Цикл ПОКА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нач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C05800"/>
                </a:solidFill>
                <a:latin typeface="Consolas" pitchFamily="49" charset="0"/>
                <a:cs typeface="Consolas" pitchFamily="49" charset="0"/>
              </a:rPr>
              <a:t>цел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x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y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x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:=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0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y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:=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1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пока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x</a:t>
            </a:r>
            <a:r>
              <a:rPr lang="ru-RU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&lt;=</a:t>
            </a:r>
            <a:r>
              <a:rPr lang="en-US" sz="2000" b="1" dirty="0" smtClean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5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вывод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x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' '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y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нс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x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:=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x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+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1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y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:=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y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*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2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кон</a:t>
            </a:r>
            <a:endParaRPr lang="ru-RU" sz="2000" dirty="0">
              <a:latin typeface="Consolas" pitchFamily="49" charset="0"/>
              <a:cs typeface="Consolas" pitchFamily="49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395536" y="935171"/>
            <a:ext cx="2144713" cy="4902736"/>
            <a:chOff x="395536" y="935171"/>
            <a:chExt cx="2144713" cy="4902736"/>
          </a:xfrm>
        </p:grpSpPr>
        <p:sp>
          <p:nvSpPr>
            <p:cNvPr id="8" name="AutoShape 5"/>
            <p:cNvSpPr>
              <a:spLocks noChangeArrowheads="1"/>
            </p:cNvSpPr>
            <p:nvPr/>
          </p:nvSpPr>
          <p:spPr bwMode="auto">
            <a:xfrm>
              <a:off x="1090861" y="935171"/>
              <a:ext cx="960438" cy="32067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/>
                <a:t>начало</a:t>
              </a: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1549649" y="1247908"/>
              <a:ext cx="0" cy="2635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1549649" y="1798771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1" name="Rectangle 8"/>
            <p:cNvSpPr>
              <a:spLocks noChangeArrowheads="1"/>
            </p:cNvSpPr>
            <p:nvPr/>
          </p:nvSpPr>
          <p:spPr bwMode="auto">
            <a:xfrm>
              <a:off x="973386" y="1511433"/>
              <a:ext cx="1152525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400" dirty="0" smtClean="0"/>
                <a:t>x </a:t>
              </a:r>
              <a:r>
                <a:rPr lang="en-US" sz="1400" dirty="0"/>
                <a:t>:= </a:t>
              </a:r>
              <a:r>
                <a:rPr lang="en-US" sz="1400" dirty="0" smtClean="0"/>
                <a:t>0</a:t>
              </a:r>
              <a:endParaRPr lang="ru-RU" sz="1400" dirty="0"/>
            </a:p>
          </p:txBody>
        </p:sp>
        <p:sp>
          <p:nvSpPr>
            <p:cNvPr id="12" name="AutoShape 9"/>
            <p:cNvSpPr>
              <a:spLocks noChangeAspect="1" noChangeArrowheads="1"/>
            </p:cNvSpPr>
            <p:nvPr/>
          </p:nvSpPr>
          <p:spPr bwMode="auto">
            <a:xfrm>
              <a:off x="917824" y="2597283"/>
              <a:ext cx="1235075" cy="468312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400" dirty="0" smtClean="0"/>
                <a:t>x </a:t>
              </a:r>
              <a:r>
                <a:rPr lang="en-US" sz="1400" dirty="0">
                  <a:cs typeface="Arial" pitchFamily="34" charset="0"/>
                </a:rPr>
                <a:t>≤ </a:t>
              </a:r>
              <a:r>
                <a:rPr lang="ru-RU" sz="1400" dirty="0" smtClean="0">
                  <a:cs typeface="Arial" pitchFamily="34" charset="0"/>
                </a:rPr>
                <a:t>5</a:t>
              </a:r>
              <a:endParaRPr lang="en-US" sz="1400" dirty="0">
                <a:cs typeface="Arial" pitchFamily="34" charset="0"/>
              </a:endParaRPr>
            </a:p>
          </p:txBody>
        </p:sp>
        <p:sp>
          <p:nvSpPr>
            <p:cNvPr id="13" name="Text Box 10"/>
            <p:cNvSpPr txBox="1">
              <a:spLocks noChangeAspect="1" noChangeArrowheads="1"/>
            </p:cNvSpPr>
            <p:nvPr/>
          </p:nvSpPr>
          <p:spPr bwMode="auto">
            <a:xfrm>
              <a:off x="1513136" y="3029083"/>
              <a:ext cx="522288" cy="298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400" dirty="0"/>
                <a:t>да</a:t>
              </a:r>
            </a:p>
          </p:txBody>
        </p:sp>
        <p:sp>
          <p:nvSpPr>
            <p:cNvPr id="14" name="Text Box 11"/>
            <p:cNvSpPr txBox="1">
              <a:spLocks noChangeAspect="1" noChangeArrowheads="1"/>
            </p:cNvSpPr>
            <p:nvPr/>
          </p:nvSpPr>
          <p:spPr bwMode="auto">
            <a:xfrm>
              <a:off x="2017961" y="2560771"/>
              <a:ext cx="522288" cy="298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400" dirty="0"/>
                <a:t>нет</a:t>
              </a:r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1549649" y="3065596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6" name="AutoShape 13"/>
            <p:cNvSpPr>
              <a:spLocks noChangeArrowheads="1"/>
            </p:cNvSpPr>
            <p:nvPr/>
          </p:nvSpPr>
          <p:spPr bwMode="auto">
            <a:xfrm>
              <a:off x="755576" y="3320988"/>
              <a:ext cx="1485900" cy="287337"/>
            </a:xfrm>
            <a:prstGeom prst="parallelogram">
              <a:avLst>
                <a:gd name="adj" fmla="val 141022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200" dirty="0"/>
                <a:t>вывод </a:t>
              </a:r>
              <a:r>
                <a:rPr lang="ru-RU" sz="1200" dirty="0" smtClean="0"/>
                <a:t> </a:t>
              </a:r>
              <a:r>
                <a:rPr lang="en-US" sz="1200" dirty="0" smtClean="0"/>
                <a:t>x,</a:t>
              </a:r>
              <a:r>
                <a:rPr lang="ru-RU" sz="1200" dirty="0" smtClean="0"/>
                <a:t> </a:t>
              </a:r>
              <a:r>
                <a:rPr lang="en-US" sz="1200" dirty="0" smtClean="0"/>
                <a:t>y</a:t>
              </a:r>
              <a:endParaRPr lang="ru-RU" sz="1200" dirty="0"/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auto">
            <a:xfrm>
              <a:off x="930523" y="4406988"/>
              <a:ext cx="1235075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400" dirty="0" smtClean="0"/>
                <a:t>y:=y</a:t>
              </a:r>
              <a:r>
                <a:rPr lang="ru-RU" sz="1400" dirty="0" smtClean="0">
                  <a:cs typeface="Arial" pitchFamily="34" charset="0"/>
                </a:rPr>
                <a:t>*</a:t>
              </a:r>
              <a:r>
                <a:rPr lang="en-US" sz="1400" dirty="0"/>
                <a:t>2</a:t>
              </a:r>
              <a:endParaRPr lang="ru-RU" sz="1400" dirty="0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>
              <a:off x="1548060" y="3606095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395536" y="2446471"/>
              <a:ext cx="1154113" cy="2479675"/>
            </a:xfrm>
            <a:custGeom>
              <a:avLst/>
              <a:gdLst>
                <a:gd name="T0" fmla="*/ 613 w 613"/>
                <a:gd name="T1" fmla="*/ 1066 h 1180"/>
                <a:gd name="T2" fmla="*/ 613 w 613"/>
                <a:gd name="T3" fmla="*/ 1180 h 1180"/>
                <a:gd name="T4" fmla="*/ 0 w 613"/>
                <a:gd name="T5" fmla="*/ 1180 h 1180"/>
                <a:gd name="T6" fmla="*/ 0 w 613"/>
                <a:gd name="T7" fmla="*/ 0 h 1180"/>
                <a:gd name="T8" fmla="*/ 613 w 613"/>
                <a:gd name="T9" fmla="*/ 0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3" h="1180">
                  <a:moveTo>
                    <a:pt x="613" y="1066"/>
                  </a:moveTo>
                  <a:lnTo>
                    <a:pt x="613" y="1180"/>
                  </a:lnTo>
                  <a:lnTo>
                    <a:pt x="0" y="1180"/>
                  </a:lnTo>
                  <a:lnTo>
                    <a:pt x="0" y="0"/>
                  </a:lnTo>
                  <a:lnTo>
                    <a:pt x="613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1570286" y="2832232"/>
              <a:ext cx="912813" cy="2684999"/>
            </a:xfrm>
            <a:custGeom>
              <a:avLst/>
              <a:gdLst>
                <a:gd name="T0" fmla="*/ 363 w 589"/>
                <a:gd name="T1" fmla="*/ 0 h 1202"/>
                <a:gd name="T2" fmla="*/ 589 w 589"/>
                <a:gd name="T3" fmla="*/ 0 h 1202"/>
                <a:gd name="T4" fmla="*/ 589 w 589"/>
                <a:gd name="T5" fmla="*/ 1089 h 1202"/>
                <a:gd name="T6" fmla="*/ 0 w 589"/>
                <a:gd name="T7" fmla="*/ 1089 h 1202"/>
                <a:gd name="T8" fmla="*/ 0 w 589"/>
                <a:gd name="T9" fmla="*/ 1202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9" h="1202">
                  <a:moveTo>
                    <a:pt x="363" y="0"/>
                  </a:moveTo>
                  <a:lnTo>
                    <a:pt x="589" y="0"/>
                  </a:lnTo>
                  <a:lnTo>
                    <a:pt x="589" y="1089"/>
                  </a:lnTo>
                  <a:lnTo>
                    <a:pt x="0" y="1089"/>
                  </a:lnTo>
                  <a:lnTo>
                    <a:pt x="0" y="1202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AutoShape 18"/>
            <p:cNvSpPr>
              <a:spLocks noChangeArrowheads="1"/>
            </p:cNvSpPr>
            <p:nvPr/>
          </p:nvSpPr>
          <p:spPr bwMode="auto">
            <a:xfrm>
              <a:off x="1084511" y="5517232"/>
              <a:ext cx="960438" cy="32067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/>
                <a:t>конец</a:t>
              </a:r>
            </a:p>
          </p:txBody>
        </p:sp>
        <p:sp>
          <p:nvSpPr>
            <p:cNvPr id="22" name="Rectangle 19"/>
            <p:cNvSpPr>
              <a:spLocks noChangeArrowheads="1"/>
            </p:cNvSpPr>
            <p:nvPr/>
          </p:nvSpPr>
          <p:spPr bwMode="auto">
            <a:xfrm>
              <a:off x="930523" y="3870413"/>
              <a:ext cx="1235075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400" dirty="0" smtClean="0"/>
                <a:t>x </a:t>
              </a:r>
              <a:r>
                <a:rPr lang="en-US" sz="1400" dirty="0"/>
                <a:t>:= </a:t>
              </a:r>
              <a:r>
                <a:rPr lang="en-US" sz="1400" dirty="0" smtClean="0"/>
                <a:t>x+1</a:t>
              </a:r>
              <a:endParaRPr lang="ru-RU" sz="1400" baseline="30000" dirty="0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>
              <a:off x="1560760" y="4165319"/>
              <a:ext cx="3970" cy="24167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>
              <a:off x="1548061" y="2338521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971799" y="2051183"/>
              <a:ext cx="1152525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400" dirty="0" smtClean="0"/>
                <a:t>y </a:t>
              </a:r>
              <a:r>
                <a:rPr lang="en-US" sz="1400" dirty="0"/>
                <a:t>:= </a:t>
              </a:r>
              <a:r>
                <a:rPr lang="ru-RU" sz="1400" dirty="0" smtClean="0"/>
                <a:t>1</a:t>
              </a:r>
              <a:endParaRPr lang="ru-RU" sz="1400" dirty="0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743908" y="4699010"/>
            <a:ext cx="3672408" cy="175432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Consolas" pitchFamily="49" charset="0"/>
                <a:cs typeface="Consolas" pitchFamily="49" charset="0"/>
              </a:rPr>
              <a:t>0 1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1 2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2 4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3 8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4 16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5 32</a:t>
            </a:r>
          </a:p>
        </p:txBody>
      </p:sp>
    </p:spTree>
    <p:extLst>
      <p:ext uri="{BB962C8B-B14F-4D97-AF65-F5344CB8AC3E}">
        <p14:creationId xmlns:p14="http://schemas.microsoft.com/office/powerpoint/2010/main" val="121013694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323850" y="152400"/>
            <a:ext cx="7543800" cy="56991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Циклы</a:t>
            </a:r>
          </a:p>
        </p:txBody>
      </p:sp>
      <p:grpSp>
        <p:nvGrpSpPr>
          <p:cNvPr id="12293" name="Group 7"/>
          <p:cNvGrpSpPr>
            <a:grpSpLocks noChangeAspect="1"/>
          </p:cNvGrpSpPr>
          <p:nvPr/>
        </p:nvGrpSpPr>
        <p:grpSpPr bwMode="auto">
          <a:xfrm>
            <a:off x="395288" y="3500438"/>
            <a:ext cx="3573462" cy="2519362"/>
            <a:chOff x="1476" y="12203"/>
            <a:chExt cx="3705" cy="2611"/>
          </a:xfrm>
        </p:grpSpPr>
        <p:sp>
          <p:nvSpPr>
            <p:cNvPr id="12306" name="Text Box 8"/>
            <p:cNvSpPr txBox="1">
              <a:spLocks noChangeAspect="1" noChangeArrowheads="1"/>
            </p:cNvSpPr>
            <p:nvPr/>
          </p:nvSpPr>
          <p:spPr bwMode="auto">
            <a:xfrm>
              <a:off x="4497" y="12990"/>
              <a:ext cx="684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>
                  <a:solidFill>
                    <a:srgbClr val="000000"/>
                  </a:solidFill>
                </a:rPr>
                <a:t>нет</a:t>
              </a:r>
            </a:p>
          </p:txBody>
        </p:sp>
        <p:sp>
          <p:nvSpPr>
            <p:cNvPr id="12307" name="AutoShape 9"/>
            <p:cNvSpPr>
              <a:spLocks noChangeAspect="1" noChangeArrowheads="1"/>
            </p:cNvSpPr>
            <p:nvPr/>
          </p:nvSpPr>
          <p:spPr bwMode="auto">
            <a:xfrm>
              <a:off x="2709" y="12203"/>
              <a:ext cx="1824" cy="335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Начало</a:t>
              </a:r>
            </a:p>
          </p:txBody>
        </p:sp>
        <p:sp>
          <p:nvSpPr>
            <p:cNvPr id="12308" name="AutoShape 10"/>
            <p:cNvSpPr>
              <a:spLocks noChangeAspect="1" noChangeArrowheads="1"/>
            </p:cNvSpPr>
            <p:nvPr/>
          </p:nvSpPr>
          <p:spPr bwMode="auto">
            <a:xfrm>
              <a:off x="2730" y="14481"/>
              <a:ext cx="1824" cy="333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Конец</a:t>
              </a:r>
            </a:p>
          </p:txBody>
        </p:sp>
        <p:sp>
          <p:nvSpPr>
            <p:cNvPr id="12309" name="Rectangle 11"/>
            <p:cNvSpPr>
              <a:spLocks noChangeAspect="1" noChangeArrowheads="1"/>
            </p:cNvSpPr>
            <p:nvPr/>
          </p:nvSpPr>
          <p:spPr bwMode="auto">
            <a:xfrm>
              <a:off x="1722" y="13674"/>
              <a:ext cx="1197" cy="62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Тело</a:t>
              </a:r>
              <a:br>
                <a:rPr lang="ru-RU" sz="1600">
                  <a:solidFill>
                    <a:srgbClr val="000000"/>
                  </a:solidFill>
                </a:rPr>
              </a:br>
              <a:r>
                <a:rPr lang="ru-RU" sz="1600">
                  <a:solidFill>
                    <a:srgbClr val="000000"/>
                  </a:solidFill>
                </a:rPr>
                <a:t>цикла</a:t>
              </a:r>
            </a:p>
          </p:txBody>
        </p:sp>
        <p:sp>
          <p:nvSpPr>
            <p:cNvPr id="12310" name="Line 12"/>
            <p:cNvSpPr>
              <a:spLocks noChangeAspect="1" noChangeShapeType="1"/>
            </p:cNvSpPr>
            <p:nvPr/>
          </p:nvSpPr>
          <p:spPr bwMode="auto">
            <a:xfrm>
              <a:off x="3621" y="13139"/>
              <a:ext cx="0" cy="23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311" name="AutoShape 13"/>
            <p:cNvSpPr>
              <a:spLocks noChangeAspect="1" noChangeArrowheads="1"/>
            </p:cNvSpPr>
            <p:nvPr/>
          </p:nvSpPr>
          <p:spPr bwMode="auto">
            <a:xfrm>
              <a:off x="2502" y="12990"/>
              <a:ext cx="2166" cy="668"/>
            </a:xfrm>
            <a:prstGeom prst="flowChartDecision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Условие</a:t>
              </a:r>
            </a:p>
          </p:txBody>
        </p:sp>
        <p:sp>
          <p:nvSpPr>
            <p:cNvPr id="12312" name="Freeform 14"/>
            <p:cNvSpPr>
              <a:spLocks noChangeAspect="1"/>
            </p:cNvSpPr>
            <p:nvPr/>
          </p:nvSpPr>
          <p:spPr bwMode="auto">
            <a:xfrm>
              <a:off x="2349" y="13332"/>
              <a:ext cx="171" cy="342"/>
            </a:xfrm>
            <a:custGeom>
              <a:avLst/>
              <a:gdLst>
                <a:gd name="T0" fmla="*/ 171 w 171"/>
                <a:gd name="T1" fmla="*/ 0 h 342"/>
                <a:gd name="T2" fmla="*/ 0 w 171"/>
                <a:gd name="T3" fmla="*/ 0 h 342"/>
                <a:gd name="T4" fmla="*/ 0 w 171"/>
                <a:gd name="T5" fmla="*/ 342 h 34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" h="342">
                  <a:moveTo>
                    <a:pt x="171" y="0"/>
                  </a:moveTo>
                  <a:lnTo>
                    <a:pt x="0" y="0"/>
                  </a:lnTo>
                  <a:lnTo>
                    <a:pt x="0" y="342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313" name="Text Box 15"/>
            <p:cNvSpPr txBox="1">
              <a:spLocks noChangeAspect="1" noChangeArrowheads="1"/>
            </p:cNvSpPr>
            <p:nvPr/>
          </p:nvSpPr>
          <p:spPr bwMode="auto">
            <a:xfrm>
              <a:off x="2178" y="13013"/>
              <a:ext cx="513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>
                  <a:solidFill>
                    <a:srgbClr val="000000"/>
                  </a:solidFill>
                </a:rPr>
                <a:t>да</a:t>
              </a:r>
            </a:p>
          </p:txBody>
        </p:sp>
        <p:sp>
          <p:nvSpPr>
            <p:cNvPr id="12314" name="Line 16"/>
            <p:cNvSpPr>
              <a:spLocks noChangeAspect="1" noChangeShapeType="1"/>
            </p:cNvSpPr>
            <p:nvPr/>
          </p:nvSpPr>
          <p:spPr bwMode="auto">
            <a:xfrm flipV="1">
              <a:off x="3585" y="12534"/>
              <a:ext cx="0" cy="4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315" name="Freeform 17"/>
            <p:cNvSpPr>
              <a:spLocks noChangeAspect="1"/>
            </p:cNvSpPr>
            <p:nvPr/>
          </p:nvSpPr>
          <p:spPr bwMode="auto">
            <a:xfrm>
              <a:off x="1476" y="12705"/>
              <a:ext cx="2109" cy="1710"/>
            </a:xfrm>
            <a:custGeom>
              <a:avLst/>
              <a:gdLst>
                <a:gd name="T0" fmla="*/ 855 w 2109"/>
                <a:gd name="T1" fmla="*/ 1596 h 1710"/>
                <a:gd name="T2" fmla="*/ 855 w 2109"/>
                <a:gd name="T3" fmla="*/ 1710 h 1710"/>
                <a:gd name="T4" fmla="*/ 0 w 2109"/>
                <a:gd name="T5" fmla="*/ 1710 h 1710"/>
                <a:gd name="T6" fmla="*/ 0 w 2109"/>
                <a:gd name="T7" fmla="*/ 0 h 1710"/>
                <a:gd name="T8" fmla="*/ 2109 w 2109"/>
                <a:gd name="T9" fmla="*/ 0 h 17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09" h="1710">
                  <a:moveTo>
                    <a:pt x="855" y="1596"/>
                  </a:moveTo>
                  <a:lnTo>
                    <a:pt x="855" y="1710"/>
                  </a:lnTo>
                  <a:lnTo>
                    <a:pt x="0" y="1710"/>
                  </a:lnTo>
                  <a:lnTo>
                    <a:pt x="0" y="0"/>
                  </a:lnTo>
                  <a:lnTo>
                    <a:pt x="2109" y="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316" name="Freeform 18"/>
            <p:cNvSpPr>
              <a:spLocks noChangeAspect="1"/>
            </p:cNvSpPr>
            <p:nvPr/>
          </p:nvSpPr>
          <p:spPr bwMode="auto">
            <a:xfrm>
              <a:off x="3585" y="13332"/>
              <a:ext cx="1254" cy="1140"/>
            </a:xfrm>
            <a:custGeom>
              <a:avLst/>
              <a:gdLst>
                <a:gd name="T0" fmla="*/ 1083 w 1254"/>
                <a:gd name="T1" fmla="*/ 0 h 1140"/>
                <a:gd name="T2" fmla="*/ 1254 w 1254"/>
                <a:gd name="T3" fmla="*/ 0 h 1140"/>
                <a:gd name="T4" fmla="*/ 1254 w 1254"/>
                <a:gd name="T5" fmla="*/ 741 h 1140"/>
                <a:gd name="T6" fmla="*/ 0 w 1254"/>
                <a:gd name="T7" fmla="*/ 741 h 1140"/>
                <a:gd name="T8" fmla="*/ 0 w 1254"/>
                <a:gd name="T9" fmla="*/ 1140 h 1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4" h="1140">
                  <a:moveTo>
                    <a:pt x="1083" y="0"/>
                  </a:moveTo>
                  <a:lnTo>
                    <a:pt x="1254" y="0"/>
                  </a:lnTo>
                  <a:lnTo>
                    <a:pt x="1254" y="741"/>
                  </a:lnTo>
                  <a:lnTo>
                    <a:pt x="0" y="741"/>
                  </a:lnTo>
                  <a:lnTo>
                    <a:pt x="0" y="114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392738" y="765175"/>
            <a:ext cx="759690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solidFill>
                  <a:srgbClr val="330066"/>
                </a:solidFill>
              </a:rPr>
              <a:t>Циклический алгоритм</a:t>
            </a:r>
            <a:r>
              <a:rPr lang="ru-RU" sz="2400" dirty="0">
                <a:solidFill>
                  <a:srgbClr val="330066"/>
                </a:solidFill>
              </a:rPr>
              <a:t> – </a:t>
            </a:r>
            <a:r>
              <a:rPr lang="ru-RU" sz="2000" dirty="0">
                <a:solidFill>
                  <a:srgbClr val="330066"/>
                </a:solidFill>
              </a:rPr>
              <a:t>это алгоритм, в котором одна и та же последовательность команд (тело цикла) повторяется несколько раз (или ни разу) </a:t>
            </a:r>
            <a:r>
              <a:rPr lang="ru-RU" sz="2000" dirty="0" smtClean="0">
                <a:solidFill>
                  <a:srgbClr val="330066"/>
                </a:solidFill>
              </a:rPr>
              <a:t>в </a:t>
            </a:r>
            <a:r>
              <a:rPr lang="ru-RU" sz="2000" dirty="0">
                <a:solidFill>
                  <a:srgbClr val="330066"/>
                </a:solidFill>
              </a:rPr>
              <a:t>зависимости от некоторого условия.</a:t>
            </a: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0" y="2312876"/>
            <a:ext cx="9144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400" b="1" dirty="0">
                <a:solidFill>
                  <a:srgbClr val="330066"/>
                </a:solidFill>
              </a:rPr>
              <a:t>Цикл с предусловием (цикл «ПОКА») </a:t>
            </a:r>
            <a:r>
              <a:rPr lang="ru-RU" dirty="0">
                <a:solidFill>
                  <a:srgbClr val="330066"/>
                </a:solidFill>
              </a:rPr>
              <a:t>–</a:t>
            </a:r>
            <a:br>
              <a:rPr lang="ru-RU" dirty="0">
                <a:solidFill>
                  <a:srgbClr val="330066"/>
                </a:solidFill>
              </a:rPr>
            </a:br>
            <a:r>
              <a:rPr lang="ru-RU" sz="2000" dirty="0">
                <a:solidFill>
                  <a:srgbClr val="330066"/>
                </a:solidFill>
              </a:rPr>
              <a:t>повторение тела цикла </a:t>
            </a:r>
            <a:r>
              <a:rPr lang="ru-RU" sz="2000" dirty="0" smtClean="0">
                <a:solidFill>
                  <a:srgbClr val="330066"/>
                </a:solidFill>
              </a:rPr>
              <a:t/>
            </a:r>
            <a:br>
              <a:rPr lang="ru-RU" sz="2000" dirty="0" smtClean="0">
                <a:solidFill>
                  <a:srgbClr val="330066"/>
                </a:solidFill>
              </a:rPr>
            </a:br>
            <a:r>
              <a:rPr lang="ru-RU" sz="2000" b="1" i="1" dirty="0" smtClean="0">
                <a:solidFill>
                  <a:srgbClr val="330066"/>
                </a:solidFill>
              </a:rPr>
              <a:t>пока </a:t>
            </a:r>
            <a:r>
              <a:rPr lang="ru-RU" sz="2000" b="1" i="1" dirty="0">
                <a:solidFill>
                  <a:srgbClr val="330066"/>
                </a:solidFill>
              </a:rPr>
              <a:t>условие </a:t>
            </a:r>
            <a:r>
              <a:rPr lang="ru-RU" sz="2000" b="1" i="1" dirty="0" smtClean="0">
                <a:solidFill>
                  <a:srgbClr val="330066"/>
                </a:solidFill>
              </a:rPr>
              <a:t>продолжения цикла выполняется</a:t>
            </a:r>
            <a:endParaRPr lang="ru-RU" sz="2000" b="1" i="1" dirty="0">
              <a:solidFill>
                <a:srgbClr val="330066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932040" y="3454349"/>
            <a:ext cx="3960440" cy="2070455"/>
            <a:chOff x="4932040" y="3454349"/>
            <a:chExt cx="3960440" cy="2070455"/>
          </a:xfrm>
        </p:grpSpPr>
        <p:sp>
          <p:nvSpPr>
            <p:cNvPr id="34" name="TextBox 33"/>
            <p:cNvSpPr txBox="1"/>
            <p:nvPr/>
          </p:nvSpPr>
          <p:spPr>
            <a:xfrm>
              <a:off x="4968044" y="4139809"/>
              <a:ext cx="370808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err="1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нц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пока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условие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sz="2800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тело цикла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sz="2800" b="1" dirty="0" err="1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кц</a:t>
              </a:r>
              <a:endParaRPr lang="ru-RU" sz="28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932040" y="3454349"/>
              <a:ext cx="3960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i="1" u="sng" dirty="0" smtClean="0">
                  <a:solidFill>
                    <a:srgbClr val="000000"/>
                  </a:solidFill>
                </a:rPr>
                <a:t>Алгоритмический язык (</a:t>
              </a:r>
              <a:r>
                <a:rPr lang="ru-RU" i="1" u="sng" dirty="0" err="1" smtClean="0">
                  <a:solidFill>
                    <a:srgbClr val="000000"/>
                  </a:solidFill>
                </a:rPr>
                <a:t>КуМир</a:t>
              </a:r>
              <a:r>
                <a:rPr lang="ru-RU" i="1" u="sng" dirty="0" smtClean="0">
                  <a:solidFill>
                    <a:srgbClr val="000000"/>
                  </a:solidFill>
                </a:rPr>
                <a:t>):</a:t>
              </a:r>
              <a:endParaRPr lang="ru-RU" i="1" u="sng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325343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</a:rPr>
              <a:t>Задача. </a:t>
            </a:r>
            <a:r>
              <a:rPr lang="ru-RU" dirty="0" smtClean="0">
                <a:solidFill>
                  <a:srgbClr val="000000"/>
                </a:solidFill>
              </a:rPr>
              <a:t>Правее Робота расположен коридор неизвестной длины. Робот должен закрасить все клетки этого коридора и вернуться в исходное положение.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300" y="2528900"/>
            <a:ext cx="4798752" cy="3139321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использовать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AA00"/>
                </a:solidFill>
                <a:latin typeface="Consolas" pitchFamily="49" charset="0"/>
                <a:cs typeface="Consolas" pitchFamily="49" charset="0"/>
              </a:rPr>
              <a:t>Робот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алг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Коридор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нач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пока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справа свободно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вправо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закрасить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пока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сверху стена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и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снизу стена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влево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кон</a:t>
            </a:r>
            <a:endParaRPr lang="ru-RU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Управляющая кнопка: настраиваемая 4">
            <a:hlinkClick r:id="rId2" action="ppaction://hlinksldjump" highlightClick="1"/>
          </p:cNvPr>
          <p:cNvSpPr/>
          <p:nvPr/>
        </p:nvSpPr>
        <p:spPr>
          <a:xfrm>
            <a:off x="6010690" y="4761148"/>
            <a:ext cx="1908212" cy="324036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Демонстрация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41300" y="5983034"/>
            <a:ext cx="5014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/>
              <a:t>Можно ли упростить условие во втором цикле?</a:t>
            </a:r>
            <a:endParaRPr lang="ru-RU" sz="1600" i="1" dirty="0"/>
          </a:p>
        </p:txBody>
      </p:sp>
      <p:pic>
        <p:nvPicPr>
          <p:cNvPr id="8" name="Picture 2" descr="D:\_Папа-адм\Desktop\Алгоритмизация (през)\коридор 4 раз\Image 00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05162" y="1304764"/>
            <a:ext cx="4286456" cy="320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05829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</a:rPr>
              <a:t>Задача. </a:t>
            </a:r>
            <a:r>
              <a:rPr lang="ru-RU" dirty="0" smtClean="0">
                <a:solidFill>
                  <a:srgbClr val="000000"/>
                </a:solidFill>
              </a:rPr>
              <a:t>Правее Робота расположен коридор неизвестной длины. Робот должен закрасить все клетки этого коридора и вернуться в исходное положение.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1026" name="Picture 2" descr="D:\_Папа-адм\Desktop\Алгоритмизация (през)\коридор пока\Image 0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_Папа-адм\Desktop\Алгоритмизация (през)\коридор пока\Image 0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_Папа-адм\Desktop\Алгоритмизация (през)\коридор пока\Image 00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_Папа-адм\Desktop\Алгоритмизация (през)\коридор пока\Image 00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_Папа-адм\Desktop\Алгоритмизация (през)\коридор пока\Image 00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_Папа-адм\Desktop\Алгоритмизация (през)\коридор пока\Image 00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_Папа-адм\Desktop\Алгоритмизация (през)\коридор пока\Image 007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D:\_Папа-адм\Desktop\Алгоритмизация (през)\коридор пока\Image 008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:\_Папа-адм\Desktop\Алгоритмизация (през)\коридор пока\Image 009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D:\_Папа-адм\Desktop\Алгоритмизация (през)\коридор пока\Image 010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D:\_Папа-адм\Desktop\Алгоритмизация (през)\коридор пока\Image 011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D:\_Папа-адм\Desktop\Алгоритмизация (през)\коридор пока\Image 012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:\_Папа-адм\Desktop\Алгоритмизация (през)\коридор пока\Image 013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D:\_Папа-адм\Desktop\Алгоритмизация (през)\коридор пока\Image 014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D:\_Папа-адм\Desktop\Алгоритмизация (през)\коридор пока\Image 015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D:\_Папа-адм\Desktop\Алгоритмизация (през)\коридор пока\Image 016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D:\_Папа-адм\Desktop\Алгоритмизация (през)\коридор пока\Image 017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D:\_Папа-адм\Desktop\Алгоритмизация (през)\коридор пока\Image 018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D:\_Папа-адм\Desktop\Алгоритмизация (през)\коридор пока\Image 019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D:\_Папа-адм\Desktop\Алгоритмизация (през)\коридор пока\Image 020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D:\_Папа-адм\Desktop\Алгоритмизация (през)\коридор пока\Image 021.pn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D:\_Папа-адм\Desktop\Алгоритмизация (през)\коридор пока\Image 022.pn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D:\_Папа-адм\Desktop\Алгоритмизация (през)\коридор пока\Image 023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 descr="D:\_Папа-адм\Desktop\Алгоритмизация (през)\коридор пока\Image 024.png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D:\_Папа-адм\Desktop\Алгоритмизация (през)\коридор пока\Image 025.png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1" name="Picture 27" descr="D:\_Папа-адм\Desktop\Алгоритмизация (през)\коридор пока\Image 026.png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D:\_Папа-адм\Desktop\Алгоритмизация (през)\коридор пока\Image 027.png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 descr="D:\_Папа-адм\Desktop\Алгоритмизация (през)\коридор пока\Image 028.png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D:\_Папа-адм\Desktop\Алгоритмизация (през)\коридор пока\Image 029.png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" name="Picture 31" descr="D:\_Папа-адм\Desktop\Алгоритмизация (през)\коридор пока\Image 030.png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D:\_Папа-адм\Desktop\Алгоритмизация (през)\коридор пока\Image 031.png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33" descr="D:\_Папа-адм\Desktop\Алгоритмизация (през)\коридор пока\Image 032.png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D:\_Папа-адм\Desktop\Алгоритмизация (през)\коридор пока\Image 033.png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56984" cy="37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861331" y="5229200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solidFill>
                  <a:srgbClr val="00B050"/>
                </a:solidFill>
              </a:rPr>
              <a:t>Щелчок – шаг алгоритма</a:t>
            </a:r>
            <a:endParaRPr lang="ru-RU" sz="14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58437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1507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</a:rPr>
              <a:t>Задача. </a:t>
            </a:r>
            <a:r>
              <a:rPr lang="ru-RU" dirty="0">
                <a:solidFill>
                  <a:schemeClr val="tx2"/>
                </a:solidFill>
              </a:rPr>
              <a:t>Лыжник в первый день тренировок пробежал 10 км. 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Каждый следующий день он увеличивал пройденное расстояние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на 10% от пройденного в предыдущий день. </a:t>
            </a:r>
            <a:r>
              <a:rPr lang="ru-RU" dirty="0" smtClean="0">
                <a:solidFill>
                  <a:schemeClr val="tx2"/>
                </a:solidFill>
              </a:rPr>
              <a:t>При достижении </a:t>
            </a:r>
            <a:r>
              <a:rPr lang="en-US" dirty="0" smtClean="0">
                <a:solidFill>
                  <a:schemeClr val="tx2"/>
                </a:solidFill>
              </a:rPr>
              <a:t>1</a:t>
            </a:r>
            <a:r>
              <a:rPr lang="ru-RU" dirty="0" smtClean="0">
                <a:solidFill>
                  <a:schemeClr val="tx2"/>
                </a:solidFill>
              </a:rPr>
              <a:t>5 км увеличение дистанции должно прекратиться. В </a:t>
            </a:r>
            <a:r>
              <a:rPr lang="ru-RU" dirty="0">
                <a:solidFill>
                  <a:schemeClr val="tx2"/>
                </a:solidFill>
              </a:rPr>
              <a:t>какой день он пробежит больше </a:t>
            </a:r>
            <a:r>
              <a:rPr lang="en-US" dirty="0" smtClean="0">
                <a:solidFill>
                  <a:schemeClr val="tx2"/>
                </a:solidFill>
              </a:rPr>
              <a:t>1</a:t>
            </a:r>
            <a:r>
              <a:rPr lang="ru-RU" dirty="0" smtClean="0">
                <a:solidFill>
                  <a:schemeClr val="tx2"/>
                </a:solidFill>
              </a:rPr>
              <a:t>5 </a:t>
            </a:r>
            <a:r>
              <a:rPr lang="ru-RU" dirty="0">
                <a:solidFill>
                  <a:schemeClr val="tx2"/>
                </a:solidFill>
              </a:rPr>
              <a:t>км?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35796" y="1655559"/>
            <a:ext cx="6192688" cy="3170099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алг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Тренировка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нач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C05800"/>
                </a:solidFill>
                <a:latin typeface="Consolas" pitchFamily="49" charset="0"/>
                <a:cs typeface="Consolas" pitchFamily="49" charset="0"/>
              </a:rPr>
              <a:t>цел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д, </a:t>
            </a:r>
            <a:r>
              <a:rPr lang="ru-RU" sz="2000" b="1" dirty="0">
                <a:solidFill>
                  <a:srgbClr val="C05800"/>
                </a:solidFill>
                <a:latin typeface="Consolas" pitchFamily="49" charset="0"/>
                <a:cs typeface="Consolas" pitchFamily="49" charset="0"/>
              </a:rPr>
              <a:t>вещ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р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д:=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1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р:=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10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пока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р&lt;=</a:t>
            </a:r>
            <a:r>
              <a:rPr lang="en-US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1</a:t>
            </a:r>
            <a:r>
              <a:rPr lang="ru-RU" sz="2000" b="1" dirty="0" smtClean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5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д:=д+</a:t>
            </a:r>
            <a:r>
              <a:rPr lang="ru-RU" sz="2000" b="1" dirty="0" smtClean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1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р:=р+</a:t>
            </a:r>
            <a:r>
              <a:rPr lang="ru-RU" sz="2000" b="1" dirty="0" smtClean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0.1</a:t>
            </a:r>
            <a:r>
              <a:rPr lang="ru-RU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*р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вывод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"день "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д,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" дистанция "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р,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нс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кон</a:t>
            </a:r>
            <a:endParaRPr lang="ru-RU" sz="2000" dirty="0">
              <a:latin typeface="Consolas" pitchFamily="49" charset="0"/>
              <a:cs typeface="Consolas" pitchFamily="49" charset="0"/>
            </a:endParaRPr>
          </a:p>
        </p:txBody>
      </p: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222241" y="1677646"/>
            <a:ext cx="2144713" cy="4719637"/>
            <a:chOff x="340" y="1117"/>
            <a:chExt cx="1351" cy="2973"/>
          </a:xfrm>
        </p:grpSpPr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>
              <a:off x="778" y="1117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/>
                <a:t>начало</a:t>
              </a: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1067" y="1314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1067" y="1661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704" y="1480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400" dirty="0" smtClean="0"/>
                <a:t>д</a:t>
              </a:r>
              <a:r>
                <a:rPr lang="en-US" sz="1400" dirty="0" smtClean="0"/>
                <a:t> </a:t>
              </a:r>
              <a:r>
                <a:rPr lang="en-US" sz="1400" dirty="0"/>
                <a:t>:= </a:t>
              </a:r>
              <a:r>
                <a:rPr lang="ru-RU" sz="1400" dirty="0"/>
                <a:t>1</a:t>
              </a:r>
            </a:p>
          </p:txBody>
        </p:sp>
        <p:sp>
          <p:nvSpPr>
            <p:cNvPr id="10" name="AutoShape 9"/>
            <p:cNvSpPr>
              <a:spLocks noChangeAspect="1" noChangeArrowheads="1"/>
            </p:cNvSpPr>
            <p:nvPr/>
          </p:nvSpPr>
          <p:spPr bwMode="auto">
            <a:xfrm>
              <a:off x="669" y="2164"/>
              <a:ext cx="778" cy="295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 smtClean="0"/>
                <a:t>р</a:t>
              </a:r>
              <a:r>
                <a:rPr lang="en-US" sz="1400" dirty="0" smtClean="0"/>
                <a:t> </a:t>
              </a:r>
              <a:r>
                <a:rPr lang="en-US" sz="1400" dirty="0">
                  <a:cs typeface="Arial" pitchFamily="34" charset="0"/>
                </a:rPr>
                <a:t>≤ </a:t>
              </a:r>
              <a:r>
                <a:rPr lang="en-US" sz="1400" dirty="0" smtClean="0">
                  <a:cs typeface="Arial" pitchFamily="34" charset="0"/>
                </a:rPr>
                <a:t>1</a:t>
              </a:r>
              <a:r>
                <a:rPr lang="ru-RU" sz="1400" dirty="0" smtClean="0">
                  <a:cs typeface="Arial" pitchFamily="34" charset="0"/>
                </a:rPr>
                <a:t>5</a:t>
              </a:r>
              <a:endParaRPr lang="en-US" sz="1400" dirty="0">
                <a:cs typeface="Arial" pitchFamily="34" charset="0"/>
              </a:endParaRPr>
            </a:p>
          </p:txBody>
        </p:sp>
        <p:sp>
          <p:nvSpPr>
            <p:cNvPr id="11" name="Text Box 10"/>
            <p:cNvSpPr txBox="1">
              <a:spLocks noChangeAspect="1" noChangeArrowheads="1"/>
            </p:cNvSpPr>
            <p:nvPr/>
          </p:nvSpPr>
          <p:spPr bwMode="auto">
            <a:xfrm>
              <a:off x="1044" y="2436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400" dirty="0"/>
                <a:t>да</a:t>
              </a:r>
            </a:p>
          </p:txBody>
        </p:sp>
        <p:sp>
          <p:nvSpPr>
            <p:cNvPr id="12" name="Text Box 11"/>
            <p:cNvSpPr txBox="1">
              <a:spLocks noChangeAspect="1" noChangeArrowheads="1"/>
            </p:cNvSpPr>
            <p:nvPr/>
          </p:nvSpPr>
          <p:spPr bwMode="auto">
            <a:xfrm>
              <a:off x="1362" y="2141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400" dirty="0"/>
                <a:t>нет</a:t>
              </a:r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1067" y="2459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" name="AutoShape 13"/>
            <p:cNvSpPr>
              <a:spLocks noChangeArrowheads="1"/>
            </p:cNvSpPr>
            <p:nvPr/>
          </p:nvSpPr>
          <p:spPr bwMode="auto">
            <a:xfrm>
              <a:off x="603" y="3296"/>
              <a:ext cx="936" cy="181"/>
            </a:xfrm>
            <a:prstGeom prst="parallelogram">
              <a:avLst>
                <a:gd name="adj" fmla="val 141022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200" dirty="0"/>
                <a:t>вывод </a:t>
              </a:r>
              <a:r>
                <a:rPr lang="ru-RU" sz="1200" dirty="0" smtClean="0"/>
                <a:t> д</a:t>
              </a:r>
              <a:r>
                <a:rPr lang="en-US" sz="1200" dirty="0" smtClean="0"/>
                <a:t>,</a:t>
              </a:r>
              <a:r>
                <a:rPr lang="ru-RU" sz="1200" dirty="0" smtClean="0"/>
                <a:t> р</a:t>
              </a:r>
              <a:endParaRPr lang="ru-RU" sz="1200" dirty="0"/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69" y="2956"/>
              <a:ext cx="778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400" dirty="0" smtClean="0"/>
                <a:t>р</a:t>
              </a:r>
              <a:r>
                <a:rPr lang="en-US" sz="1400" dirty="0" smtClean="0"/>
                <a:t>:=</a:t>
              </a:r>
              <a:r>
                <a:rPr lang="ru-RU" sz="1400" dirty="0" smtClean="0"/>
                <a:t>р</a:t>
              </a:r>
              <a:r>
                <a:rPr lang="en-US" sz="1400" dirty="0" smtClean="0"/>
                <a:t>+0,1</a:t>
              </a:r>
              <a:r>
                <a:rPr lang="ru-RU" sz="1400" dirty="0" smtClean="0">
                  <a:cs typeface="Arial" pitchFamily="34" charset="0"/>
                </a:rPr>
                <a:t>*</a:t>
              </a:r>
              <a:r>
                <a:rPr lang="ru-RU" sz="1400" dirty="0" smtClean="0"/>
                <a:t>р</a:t>
              </a:r>
              <a:endParaRPr lang="ru-RU" sz="1400" dirty="0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1067" y="3139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340" y="2069"/>
              <a:ext cx="727" cy="1562"/>
            </a:xfrm>
            <a:custGeom>
              <a:avLst/>
              <a:gdLst>
                <a:gd name="T0" fmla="*/ 613 w 613"/>
                <a:gd name="T1" fmla="*/ 1066 h 1180"/>
                <a:gd name="T2" fmla="*/ 613 w 613"/>
                <a:gd name="T3" fmla="*/ 1180 h 1180"/>
                <a:gd name="T4" fmla="*/ 0 w 613"/>
                <a:gd name="T5" fmla="*/ 1180 h 1180"/>
                <a:gd name="T6" fmla="*/ 0 w 613"/>
                <a:gd name="T7" fmla="*/ 0 h 1180"/>
                <a:gd name="T8" fmla="*/ 613 w 613"/>
                <a:gd name="T9" fmla="*/ 0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3" h="1180">
                  <a:moveTo>
                    <a:pt x="613" y="1066"/>
                  </a:moveTo>
                  <a:lnTo>
                    <a:pt x="613" y="1180"/>
                  </a:lnTo>
                  <a:lnTo>
                    <a:pt x="0" y="1180"/>
                  </a:lnTo>
                  <a:lnTo>
                    <a:pt x="0" y="0"/>
                  </a:lnTo>
                  <a:lnTo>
                    <a:pt x="613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1080" y="2312"/>
              <a:ext cx="575" cy="1576"/>
            </a:xfrm>
            <a:custGeom>
              <a:avLst/>
              <a:gdLst>
                <a:gd name="T0" fmla="*/ 363 w 589"/>
                <a:gd name="T1" fmla="*/ 0 h 1202"/>
                <a:gd name="T2" fmla="*/ 589 w 589"/>
                <a:gd name="T3" fmla="*/ 0 h 1202"/>
                <a:gd name="T4" fmla="*/ 589 w 589"/>
                <a:gd name="T5" fmla="*/ 1089 h 1202"/>
                <a:gd name="T6" fmla="*/ 0 w 589"/>
                <a:gd name="T7" fmla="*/ 1089 h 1202"/>
                <a:gd name="T8" fmla="*/ 0 w 589"/>
                <a:gd name="T9" fmla="*/ 1202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9" h="1202">
                  <a:moveTo>
                    <a:pt x="363" y="0"/>
                  </a:moveTo>
                  <a:lnTo>
                    <a:pt x="589" y="0"/>
                  </a:lnTo>
                  <a:lnTo>
                    <a:pt x="589" y="1089"/>
                  </a:lnTo>
                  <a:lnTo>
                    <a:pt x="0" y="1089"/>
                  </a:lnTo>
                  <a:lnTo>
                    <a:pt x="0" y="1202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AutoShape 18"/>
            <p:cNvSpPr>
              <a:spLocks noChangeArrowheads="1"/>
            </p:cNvSpPr>
            <p:nvPr/>
          </p:nvSpPr>
          <p:spPr bwMode="auto">
            <a:xfrm>
              <a:off x="774" y="3888"/>
              <a:ext cx="605" cy="202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/>
                <a:t>конец</a:t>
              </a: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669" y="2618"/>
              <a:ext cx="778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400" dirty="0" smtClean="0"/>
                <a:t>д</a:t>
              </a:r>
              <a:r>
                <a:rPr lang="en-US" sz="1400" dirty="0" smtClean="0"/>
                <a:t> </a:t>
              </a:r>
              <a:r>
                <a:rPr lang="en-US" sz="1400" dirty="0"/>
                <a:t>:= </a:t>
              </a:r>
              <a:r>
                <a:rPr lang="ru-RU" sz="1400" dirty="0" smtClean="0"/>
                <a:t>д</a:t>
              </a:r>
              <a:r>
                <a:rPr lang="en-US" sz="1400" dirty="0" smtClean="0"/>
                <a:t>+1</a:t>
              </a:r>
              <a:endParaRPr lang="ru-RU" sz="1400" baseline="30000" dirty="0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1066" y="2793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1066" y="2001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3" name="Rectangle 24"/>
            <p:cNvSpPr>
              <a:spLocks noChangeArrowheads="1"/>
            </p:cNvSpPr>
            <p:nvPr/>
          </p:nvSpPr>
          <p:spPr bwMode="auto">
            <a:xfrm>
              <a:off x="703" y="1820"/>
              <a:ext cx="726" cy="181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400" dirty="0" smtClean="0"/>
                <a:t>р</a:t>
              </a:r>
              <a:r>
                <a:rPr lang="en-US" sz="1400" dirty="0" smtClean="0"/>
                <a:t> </a:t>
              </a:r>
              <a:r>
                <a:rPr lang="en-US" sz="1400" dirty="0"/>
                <a:t>:= </a:t>
              </a:r>
              <a:r>
                <a:rPr lang="ru-RU" sz="1400" dirty="0"/>
                <a:t>1</a:t>
              </a:r>
              <a:r>
                <a:rPr lang="en-US" sz="1400" dirty="0"/>
                <a:t>0</a:t>
              </a:r>
              <a:endParaRPr lang="ru-RU" sz="1400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735796" y="5048016"/>
            <a:ext cx="6192688" cy="1477328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Consolas" pitchFamily="49" charset="0"/>
                <a:cs typeface="Consolas" pitchFamily="49" charset="0"/>
              </a:rPr>
              <a:t>день 2 дистанция 11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день 3 дистанция 12.1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день 4 дистанция 13.31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день 5 дистанция 14.641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день 6 дистанция 16.1051</a:t>
            </a:r>
          </a:p>
        </p:txBody>
      </p:sp>
    </p:spTree>
    <p:extLst>
      <p:ext uri="{BB962C8B-B14F-4D97-AF65-F5344CB8AC3E}">
        <p14:creationId xmlns:p14="http://schemas.microsoft.com/office/powerpoint/2010/main" val="109591302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eaLnBrk="1" hangingPunct="1"/>
            <a:r>
              <a:rPr lang="ru-RU" b="1" dirty="0">
                <a:solidFill>
                  <a:srgbClr val="000000"/>
                </a:solidFill>
              </a:rPr>
              <a:t>Задача</a:t>
            </a:r>
            <a:r>
              <a:rPr lang="ru-RU" b="1" dirty="0" smtClean="0">
                <a:solidFill>
                  <a:srgbClr val="000000"/>
                </a:solidFill>
              </a:rPr>
              <a:t>. </a:t>
            </a:r>
            <a:r>
              <a:rPr lang="ru-RU" dirty="0">
                <a:solidFill>
                  <a:srgbClr val="000000"/>
                </a:solidFill>
              </a:rPr>
              <a:t>Дан алгоритм </a:t>
            </a:r>
            <a:r>
              <a:rPr lang="ru-RU" dirty="0" smtClean="0">
                <a:solidFill>
                  <a:srgbClr val="000000"/>
                </a:solidFill>
              </a:rPr>
              <a:t>вычисления степеней числа 2. </a:t>
            </a:r>
            <a:r>
              <a:rPr lang="ru-RU" dirty="0">
                <a:solidFill>
                  <a:srgbClr val="000000"/>
                </a:solidFill>
              </a:rPr>
              <a:t>Составьте таблицу значений переменных этого </a:t>
            </a:r>
            <a:r>
              <a:rPr lang="ru-RU" dirty="0" smtClean="0">
                <a:solidFill>
                  <a:srgbClr val="000000"/>
                </a:solidFill>
              </a:rPr>
              <a:t>алгоритма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при</a:t>
            </a:r>
            <a:r>
              <a:rPr lang="en-US" dirty="0" smtClean="0">
                <a:solidFill>
                  <a:srgbClr val="000000"/>
                </a:solidFill>
              </a:rPr>
              <a:t> x = 0, 1, 2, </a:t>
            </a:r>
            <a:r>
              <a:rPr lang="ru-RU" dirty="0" smtClean="0">
                <a:solidFill>
                  <a:srgbClr val="000000"/>
                </a:solidFill>
              </a:rPr>
              <a:t>3.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1090861" y="935171"/>
            <a:ext cx="960438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 dirty="0"/>
              <a:t>начало</a:t>
            </a:r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1549649" y="1247908"/>
            <a:ext cx="0" cy="263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1549649" y="1798771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973386" y="1511433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/>
              <a:t>x </a:t>
            </a:r>
            <a:r>
              <a:rPr lang="en-US" sz="1400" dirty="0"/>
              <a:t>:= </a:t>
            </a:r>
            <a:r>
              <a:rPr lang="en-US" sz="1400" dirty="0" smtClean="0"/>
              <a:t>0</a:t>
            </a:r>
            <a:endParaRPr lang="ru-RU" sz="1400" dirty="0"/>
          </a:p>
        </p:txBody>
      </p:sp>
      <p:sp>
        <p:nvSpPr>
          <p:cNvPr id="12" name="AutoShape 9"/>
          <p:cNvSpPr>
            <a:spLocks noChangeAspect="1" noChangeArrowheads="1"/>
          </p:cNvSpPr>
          <p:nvPr/>
        </p:nvSpPr>
        <p:spPr bwMode="auto">
          <a:xfrm>
            <a:off x="917824" y="2597283"/>
            <a:ext cx="1235075" cy="468312"/>
          </a:xfrm>
          <a:prstGeom prst="flowChartDecision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en-US" sz="1400" dirty="0" smtClean="0"/>
              <a:t>x </a:t>
            </a:r>
            <a:r>
              <a:rPr lang="en-US" sz="1400" dirty="0">
                <a:cs typeface="Arial" pitchFamily="34" charset="0"/>
              </a:rPr>
              <a:t>≤ </a:t>
            </a:r>
            <a:r>
              <a:rPr lang="ru-RU" sz="1400" dirty="0" smtClean="0">
                <a:cs typeface="Arial" pitchFamily="34" charset="0"/>
              </a:rPr>
              <a:t>3</a:t>
            </a:r>
            <a:endParaRPr lang="en-US" sz="1400" dirty="0">
              <a:cs typeface="Arial" pitchFamily="34" charset="0"/>
            </a:endParaRPr>
          </a:p>
        </p:txBody>
      </p:sp>
      <p:sp>
        <p:nvSpPr>
          <p:cNvPr id="13" name="Text Box 10"/>
          <p:cNvSpPr txBox="1">
            <a:spLocks noChangeAspect="1" noChangeArrowheads="1"/>
          </p:cNvSpPr>
          <p:nvPr/>
        </p:nvSpPr>
        <p:spPr bwMode="auto">
          <a:xfrm>
            <a:off x="1513136" y="3029083"/>
            <a:ext cx="52228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ru-RU" sz="1400" dirty="0"/>
              <a:t>да</a:t>
            </a:r>
          </a:p>
        </p:txBody>
      </p:sp>
      <p:sp>
        <p:nvSpPr>
          <p:cNvPr id="14" name="Text Box 11"/>
          <p:cNvSpPr txBox="1">
            <a:spLocks noChangeAspect="1" noChangeArrowheads="1"/>
          </p:cNvSpPr>
          <p:nvPr/>
        </p:nvSpPr>
        <p:spPr bwMode="auto">
          <a:xfrm>
            <a:off x="2017961" y="2560771"/>
            <a:ext cx="52228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ru-RU" sz="1400" dirty="0"/>
              <a:t>нет</a:t>
            </a:r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>
            <a:off x="1549649" y="3065596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6" name="AutoShape 13"/>
          <p:cNvSpPr>
            <a:spLocks noChangeArrowheads="1"/>
          </p:cNvSpPr>
          <p:nvPr/>
        </p:nvSpPr>
        <p:spPr bwMode="auto">
          <a:xfrm>
            <a:off x="755576" y="3320988"/>
            <a:ext cx="1485900" cy="287337"/>
          </a:xfrm>
          <a:prstGeom prst="parallelogram">
            <a:avLst>
              <a:gd name="adj" fmla="val 141022"/>
            </a:avLst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ru-RU" sz="1200" dirty="0"/>
              <a:t>вывод </a:t>
            </a:r>
            <a:r>
              <a:rPr lang="ru-RU" sz="1200" dirty="0" smtClean="0"/>
              <a:t> </a:t>
            </a:r>
            <a:r>
              <a:rPr lang="en-US" sz="1200" dirty="0" smtClean="0"/>
              <a:t>x,</a:t>
            </a:r>
            <a:r>
              <a:rPr lang="ru-RU" sz="1200" dirty="0" smtClean="0"/>
              <a:t> </a:t>
            </a:r>
            <a:r>
              <a:rPr lang="en-US" sz="1200" dirty="0" smtClean="0"/>
              <a:t>y</a:t>
            </a:r>
            <a:endParaRPr lang="ru-RU" sz="1200" dirty="0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930523" y="4406988"/>
            <a:ext cx="123507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/>
              <a:t>y:=y</a:t>
            </a:r>
            <a:r>
              <a:rPr lang="ru-RU" sz="1400" dirty="0" smtClean="0">
                <a:cs typeface="Arial" pitchFamily="34" charset="0"/>
              </a:rPr>
              <a:t>*</a:t>
            </a:r>
            <a:r>
              <a:rPr lang="en-US" sz="1400" dirty="0"/>
              <a:t>2</a:t>
            </a:r>
            <a:endParaRPr lang="ru-RU" sz="1400" dirty="0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1548060" y="3606095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9" name="Freeform 16"/>
          <p:cNvSpPr>
            <a:spLocks/>
          </p:cNvSpPr>
          <p:nvPr/>
        </p:nvSpPr>
        <p:spPr bwMode="auto">
          <a:xfrm>
            <a:off x="395536" y="2446471"/>
            <a:ext cx="1154113" cy="2479675"/>
          </a:xfrm>
          <a:custGeom>
            <a:avLst/>
            <a:gdLst>
              <a:gd name="T0" fmla="*/ 613 w 613"/>
              <a:gd name="T1" fmla="*/ 1066 h 1180"/>
              <a:gd name="T2" fmla="*/ 613 w 613"/>
              <a:gd name="T3" fmla="*/ 1180 h 1180"/>
              <a:gd name="T4" fmla="*/ 0 w 613"/>
              <a:gd name="T5" fmla="*/ 1180 h 1180"/>
              <a:gd name="T6" fmla="*/ 0 w 613"/>
              <a:gd name="T7" fmla="*/ 0 h 1180"/>
              <a:gd name="T8" fmla="*/ 613 w 613"/>
              <a:gd name="T9" fmla="*/ 0 h 1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3" h="1180">
                <a:moveTo>
                  <a:pt x="613" y="1066"/>
                </a:moveTo>
                <a:lnTo>
                  <a:pt x="613" y="1180"/>
                </a:lnTo>
                <a:lnTo>
                  <a:pt x="0" y="1180"/>
                </a:lnTo>
                <a:lnTo>
                  <a:pt x="0" y="0"/>
                </a:lnTo>
                <a:lnTo>
                  <a:pt x="613" y="0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1570286" y="2832232"/>
            <a:ext cx="912813" cy="2684999"/>
          </a:xfrm>
          <a:custGeom>
            <a:avLst/>
            <a:gdLst>
              <a:gd name="T0" fmla="*/ 363 w 589"/>
              <a:gd name="T1" fmla="*/ 0 h 1202"/>
              <a:gd name="T2" fmla="*/ 589 w 589"/>
              <a:gd name="T3" fmla="*/ 0 h 1202"/>
              <a:gd name="T4" fmla="*/ 589 w 589"/>
              <a:gd name="T5" fmla="*/ 1089 h 1202"/>
              <a:gd name="T6" fmla="*/ 0 w 589"/>
              <a:gd name="T7" fmla="*/ 1089 h 1202"/>
              <a:gd name="T8" fmla="*/ 0 w 589"/>
              <a:gd name="T9" fmla="*/ 1202 h 1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9" h="1202">
                <a:moveTo>
                  <a:pt x="363" y="0"/>
                </a:moveTo>
                <a:lnTo>
                  <a:pt x="589" y="0"/>
                </a:lnTo>
                <a:lnTo>
                  <a:pt x="589" y="1089"/>
                </a:lnTo>
                <a:lnTo>
                  <a:pt x="0" y="1089"/>
                </a:lnTo>
                <a:lnTo>
                  <a:pt x="0" y="1202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" name="AutoShape 18"/>
          <p:cNvSpPr>
            <a:spLocks noChangeArrowheads="1"/>
          </p:cNvSpPr>
          <p:nvPr/>
        </p:nvSpPr>
        <p:spPr bwMode="auto">
          <a:xfrm>
            <a:off x="1084511" y="5517232"/>
            <a:ext cx="960438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 dirty="0"/>
              <a:t>конец</a:t>
            </a:r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930523" y="3870413"/>
            <a:ext cx="123507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/>
              <a:t>x </a:t>
            </a:r>
            <a:r>
              <a:rPr lang="en-US" sz="1400" dirty="0"/>
              <a:t>:= </a:t>
            </a:r>
            <a:r>
              <a:rPr lang="en-US" sz="1400" dirty="0" smtClean="0"/>
              <a:t>x+1</a:t>
            </a:r>
            <a:endParaRPr lang="ru-RU" sz="1400" baseline="30000" dirty="0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>
            <a:off x="1560760" y="4165319"/>
            <a:ext cx="3970" cy="24167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4" name="Line 23"/>
          <p:cNvSpPr>
            <a:spLocks noChangeShapeType="1"/>
          </p:cNvSpPr>
          <p:nvPr/>
        </p:nvSpPr>
        <p:spPr bwMode="auto">
          <a:xfrm>
            <a:off x="1548061" y="2338521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971799" y="2051183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/>
              <a:t>y </a:t>
            </a:r>
            <a:r>
              <a:rPr lang="en-US" sz="1400" dirty="0"/>
              <a:t>:= </a:t>
            </a:r>
            <a:r>
              <a:rPr lang="ru-RU" sz="1400" dirty="0" smtClean="0"/>
              <a:t>1</a:t>
            </a:r>
            <a:endParaRPr lang="ru-RU" sz="1400" dirty="0"/>
          </a:p>
        </p:txBody>
      </p:sp>
      <p:graphicFrame>
        <p:nvGraphicFramePr>
          <p:cNvPr id="28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844445"/>
              </p:ext>
            </p:extLst>
          </p:nvPr>
        </p:nvGraphicFramePr>
        <p:xfrm>
          <a:off x="3183552" y="858258"/>
          <a:ext cx="4088748" cy="5532396"/>
        </p:xfrm>
        <a:graphic>
          <a:graphicData uri="http://schemas.openxmlformats.org/drawingml/2006/table">
            <a:tbl>
              <a:tblPr/>
              <a:tblGrid>
                <a:gridCol w="740376"/>
                <a:gridCol w="1008112"/>
                <a:gridCol w="1008112"/>
                <a:gridCol w="1332148"/>
              </a:tblGrid>
              <a:tr h="304817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Шаг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алго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ритма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Переменная 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Условие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&lt;= 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</a:tr>
              <a:tr h="335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x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y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18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" name="Text Box 155"/>
          <p:cNvSpPr txBox="1">
            <a:spLocks noChangeArrowheads="1"/>
          </p:cNvSpPr>
          <p:nvPr/>
        </p:nvSpPr>
        <p:spPr bwMode="auto">
          <a:xfrm>
            <a:off x="4211960" y="159279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-</a:t>
            </a:r>
            <a:endParaRPr lang="ru-RU" sz="1500" dirty="0"/>
          </a:p>
        </p:txBody>
      </p:sp>
      <p:sp>
        <p:nvSpPr>
          <p:cNvPr id="32" name="Text Box 155"/>
          <p:cNvSpPr txBox="1">
            <a:spLocks noChangeArrowheads="1"/>
          </p:cNvSpPr>
          <p:nvPr/>
        </p:nvSpPr>
        <p:spPr bwMode="auto">
          <a:xfrm>
            <a:off x="5220072" y="159279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-</a:t>
            </a:r>
            <a:endParaRPr lang="ru-RU" sz="1500" dirty="0"/>
          </a:p>
        </p:txBody>
      </p:sp>
      <p:sp>
        <p:nvSpPr>
          <p:cNvPr id="33" name="Text Box 155"/>
          <p:cNvSpPr txBox="1">
            <a:spLocks noChangeArrowheads="1"/>
          </p:cNvSpPr>
          <p:nvPr/>
        </p:nvSpPr>
        <p:spPr bwMode="auto">
          <a:xfrm>
            <a:off x="4210139" y="1623145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0</a:t>
            </a:r>
            <a:endParaRPr lang="ru-RU" sz="1500" dirty="0"/>
          </a:p>
        </p:txBody>
      </p:sp>
      <p:sp>
        <p:nvSpPr>
          <p:cNvPr id="34" name="Text Box 155"/>
          <p:cNvSpPr txBox="1">
            <a:spLocks noChangeArrowheads="1"/>
          </p:cNvSpPr>
          <p:nvPr/>
        </p:nvSpPr>
        <p:spPr bwMode="auto">
          <a:xfrm>
            <a:off x="5220072" y="193765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1</a:t>
            </a:r>
            <a:endParaRPr lang="ru-RU" sz="1500" dirty="0"/>
          </a:p>
        </p:txBody>
      </p:sp>
      <p:sp>
        <p:nvSpPr>
          <p:cNvPr id="35" name="Text Box 197"/>
          <p:cNvSpPr txBox="1">
            <a:spLocks noChangeArrowheads="1"/>
          </p:cNvSpPr>
          <p:nvPr/>
        </p:nvSpPr>
        <p:spPr bwMode="auto">
          <a:xfrm>
            <a:off x="6012160" y="2262736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0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36" name="Text Box 155"/>
          <p:cNvSpPr txBox="1">
            <a:spLocks noChangeArrowheads="1"/>
          </p:cNvSpPr>
          <p:nvPr/>
        </p:nvSpPr>
        <p:spPr bwMode="auto">
          <a:xfrm>
            <a:off x="4210139" y="257505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1</a:t>
            </a:r>
            <a:endParaRPr lang="ru-RU" sz="1500" dirty="0"/>
          </a:p>
        </p:txBody>
      </p:sp>
      <p:sp>
        <p:nvSpPr>
          <p:cNvPr id="37" name="Text Box 155"/>
          <p:cNvSpPr txBox="1">
            <a:spLocks noChangeArrowheads="1"/>
          </p:cNvSpPr>
          <p:nvPr/>
        </p:nvSpPr>
        <p:spPr bwMode="auto">
          <a:xfrm>
            <a:off x="5209414" y="290128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2</a:t>
            </a:r>
            <a:endParaRPr lang="ru-RU" sz="1500" dirty="0"/>
          </a:p>
        </p:txBody>
      </p:sp>
      <p:sp>
        <p:nvSpPr>
          <p:cNvPr id="29" name="TextBox 28"/>
          <p:cNvSpPr txBox="1"/>
          <p:nvPr/>
        </p:nvSpPr>
        <p:spPr>
          <a:xfrm>
            <a:off x="7981950" y="2902335"/>
            <a:ext cx="982538" cy="175432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Consolas" pitchFamily="49" charset="0"/>
                <a:cs typeface="Consolas" pitchFamily="49" charset="0"/>
              </a:rPr>
              <a:t>0 1</a:t>
            </a:r>
          </a:p>
          <a:p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endParaRPr lang="en-US" dirty="0">
              <a:latin typeface="Consolas" pitchFamily="49" charset="0"/>
              <a:cs typeface="Consolas" pitchFamily="49" charset="0"/>
            </a:endParaRPr>
          </a:p>
          <a:p>
            <a:endParaRPr lang="ru-RU" dirty="0"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6329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mph" presetSubtype="1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9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7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4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6" grpId="0" animBg="1"/>
      <p:bldP spid="17" grpId="0" animBg="1"/>
      <p:bldP spid="19" grpId="0" animBg="1"/>
      <p:bldP spid="22" grpId="0" animBg="1"/>
      <p:bldP spid="25" grpId="0" animBg="1"/>
      <p:bldP spid="31" grpId="0"/>
      <p:bldP spid="33" grpId="0"/>
      <p:bldP spid="34" grpId="0"/>
      <p:bldP spid="35" grpId="0"/>
      <p:bldP spid="36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Box 155"/>
          <p:cNvSpPr txBox="1">
            <a:spLocks noChangeArrowheads="1"/>
          </p:cNvSpPr>
          <p:nvPr/>
        </p:nvSpPr>
        <p:spPr bwMode="auto">
          <a:xfrm>
            <a:off x="4210139" y="1623145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0</a:t>
            </a:r>
            <a:endParaRPr lang="ru-RU" sz="1500" dirty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eaLnBrk="1" hangingPunct="1"/>
            <a:r>
              <a:rPr lang="ru-RU" b="1" dirty="0">
                <a:solidFill>
                  <a:srgbClr val="000000"/>
                </a:solidFill>
              </a:rPr>
              <a:t>Задача</a:t>
            </a:r>
            <a:r>
              <a:rPr lang="ru-RU" b="1" dirty="0" smtClean="0">
                <a:solidFill>
                  <a:srgbClr val="000000"/>
                </a:solidFill>
              </a:rPr>
              <a:t>. </a:t>
            </a:r>
            <a:r>
              <a:rPr lang="ru-RU" dirty="0">
                <a:solidFill>
                  <a:srgbClr val="000000"/>
                </a:solidFill>
              </a:rPr>
              <a:t>Дан алгоритм </a:t>
            </a:r>
            <a:r>
              <a:rPr lang="ru-RU" dirty="0" smtClean="0">
                <a:solidFill>
                  <a:srgbClr val="000000"/>
                </a:solidFill>
              </a:rPr>
              <a:t>вычисления степеней числа 2. </a:t>
            </a:r>
            <a:r>
              <a:rPr lang="ru-RU" dirty="0">
                <a:solidFill>
                  <a:srgbClr val="000000"/>
                </a:solidFill>
              </a:rPr>
              <a:t>Составьте таблицу значений переменных этого </a:t>
            </a:r>
            <a:r>
              <a:rPr lang="ru-RU" dirty="0" smtClean="0">
                <a:solidFill>
                  <a:srgbClr val="000000"/>
                </a:solidFill>
              </a:rPr>
              <a:t>алгоритма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при</a:t>
            </a:r>
            <a:r>
              <a:rPr lang="en-US" dirty="0" smtClean="0">
                <a:solidFill>
                  <a:srgbClr val="000000"/>
                </a:solidFill>
              </a:rPr>
              <a:t> x = 0, 1, 2, </a:t>
            </a:r>
            <a:r>
              <a:rPr lang="ru-RU" dirty="0" smtClean="0">
                <a:solidFill>
                  <a:srgbClr val="000000"/>
                </a:solidFill>
              </a:rPr>
              <a:t>3.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1090861" y="935171"/>
            <a:ext cx="960438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 dirty="0"/>
              <a:t>начало</a:t>
            </a:r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1549649" y="1247908"/>
            <a:ext cx="0" cy="263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1549649" y="1798771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973386" y="1511433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/>
              <a:t>x </a:t>
            </a:r>
            <a:r>
              <a:rPr lang="en-US" sz="1400" dirty="0"/>
              <a:t>:= </a:t>
            </a:r>
            <a:r>
              <a:rPr lang="en-US" sz="1400" dirty="0" smtClean="0"/>
              <a:t>0</a:t>
            </a:r>
            <a:endParaRPr lang="ru-RU" sz="1400" dirty="0"/>
          </a:p>
        </p:txBody>
      </p:sp>
      <p:sp>
        <p:nvSpPr>
          <p:cNvPr id="12" name="AutoShape 9"/>
          <p:cNvSpPr>
            <a:spLocks noChangeAspect="1" noChangeArrowheads="1"/>
          </p:cNvSpPr>
          <p:nvPr/>
        </p:nvSpPr>
        <p:spPr bwMode="auto">
          <a:xfrm>
            <a:off x="917824" y="2597283"/>
            <a:ext cx="1235075" cy="468312"/>
          </a:xfrm>
          <a:prstGeom prst="flowChartDecision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en-US" sz="1400" dirty="0" smtClean="0"/>
              <a:t>x </a:t>
            </a:r>
            <a:r>
              <a:rPr lang="en-US" sz="1400" dirty="0">
                <a:cs typeface="Arial" pitchFamily="34" charset="0"/>
              </a:rPr>
              <a:t>≤ </a:t>
            </a:r>
            <a:r>
              <a:rPr lang="ru-RU" sz="1400" dirty="0" smtClean="0">
                <a:cs typeface="Arial" pitchFamily="34" charset="0"/>
              </a:rPr>
              <a:t>3</a:t>
            </a:r>
            <a:endParaRPr lang="en-US" sz="1400" dirty="0">
              <a:cs typeface="Arial" pitchFamily="34" charset="0"/>
            </a:endParaRPr>
          </a:p>
        </p:txBody>
      </p:sp>
      <p:sp>
        <p:nvSpPr>
          <p:cNvPr id="13" name="Text Box 10"/>
          <p:cNvSpPr txBox="1">
            <a:spLocks noChangeAspect="1" noChangeArrowheads="1"/>
          </p:cNvSpPr>
          <p:nvPr/>
        </p:nvSpPr>
        <p:spPr bwMode="auto">
          <a:xfrm>
            <a:off x="1513136" y="3029083"/>
            <a:ext cx="52228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ru-RU" sz="1400" dirty="0"/>
              <a:t>да</a:t>
            </a:r>
          </a:p>
        </p:txBody>
      </p:sp>
      <p:sp>
        <p:nvSpPr>
          <p:cNvPr id="14" name="Text Box 11"/>
          <p:cNvSpPr txBox="1">
            <a:spLocks noChangeAspect="1" noChangeArrowheads="1"/>
          </p:cNvSpPr>
          <p:nvPr/>
        </p:nvSpPr>
        <p:spPr bwMode="auto">
          <a:xfrm>
            <a:off x="2017961" y="2560771"/>
            <a:ext cx="52228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ru-RU" sz="1400" dirty="0"/>
              <a:t>нет</a:t>
            </a:r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>
            <a:off x="1549649" y="3065596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6" name="AutoShape 13"/>
          <p:cNvSpPr>
            <a:spLocks noChangeArrowheads="1"/>
          </p:cNvSpPr>
          <p:nvPr/>
        </p:nvSpPr>
        <p:spPr bwMode="auto">
          <a:xfrm>
            <a:off x="755576" y="3320988"/>
            <a:ext cx="1485900" cy="287337"/>
          </a:xfrm>
          <a:prstGeom prst="parallelogram">
            <a:avLst>
              <a:gd name="adj" fmla="val 141022"/>
            </a:avLst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ru-RU" sz="1200" dirty="0"/>
              <a:t>вывод </a:t>
            </a:r>
            <a:r>
              <a:rPr lang="ru-RU" sz="1200" dirty="0" smtClean="0"/>
              <a:t> </a:t>
            </a:r>
            <a:r>
              <a:rPr lang="en-US" sz="1200" dirty="0" smtClean="0"/>
              <a:t>x,</a:t>
            </a:r>
            <a:r>
              <a:rPr lang="ru-RU" sz="1200" dirty="0" smtClean="0"/>
              <a:t> </a:t>
            </a:r>
            <a:r>
              <a:rPr lang="en-US" sz="1200" dirty="0" smtClean="0"/>
              <a:t>y</a:t>
            </a:r>
            <a:endParaRPr lang="ru-RU" sz="1200" dirty="0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930523" y="4406988"/>
            <a:ext cx="123507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/>
              <a:t>y:=y</a:t>
            </a:r>
            <a:r>
              <a:rPr lang="ru-RU" sz="1400" dirty="0" smtClean="0">
                <a:cs typeface="Arial" pitchFamily="34" charset="0"/>
              </a:rPr>
              <a:t>*</a:t>
            </a:r>
            <a:r>
              <a:rPr lang="en-US" sz="1400" dirty="0"/>
              <a:t>2</a:t>
            </a:r>
            <a:endParaRPr lang="ru-RU" sz="1400" dirty="0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1548060" y="3606095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9" name="Freeform 16"/>
          <p:cNvSpPr>
            <a:spLocks/>
          </p:cNvSpPr>
          <p:nvPr/>
        </p:nvSpPr>
        <p:spPr bwMode="auto">
          <a:xfrm>
            <a:off x="395536" y="2446471"/>
            <a:ext cx="1154113" cy="2479675"/>
          </a:xfrm>
          <a:custGeom>
            <a:avLst/>
            <a:gdLst>
              <a:gd name="T0" fmla="*/ 613 w 613"/>
              <a:gd name="T1" fmla="*/ 1066 h 1180"/>
              <a:gd name="T2" fmla="*/ 613 w 613"/>
              <a:gd name="T3" fmla="*/ 1180 h 1180"/>
              <a:gd name="T4" fmla="*/ 0 w 613"/>
              <a:gd name="T5" fmla="*/ 1180 h 1180"/>
              <a:gd name="T6" fmla="*/ 0 w 613"/>
              <a:gd name="T7" fmla="*/ 0 h 1180"/>
              <a:gd name="T8" fmla="*/ 613 w 613"/>
              <a:gd name="T9" fmla="*/ 0 h 1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3" h="1180">
                <a:moveTo>
                  <a:pt x="613" y="1066"/>
                </a:moveTo>
                <a:lnTo>
                  <a:pt x="613" y="1180"/>
                </a:lnTo>
                <a:lnTo>
                  <a:pt x="0" y="1180"/>
                </a:lnTo>
                <a:lnTo>
                  <a:pt x="0" y="0"/>
                </a:lnTo>
                <a:lnTo>
                  <a:pt x="613" y="0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1570286" y="2832232"/>
            <a:ext cx="912813" cy="2684999"/>
          </a:xfrm>
          <a:custGeom>
            <a:avLst/>
            <a:gdLst>
              <a:gd name="T0" fmla="*/ 363 w 589"/>
              <a:gd name="T1" fmla="*/ 0 h 1202"/>
              <a:gd name="T2" fmla="*/ 589 w 589"/>
              <a:gd name="T3" fmla="*/ 0 h 1202"/>
              <a:gd name="T4" fmla="*/ 589 w 589"/>
              <a:gd name="T5" fmla="*/ 1089 h 1202"/>
              <a:gd name="T6" fmla="*/ 0 w 589"/>
              <a:gd name="T7" fmla="*/ 1089 h 1202"/>
              <a:gd name="T8" fmla="*/ 0 w 589"/>
              <a:gd name="T9" fmla="*/ 1202 h 1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9" h="1202">
                <a:moveTo>
                  <a:pt x="363" y="0"/>
                </a:moveTo>
                <a:lnTo>
                  <a:pt x="589" y="0"/>
                </a:lnTo>
                <a:lnTo>
                  <a:pt x="589" y="1089"/>
                </a:lnTo>
                <a:lnTo>
                  <a:pt x="0" y="1089"/>
                </a:lnTo>
                <a:lnTo>
                  <a:pt x="0" y="1202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" name="AutoShape 18"/>
          <p:cNvSpPr>
            <a:spLocks noChangeArrowheads="1"/>
          </p:cNvSpPr>
          <p:nvPr/>
        </p:nvSpPr>
        <p:spPr bwMode="auto">
          <a:xfrm>
            <a:off x="1084511" y="5517232"/>
            <a:ext cx="960438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 dirty="0"/>
              <a:t>конец</a:t>
            </a:r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930523" y="3870413"/>
            <a:ext cx="123507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/>
              <a:t>x </a:t>
            </a:r>
            <a:r>
              <a:rPr lang="en-US" sz="1400" dirty="0"/>
              <a:t>:= </a:t>
            </a:r>
            <a:r>
              <a:rPr lang="en-US" sz="1400" dirty="0" smtClean="0"/>
              <a:t>x+1</a:t>
            </a:r>
            <a:endParaRPr lang="ru-RU" sz="1400" baseline="30000" dirty="0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>
            <a:off x="1560760" y="4165319"/>
            <a:ext cx="3970" cy="24167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4" name="Line 23"/>
          <p:cNvSpPr>
            <a:spLocks noChangeShapeType="1"/>
          </p:cNvSpPr>
          <p:nvPr/>
        </p:nvSpPr>
        <p:spPr bwMode="auto">
          <a:xfrm>
            <a:off x="1548061" y="2338521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971799" y="2051183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/>
              <a:t>y </a:t>
            </a:r>
            <a:r>
              <a:rPr lang="en-US" sz="1400" dirty="0"/>
              <a:t>:= </a:t>
            </a:r>
            <a:r>
              <a:rPr lang="ru-RU" sz="1400" dirty="0" smtClean="0"/>
              <a:t>1</a:t>
            </a:r>
            <a:endParaRPr lang="ru-RU" sz="1400" dirty="0"/>
          </a:p>
        </p:txBody>
      </p:sp>
      <p:graphicFrame>
        <p:nvGraphicFramePr>
          <p:cNvPr id="28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441335"/>
              </p:ext>
            </p:extLst>
          </p:nvPr>
        </p:nvGraphicFramePr>
        <p:xfrm>
          <a:off x="3183552" y="858258"/>
          <a:ext cx="4088748" cy="5532396"/>
        </p:xfrm>
        <a:graphic>
          <a:graphicData uri="http://schemas.openxmlformats.org/drawingml/2006/table">
            <a:tbl>
              <a:tblPr/>
              <a:tblGrid>
                <a:gridCol w="740376"/>
                <a:gridCol w="1008112"/>
                <a:gridCol w="1008112"/>
                <a:gridCol w="1332148"/>
              </a:tblGrid>
              <a:tr h="304817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Шаг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алго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ритма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Переменная 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Условие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&lt;= 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</a:tr>
              <a:tr h="335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x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y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18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" name="Text Box 155"/>
          <p:cNvSpPr txBox="1">
            <a:spLocks noChangeArrowheads="1"/>
          </p:cNvSpPr>
          <p:nvPr/>
        </p:nvSpPr>
        <p:spPr bwMode="auto">
          <a:xfrm>
            <a:off x="5220072" y="159279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-</a:t>
            </a:r>
            <a:endParaRPr lang="ru-RU" sz="1500" dirty="0"/>
          </a:p>
        </p:txBody>
      </p:sp>
      <p:sp>
        <p:nvSpPr>
          <p:cNvPr id="34" name="Text Box 155"/>
          <p:cNvSpPr txBox="1">
            <a:spLocks noChangeArrowheads="1"/>
          </p:cNvSpPr>
          <p:nvPr/>
        </p:nvSpPr>
        <p:spPr bwMode="auto">
          <a:xfrm>
            <a:off x="5220072" y="193765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1</a:t>
            </a:r>
            <a:endParaRPr lang="ru-RU" sz="1500" dirty="0"/>
          </a:p>
        </p:txBody>
      </p:sp>
      <p:sp>
        <p:nvSpPr>
          <p:cNvPr id="35" name="Text Box 197"/>
          <p:cNvSpPr txBox="1">
            <a:spLocks noChangeArrowheads="1"/>
          </p:cNvSpPr>
          <p:nvPr/>
        </p:nvSpPr>
        <p:spPr bwMode="auto">
          <a:xfrm>
            <a:off x="6012160" y="2262736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0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36" name="Text Box 155"/>
          <p:cNvSpPr txBox="1">
            <a:spLocks noChangeArrowheads="1"/>
          </p:cNvSpPr>
          <p:nvPr/>
        </p:nvSpPr>
        <p:spPr bwMode="auto">
          <a:xfrm>
            <a:off x="4210139" y="257505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1</a:t>
            </a:r>
            <a:endParaRPr lang="ru-RU" sz="1500" dirty="0"/>
          </a:p>
        </p:txBody>
      </p:sp>
      <p:sp>
        <p:nvSpPr>
          <p:cNvPr id="37" name="Text Box 155"/>
          <p:cNvSpPr txBox="1">
            <a:spLocks noChangeArrowheads="1"/>
          </p:cNvSpPr>
          <p:nvPr/>
        </p:nvSpPr>
        <p:spPr bwMode="auto">
          <a:xfrm>
            <a:off x="5209414" y="290128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2</a:t>
            </a:r>
            <a:endParaRPr lang="ru-RU" sz="1500" dirty="0"/>
          </a:p>
        </p:txBody>
      </p:sp>
      <p:sp>
        <p:nvSpPr>
          <p:cNvPr id="29" name="Text Box 197"/>
          <p:cNvSpPr txBox="1">
            <a:spLocks noChangeArrowheads="1"/>
          </p:cNvSpPr>
          <p:nvPr/>
        </p:nvSpPr>
        <p:spPr bwMode="auto">
          <a:xfrm>
            <a:off x="6012333" y="3226371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500" dirty="0" smtClean="0"/>
              <a:t>1</a:t>
            </a:r>
            <a:r>
              <a:rPr lang="en-US" sz="1500" dirty="0" smtClean="0"/>
              <a:t>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30" name="Text Box 155"/>
          <p:cNvSpPr txBox="1">
            <a:spLocks noChangeArrowheads="1"/>
          </p:cNvSpPr>
          <p:nvPr/>
        </p:nvSpPr>
        <p:spPr bwMode="auto">
          <a:xfrm>
            <a:off x="4210312" y="3550407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2</a:t>
            </a:r>
            <a:endParaRPr lang="ru-RU" sz="1500" dirty="0"/>
          </a:p>
        </p:txBody>
      </p:sp>
      <p:sp>
        <p:nvSpPr>
          <p:cNvPr id="38" name="Text Box 155"/>
          <p:cNvSpPr txBox="1">
            <a:spLocks noChangeArrowheads="1"/>
          </p:cNvSpPr>
          <p:nvPr/>
        </p:nvSpPr>
        <p:spPr bwMode="auto">
          <a:xfrm>
            <a:off x="5209587" y="3874443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4</a:t>
            </a:r>
            <a:endParaRPr lang="ru-RU" sz="1500" dirty="0"/>
          </a:p>
        </p:txBody>
      </p:sp>
      <p:sp>
        <p:nvSpPr>
          <p:cNvPr id="39" name="TextBox 38"/>
          <p:cNvSpPr txBox="1"/>
          <p:nvPr/>
        </p:nvSpPr>
        <p:spPr>
          <a:xfrm>
            <a:off x="7981950" y="2902335"/>
            <a:ext cx="982538" cy="175432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Consolas" pitchFamily="49" charset="0"/>
                <a:cs typeface="Consolas" pitchFamily="49" charset="0"/>
              </a:rPr>
              <a:t>0 1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1 2</a:t>
            </a:r>
          </a:p>
          <a:p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endParaRPr lang="en-US" dirty="0">
              <a:latin typeface="Consolas" pitchFamily="49" charset="0"/>
              <a:cs typeface="Consolas" pitchFamily="49" charset="0"/>
            </a:endParaRPr>
          </a:p>
          <a:p>
            <a:endParaRPr lang="ru-RU" dirty="0"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76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mph" presetSubtype="1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9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6" grpId="0" animBg="1"/>
      <p:bldP spid="17" grpId="0" animBg="1"/>
      <p:bldP spid="19" grpId="0" animBg="1"/>
      <p:bldP spid="22" grpId="0" animBg="1"/>
      <p:bldP spid="29" grpId="0"/>
      <p:bldP spid="30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Box 155"/>
          <p:cNvSpPr txBox="1">
            <a:spLocks noChangeArrowheads="1"/>
          </p:cNvSpPr>
          <p:nvPr/>
        </p:nvSpPr>
        <p:spPr bwMode="auto">
          <a:xfrm>
            <a:off x="4210139" y="1623145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0</a:t>
            </a:r>
            <a:endParaRPr lang="ru-RU" sz="1500" dirty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eaLnBrk="1" hangingPunct="1"/>
            <a:r>
              <a:rPr lang="ru-RU" b="1" dirty="0">
                <a:solidFill>
                  <a:srgbClr val="000000"/>
                </a:solidFill>
              </a:rPr>
              <a:t>Задача</a:t>
            </a:r>
            <a:r>
              <a:rPr lang="ru-RU" b="1" dirty="0" smtClean="0">
                <a:solidFill>
                  <a:srgbClr val="000000"/>
                </a:solidFill>
              </a:rPr>
              <a:t>. </a:t>
            </a:r>
            <a:r>
              <a:rPr lang="ru-RU" dirty="0">
                <a:solidFill>
                  <a:srgbClr val="000000"/>
                </a:solidFill>
              </a:rPr>
              <a:t>Дан алгоритм </a:t>
            </a:r>
            <a:r>
              <a:rPr lang="ru-RU" dirty="0" smtClean="0">
                <a:solidFill>
                  <a:srgbClr val="000000"/>
                </a:solidFill>
              </a:rPr>
              <a:t>вычисления степеней числа 2. </a:t>
            </a:r>
            <a:r>
              <a:rPr lang="ru-RU" dirty="0">
                <a:solidFill>
                  <a:srgbClr val="000000"/>
                </a:solidFill>
              </a:rPr>
              <a:t>Составьте таблицу значений переменных этого </a:t>
            </a:r>
            <a:r>
              <a:rPr lang="ru-RU" dirty="0" smtClean="0">
                <a:solidFill>
                  <a:srgbClr val="000000"/>
                </a:solidFill>
              </a:rPr>
              <a:t>алгоритма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при</a:t>
            </a:r>
            <a:r>
              <a:rPr lang="en-US" dirty="0" smtClean="0">
                <a:solidFill>
                  <a:srgbClr val="000000"/>
                </a:solidFill>
              </a:rPr>
              <a:t> x = 0, 1, 2, </a:t>
            </a:r>
            <a:r>
              <a:rPr lang="ru-RU" dirty="0" smtClean="0">
                <a:solidFill>
                  <a:srgbClr val="000000"/>
                </a:solidFill>
              </a:rPr>
              <a:t>3.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1090861" y="935171"/>
            <a:ext cx="960438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 dirty="0"/>
              <a:t>начало</a:t>
            </a:r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1549649" y="1247908"/>
            <a:ext cx="0" cy="263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1549649" y="1798771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973386" y="1511433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/>
              <a:t>x </a:t>
            </a:r>
            <a:r>
              <a:rPr lang="en-US" sz="1400" dirty="0"/>
              <a:t>:= </a:t>
            </a:r>
            <a:r>
              <a:rPr lang="en-US" sz="1400" dirty="0" smtClean="0"/>
              <a:t>0</a:t>
            </a:r>
            <a:endParaRPr lang="ru-RU" sz="1400" dirty="0"/>
          </a:p>
        </p:txBody>
      </p:sp>
      <p:sp>
        <p:nvSpPr>
          <p:cNvPr id="12" name="AutoShape 9"/>
          <p:cNvSpPr>
            <a:spLocks noChangeAspect="1" noChangeArrowheads="1"/>
          </p:cNvSpPr>
          <p:nvPr/>
        </p:nvSpPr>
        <p:spPr bwMode="auto">
          <a:xfrm>
            <a:off x="917824" y="2597283"/>
            <a:ext cx="1235075" cy="468312"/>
          </a:xfrm>
          <a:prstGeom prst="flowChartDecision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en-US" sz="1400" dirty="0" smtClean="0"/>
              <a:t>x </a:t>
            </a:r>
            <a:r>
              <a:rPr lang="en-US" sz="1400" dirty="0">
                <a:cs typeface="Arial" pitchFamily="34" charset="0"/>
              </a:rPr>
              <a:t>≤ </a:t>
            </a:r>
            <a:r>
              <a:rPr lang="ru-RU" sz="1400" dirty="0" smtClean="0">
                <a:cs typeface="Arial" pitchFamily="34" charset="0"/>
              </a:rPr>
              <a:t>3</a:t>
            </a:r>
            <a:endParaRPr lang="en-US" sz="1400" dirty="0">
              <a:cs typeface="Arial" pitchFamily="34" charset="0"/>
            </a:endParaRPr>
          </a:p>
        </p:txBody>
      </p:sp>
      <p:sp>
        <p:nvSpPr>
          <p:cNvPr id="13" name="Text Box 10"/>
          <p:cNvSpPr txBox="1">
            <a:spLocks noChangeAspect="1" noChangeArrowheads="1"/>
          </p:cNvSpPr>
          <p:nvPr/>
        </p:nvSpPr>
        <p:spPr bwMode="auto">
          <a:xfrm>
            <a:off x="1513136" y="3029083"/>
            <a:ext cx="52228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ru-RU" sz="1400" dirty="0"/>
              <a:t>да</a:t>
            </a:r>
          </a:p>
        </p:txBody>
      </p:sp>
      <p:sp>
        <p:nvSpPr>
          <p:cNvPr id="14" name="Text Box 11"/>
          <p:cNvSpPr txBox="1">
            <a:spLocks noChangeAspect="1" noChangeArrowheads="1"/>
          </p:cNvSpPr>
          <p:nvPr/>
        </p:nvSpPr>
        <p:spPr bwMode="auto">
          <a:xfrm>
            <a:off x="2017961" y="2560771"/>
            <a:ext cx="52228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ru-RU" sz="1400" dirty="0"/>
              <a:t>нет</a:t>
            </a:r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>
            <a:off x="1549649" y="3065596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6" name="AutoShape 13"/>
          <p:cNvSpPr>
            <a:spLocks noChangeArrowheads="1"/>
          </p:cNvSpPr>
          <p:nvPr/>
        </p:nvSpPr>
        <p:spPr bwMode="auto">
          <a:xfrm>
            <a:off x="755576" y="3320988"/>
            <a:ext cx="1485900" cy="287337"/>
          </a:xfrm>
          <a:prstGeom prst="parallelogram">
            <a:avLst>
              <a:gd name="adj" fmla="val 141022"/>
            </a:avLst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ru-RU" sz="1200" dirty="0"/>
              <a:t>вывод </a:t>
            </a:r>
            <a:r>
              <a:rPr lang="ru-RU" sz="1200" dirty="0" smtClean="0"/>
              <a:t> </a:t>
            </a:r>
            <a:r>
              <a:rPr lang="en-US" sz="1200" dirty="0" smtClean="0"/>
              <a:t>x,</a:t>
            </a:r>
            <a:r>
              <a:rPr lang="ru-RU" sz="1200" dirty="0" smtClean="0"/>
              <a:t> </a:t>
            </a:r>
            <a:r>
              <a:rPr lang="en-US" sz="1200" dirty="0" smtClean="0"/>
              <a:t>y</a:t>
            </a:r>
            <a:endParaRPr lang="ru-RU" sz="1200" dirty="0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930523" y="4406988"/>
            <a:ext cx="123507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/>
              <a:t>y:=y</a:t>
            </a:r>
            <a:r>
              <a:rPr lang="ru-RU" sz="1400" dirty="0" smtClean="0">
                <a:cs typeface="Arial" pitchFamily="34" charset="0"/>
              </a:rPr>
              <a:t>*</a:t>
            </a:r>
            <a:r>
              <a:rPr lang="en-US" sz="1400" dirty="0"/>
              <a:t>2</a:t>
            </a:r>
            <a:endParaRPr lang="ru-RU" sz="1400" dirty="0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1548060" y="3606095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9" name="Freeform 16"/>
          <p:cNvSpPr>
            <a:spLocks/>
          </p:cNvSpPr>
          <p:nvPr/>
        </p:nvSpPr>
        <p:spPr bwMode="auto">
          <a:xfrm>
            <a:off x="395536" y="2446471"/>
            <a:ext cx="1154113" cy="2479675"/>
          </a:xfrm>
          <a:custGeom>
            <a:avLst/>
            <a:gdLst>
              <a:gd name="T0" fmla="*/ 613 w 613"/>
              <a:gd name="T1" fmla="*/ 1066 h 1180"/>
              <a:gd name="T2" fmla="*/ 613 w 613"/>
              <a:gd name="T3" fmla="*/ 1180 h 1180"/>
              <a:gd name="T4" fmla="*/ 0 w 613"/>
              <a:gd name="T5" fmla="*/ 1180 h 1180"/>
              <a:gd name="T6" fmla="*/ 0 w 613"/>
              <a:gd name="T7" fmla="*/ 0 h 1180"/>
              <a:gd name="T8" fmla="*/ 613 w 613"/>
              <a:gd name="T9" fmla="*/ 0 h 1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3" h="1180">
                <a:moveTo>
                  <a:pt x="613" y="1066"/>
                </a:moveTo>
                <a:lnTo>
                  <a:pt x="613" y="1180"/>
                </a:lnTo>
                <a:lnTo>
                  <a:pt x="0" y="1180"/>
                </a:lnTo>
                <a:lnTo>
                  <a:pt x="0" y="0"/>
                </a:lnTo>
                <a:lnTo>
                  <a:pt x="613" y="0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1570286" y="2832232"/>
            <a:ext cx="912813" cy="2684999"/>
          </a:xfrm>
          <a:custGeom>
            <a:avLst/>
            <a:gdLst>
              <a:gd name="T0" fmla="*/ 363 w 589"/>
              <a:gd name="T1" fmla="*/ 0 h 1202"/>
              <a:gd name="T2" fmla="*/ 589 w 589"/>
              <a:gd name="T3" fmla="*/ 0 h 1202"/>
              <a:gd name="T4" fmla="*/ 589 w 589"/>
              <a:gd name="T5" fmla="*/ 1089 h 1202"/>
              <a:gd name="T6" fmla="*/ 0 w 589"/>
              <a:gd name="T7" fmla="*/ 1089 h 1202"/>
              <a:gd name="T8" fmla="*/ 0 w 589"/>
              <a:gd name="T9" fmla="*/ 1202 h 1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9" h="1202">
                <a:moveTo>
                  <a:pt x="363" y="0"/>
                </a:moveTo>
                <a:lnTo>
                  <a:pt x="589" y="0"/>
                </a:lnTo>
                <a:lnTo>
                  <a:pt x="589" y="1089"/>
                </a:lnTo>
                <a:lnTo>
                  <a:pt x="0" y="1089"/>
                </a:lnTo>
                <a:lnTo>
                  <a:pt x="0" y="1202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" name="AutoShape 18"/>
          <p:cNvSpPr>
            <a:spLocks noChangeArrowheads="1"/>
          </p:cNvSpPr>
          <p:nvPr/>
        </p:nvSpPr>
        <p:spPr bwMode="auto">
          <a:xfrm>
            <a:off x="1084511" y="5517232"/>
            <a:ext cx="960438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 dirty="0"/>
              <a:t>конец</a:t>
            </a:r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930523" y="3870413"/>
            <a:ext cx="123507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/>
              <a:t>x </a:t>
            </a:r>
            <a:r>
              <a:rPr lang="en-US" sz="1400" dirty="0"/>
              <a:t>:= </a:t>
            </a:r>
            <a:r>
              <a:rPr lang="en-US" sz="1400" dirty="0" smtClean="0"/>
              <a:t>x+1</a:t>
            </a:r>
            <a:endParaRPr lang="ru-RU" sz="1400" baseline="30000" dirty="0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>
            <a:off x="1560760" y="4165319"/>
            <a:ext cx="3970" cy="24167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4" name="Line 23"/>
          <p:cNvSpPr>
            <a:spLocks noChangeShapeType="1"/>
          </p:cNvSpPr>
          <p:nvPr/>
        </p:nvSpPr>
        <p:spPr bwMode="auto">
          <a:xfrm>
            <a:off x="1548061" y="2338521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971799" y="2051183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/>
              <a:t>y </a:t>
            </a:r>
            <a:r>
              <a:rPr lang="en-US" sz="1400" dirty="0"/>
              <a:t>:= </a:t>
            </a:r>
            <a:r>
              <a:rPr lang="ru-RU" sz="1400" dirty="0" smtClean="0"/>
              <a:t>1</a:t>
            </a:r>
            <a:endParaRPr lang="ru-RU" sz="1400" dirty="0"/>
          </a:p>
        </p:txBody>
      </p:sp>
      <p:graphicFrame>
        <p:nvGraphicFramePr>
          <p:cNvPr id="28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031592"/>
              </p:ext>
            </p:extLst>
          </p:nvPr>
        </p:nvGraphicFramePr>
        <p:xfrm>
          <a:off x="3183552" y="858258"/>
          <a:ext cx="4088748" cy="5532396"/>
        </p:xfrm>
        <a:graphic>
          <a:graphicData uri="http://schemas.openxmlformats.org/drawingml/2006/table">
            <a:tbl>
              <a:tblPr/>
              <a:tblGrid>
                <a:gridCol w="740376"/>
                <a:gridCol w="1008112"/>
                <a:gridCol w="1008112"/>
                <a:gridCol w="1332148"/>
              </a:tblGrid>
              <a:tr h="304817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Шаг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алго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ритма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Переменная 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Условие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&lt;= 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</a:tr>
              <a:tr h="335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x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y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18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" name="Text Box 155"/>
          <p:cNvSpPr txBox="1">
            <a:spLocks noChangeArrowheads="1"/>
          </p:cNvSpPr>
          <p:nvPr/>
        </p:nvSpPr>
        <p:spPr bwMode="auto">
          <a:xfrm>
            <a:off x="5220072" y="159279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-</a:t>
            </a:r>
            <a:endParaRPr lang="ru-RU" sz="1500" dirty="0"/>
          </a:p>
        </p:txBody>
      </p:sp>
      <p:sp>
        <p:nvSpPr>
          <p:cNvPr id="34" name="Text Box 155"/>
          <p:cNvSpPr txBox="1">
            <a:spLocks noChangeArrowheads="1"/>
          </p:cNvSpPr>
          <p:nvPr/>
        </p:nvSpPr>
        <p:spPr bwMode="auto">
          <a:xfrm>
            <a:off x="5220072" y="193765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1</a:t>
            </a:r>
            <a:endParaRPr lang="ru-RU" sz="1500" dirty="0"/>
          </a:p>
        </p:txBody>
      </p:sp>
      <p:sp>
        <p:nvSpPr>
          <p:cNvPr id="35" name="Text Box 197"/>
          <p:cNvSpPr txBox="1">
            <a:spLocks noChangeArrowheads="1"/>
          </p:cNvSpPr>
          <p:nvPr/>
        </p:nvSpPr>
        <p:spPr bwMode="auto">
          <a:xfrm>
            <a:off x="6012160" y="2262736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0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36" name="Text Box 155"/>
          <p:cNvSpPr txBox="1">
            <a:spLocks noChangeArrowheads="1"/>
          </p:cNvSpPr>
          <p:nvPr/>
        </p:nvSpPr>
        <p:spPr bwMode="auto">
          <a:xfrm>
            <a:off x="4210139" y="257505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1</a:t>
            </a:r>
            <a:endParaRPr lang="ru-RU" sz="1500" dirty="0"/>
          </a:p>
        </p:txBody>
      </p:sp>
      <p:sp>
        <p:nvSpPr>
          <p:cNvPr id="37" name="Text Box 155"/>
          <p:cNvSpPr txBox="1">
            <a:spLocks noChangeArrowheads="1"/>
          </p:cNvSpPr>
          <p:nvPr/>
        </p:nvSpPr>
        <p:spPr bwMode="auto">
          <a:xfrm>
            <a:off x="5209414" y="290128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2</a:t>
            </a:r>
            <a:endParaRPr lang="ru-RU" sz="1500" dirty="0"/>
          </a:p>
        </p:txBody>
      </p:sp>
      <p:sp>
        <p:nvSpPr>
          <p:cNvPr id="29" name="Text Box 197"/>
          <p:cNvSpPr txBox="1">
            <a:spLocks noChangeArrowheads="1"/>
          </p:cNvSpPr>
          <p:nvPr/>
        </p:nvSpPr>
        <p:spPr bwMode="auto">
          <a:xfrm>
            <a:off x="6012333" y="3226371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500" dirty="0" smtClean="0"/>
              <a:t>1</a:t>
            </a:r>
            <a:r>
              <a:rPr lang="en-US" sz="1500" dirty="0" smtClean="0"/>
              <a:t>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30" name="Text Box 155"/>
          <p:cNvSpPr txBox="1">
            <a:spLocks noChangeArrowheads="1"/>
          </p:cNvSpPr>
          <p:nvPr/>
        </p:nvSpPr>
        <p:spPr bwMode="auto">
          <a:xfrm>
            <a:off x="4210312" y="3550407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2</a:t>
            </a:r>
            <a:endParaRPr lang="ru-RU" sz="1500" dirty="0"/>
          </a:p>
        </p:txBody>
      </p:sp>
      <p:sp>
        <p:nvSpPr>
          <p:cNvPr id="38" name="Text Box 155"/>
          <p:cNvSpPr txBox="1">
            <a:spLocks noChangeArrowheads="1"/>
          </p:cNvSpPr>
          <p:nvPr/>
        </p:nvSpPr>
        <p:spPr bwMode="auto">
          <a:xfrm>
            <a:off x="5209587" y="3874443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4</a:t>
            </a:r>
            <a:endParaRPr lang="ru-RU" sz="1500" dirty="0"/>
          </a:p>
        </p:txBody>
      </p:sp>
      <p:sp>
        <p:nvSpPr>
          <p:cNvPr id="31" name="Text Box 197"/>
          <p:cNvSpPr txBox="1">
            <a:spLocks noChangeArrowheads="1"/>
          </p:cNvSpPr>
          <p:nvPr/>
        </p:nvSpPr>
        <p:spPr bwMode="auto">
          <a:xfrm>
            <a:off x="6002360" y="4185084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500" dirty="0" smtClean="0"/>
              <a:t>2</a:t>
            </a:r>
            <a:r>
              <a:rPr lang="en-US" sz="1500" dirty="0" smtClean="0"/>
              <a:t>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39" name="Text Box 155"/>
          <p:cNvSpPr txBox="1">
            <a:spLocks noChangeArrowheads="1"/>
          </p:cNvSpPr>
          <p:nvPr/>
        </p:nvSpPr>
        <p:spPr bwMode="auto">
          <a:xfrm>
            <a:off x="4200339" y="4509120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3</a:t>
            </a:r>
            <a:endParaRPr lang="ru-RU" sz="1500" dirty="0"/>
          </a:p>
        </p:txBody>
      </p:sp>
      <p:sp>
        <p:nvSpPr>
          <p:cNvPr id="40" name="Text Box 155"/>
          <p:cNvSpPr txBox="1">
            <a:spLocks noChangeArrowheads="1"/>
          </p:cNvSpPr>
          <p:nvPr/>
        </p:nvSpPr>
        <p:spPr bwMode="auto">
          <a:xfrm>
            <a:off x="5199614" y="483315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8</a:t>
            </a:r>
            <a:endParaRPr lang="ru-RU" sz="1500" dirty="0"/>
          </a:p>
        </p:txBody>
      </p:sp>
      <p:sp>
        <p:nvSpPr>
          <p:cNvPr id="41" name="TextBox 40"/>
          <p:cNvSpPr txBox="1"/>
          <p:nvPr/>
        </p:nvSpPr>
        <p:spPr>
          <a:xfrm>
            <a:off x="7981950" y="2902335"/>
            <a:ext cx="982538" cy="175432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Consolas" pitchFamily="49" charset="0"/>
                <a:cs typeface="Consolas" pitchFamily="49" charset="0"/>
              </a:rPr>
              <a:t>0 1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1 2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2 4</a:t>
            </a:r>
          </a:p>
          <a:p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endParaRPr lang="en-US" dirty="0">
              <a:latin typeface="Consolas" pitchFamily="49" charset="0"/>
              <a:cs typeface="Consolas" pitchFamily="49" charset="0"/>
            </a:endParaRPr>
          </a:p>
          <a:p>
            <a:endParaRPr lang="ru-RU" dirty="0"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73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mph" presetSubtype="1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9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6" grpId="0" animBg="1"/>
      <p:bldP spid="17" grpId="0" animBg="1"/>
      <p:bldP spid="19" grpId="0" animBg="1"/>
      <p:bldP spid="22" grpId="0" animBg="1"/>
      <p:bldP spid="31" grpId="0"/>
      <p:bldP spid="39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Box 155"/>
          <p:cNvSpPr txBox="1">
            <a:spLocks noChangeArrowheads="1"/>
          </p:cNvSpPr>
          <p:nvPr/>
        </p:nvSpPr>
        <p:spPr bwMode="auto">
          <a:xfrm>
            <a:off x="4210139" y="1623145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0</a:t>
            </a:r>
            <a:endParaRPr lang="ru-RU" sz="1500" dirty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eaLnBrk="1" hangingPunct="1"/>
            <a:r>
              <a:rPr lang="ru-RU" b="1" dirty="0">
                <a:solidFill>
                  <a:srgbClr val="000000"/>
                </a:solidFill>
              </a:rPr>
              <a:t>Задача</a:t>
            </a:r>
            <a:r>
              <a:rPr lang="ru-RU" b="1" dirty="0" smtClean="0">
                <a:solidFill>
                  <a:srgbClr val="000000"/>
                </a:solidFill>
              </a:rPr>
              <a:t>. </a:t>
            </a:r>
            <a:r>
              <a:rPr lang="ru-RU" dirty="0">
                <a:solidFill>
                  <a:srgbClr val="000000"/>
                </a:solidFill>
              </a:rPr>
              <a:t>Дан алгоритм </a:t>
            </a:r>
            <a:r>
              <a:rPr lang="ru-RU" dirty="0" smtClean="0">
                <a:solidFill>
                  <a:srgbClr val="000000"/>
                </a:solidFill>
              </a:rPr>
              <a:t>вычисления степеней числа 2. </a:t>
            </a:r>
            <a:r>
              <a:rPr lang="ru-RU" dirty="0">
                <a:solidFill>
                  <a:srgbClr val="000000"/>
                </a:solidFill>
              </a:rPr>
              <a:t>Составьте таблицу значений переменных этого </a:t>
            </a:r>
            <a:r>
              <a:rPr lang="ru-RU" dirty="0" smtClean="0">
                <a:solidFill>
                  <a:srgbClr val="000000"/>
                </a:solidFill>
              </a:rPr>
              <a:t>алгоритма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при</a:t>
            </a:r>
            <a:r>
              <a:rPr lang="en-US" dirty="0" smtClean="0">
                <a:solidFill>
                  <a:srgbClr val="000000"/>
                </a:solidFill>
              </a:rPr>
              <a:t> x = 0, 1, 2, </a:t>
            </a:r>
            <a:r>
              <a:rPr lang="ru-RU" dirty="0" smtClean="0">
                <a:solidFill>
                  <a:srgbClr val="000000"/>
                </a:solidFill>
              </a:rPr>
              <a:t>3.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1090861" y="935171"/>
            <a:ext cx="960438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 dirty="0"/>
              <a:t>начало</a:t>
            </a:r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1549649" y="1247908"/>
            <a:ext cx="0" cy="263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1549649" y="1798771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973386" y="1511433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/>
              <a:t>x </a:t>
            </a:r>
            <a:r>
              <a:rPr lang="en-US" sz="1400" dirty="0"/>
              <a:t>:= </a:t>
            </a:r>
            <a:r>
              <a:rPr lang="en-US" sz="1400" dirty="0" smtClean="0"/>
              <a:t>0</a:t>
            </a:r>
            <a:endParaRPr lang="ru-RU" sz="1400" dirty="0"/>
          </a:p>
        </p:txBody>
      </p:sp>
      <p:sp>
        <p:nvSpPr>
          <p:cNvPr id="12" name="AutoShape 9"/>
          <p:cNvSpPr>
            <a:spLocks noChangeAspect="1" noChangeArrowheads="1"/>
          </p:cNvSpPr>
          <p:nvPr/>
        </p:nvSpPr>
        <p:spPr bwMode="auto">
          <a:xfrm>
            <a:off x="917824" y="2597283"/>
            <a:ext cx="1235075" cy="468312"/>
          </a:xfrm>
          <a:prstGeom prst="flowChartDecision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en-US" sz="1400" dirty="0" smtClean="0"/>
              <a:t>x </a:t>
            </a:r>
            <a:r>
              <a:rPr lang="en-US" sz="1400" dirty="0">
                <a:cs typeface="Arial" pitchFamily="34" charset="0"/>
              </a:rPr>
              <a:t>≤ </a:t>
            </a:r>
            <a:r>
              <a:rPr lang="ru-RU" sz="1400" dirty="0" smtClean="0">
                <a:cs typeface="Arial" pitchFamily="34" charset="0"/>
              </a:rPr>
              <a:t>3</a:t>
            </a:r>
            <a:endParaRPr lang="en-US" sz="1400" dirty="0">
              <a:cs typeface="Arial" pitchFamily="34" charset="0"/>
            </a:endParaRPr>
          </a:p>
        </p:txBody>
      </p:sp>
      <p:sp>
        <p:nvSpPr>
          <p:cNvPr id="13" name="Text Box 10"/>
          <p:cNvSpPr txBox="1">
            <a:spLocks noChangeAspect="1" noChangeArrowheads="1"/>
          </p:cNvSpPr>
          <p:nvPr/>
        </p:nvSpPr>
        <p:spPr bwMode="auto">
          <a:xfrm>
            <a:off x="1513136" y="3029083"/>
            <a:ext cx="52228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ru-RU" sz="1400" dirty="0"/>
              <a:t>да</a:t>
            </a:r>
          </a:p>
        </p:txBody>
      </p:sp>
      <p:sp>
        <p:nvSpPr>
          <p:cNvPr id="14" name="Text Box 11"/>
          <p:cNvSpPr txBox="1">
            <a:spLocks noChangeAspect="1" noChangeArrowheads="1"/>
          </p:cNvSpPr>
          <p:nvPr/>
        </p:nvSpPr>
        <p:spPr bwMode="auto">
          <a:xfrm>
            <a:off x="2017961" y="2560771"/>
            <a:ext cx="52228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ru-RU" sz="1400" dirty="0"/>
              <a:t>нет</a:t>
            </a:r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>
            <a:off x="1549649" y="3065596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6" name="AutoShape 13"/>
          <p:cNvSpPr>
            <a:spLocks noChangeArrowheads="1"/>
          </p:cNvSpPr>
          <p:nvPr/>
        </p:nvSpPr>
        <p:spPr bwMode="auto">
          <a:xfrm>
            <a:off x="755576" y="3320988"/>
            <a:ext cx="1485900" cy="287337"/>
          </a:xfrm>
          <a:prstGeom prst="parallelogram">
            <a:avLst>
              <a:gd name="adj" fmla="val 141022"/>
            </a:avLst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ru-RU" sz="1200" dirty="0"/>
              <a:t>вывод </a:t>
            </a:r>
            <a:r>
              <a:rPr lang="ru-RU" sz="1200" dirty="0" smtClean="0"/>
              <a:t> </a:t>
            </a:r>
            <a:r>
              <a:rPr lang="en-US" sz="1200" dirty="0" smtClean="0"/>
              <a:t>x,</a:t>
            </a:r>
            <a:r>
              <a:rPr lang="ru-RU" sz="1200" dirty="0" smtClean="0"/>
              <a:t> </a:t>
            </a:r>
            <a:r>
              <a:rPr lang="en-US" sz="1200" dirty="0" smtClean="0"/>
              <a:t>y</a:t>
            </a:r>
            <a:endParaRPr lang="ru-RU" sz="1200" dirty="0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930523" y="4406988"/>
            <a:ext cx="123507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/>
              <a:t>y:=y</a:t>
            </a:r>
            <a:r>
              <a:rPr lang="ru-RU" sz="1400" dirty="0" smtClean="0">
                <a:cs typeface="Arial" pitchFamily="34" charset="0"/>
              </a:rPr>
              <a:t>*</a:t>
            </a:r>
            <a:r>
              <a:rPr lang="en-US" sz="1400" dirty="0"/>
              <a:t>2</a:t>
            </a:r>
            <a:endParaRPr lang="ru-RU" sz="1400" dirty="0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1548060" y="3606095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9" name="Freeform 16"/>
          <p:cNvSpPr>
            <a:spLocks/>
          </p:cNvSpPr>
          <p:nvPr/>
        </p:nvSpPr>
        <p:spPr bwMode="auto">
          <a:xfrm>
            <a:off x="395536" y="2446471"/>
            <a:ext cx="1154113" cy="2479675"/>
          </a:xfrm>
          <a:custGeom>
            <a:avLst/>
            <a:gdLst>
              <a:gd name="T0" fmla="*/ 613 w 613"/>
              <a:gd name="T1" fmla="*/ 1066 h 1180"/>
              <a:gd name="T2" fmla="*/ 613 w 613"/>
              <a:gd name="T3" fmla="*/ 1180 h 1180"/>
              <a:gd name="T4" fmla="*/ 0 w 613"/>
              <a:gd name="T5" fmla="*/ 1180 h 1180"/>
              <a:gd name="T6" fmla="*/ 0 w 613"/>
              <a:gd name="T7" fmla="*/ 0 h 1180"/>
              <a:gd name="T8" fmla="*/ 613 w 613"/>
              <a:gd name="T9" fmla="*/ 0 h 1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3" h="1180">
                <a:moveTo>
                  <a:pt x="613" y="1066"/>
                </a:moveTo>
                <a:lnTo>
                  <a:pt x="613" y="1180"/>
                </a:lnTo>
                <a:lnTo>
                  <a:pt x="0" y="1180"/>
                </a:lnTo>
                <a:lnTo>
                  <a:pt x="0" y="0"/>
                </a:lnTo>
                <a:lnTo>
                  <a:pt x="613" y="0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1570286" y="2832232"/>
            <a:ext cx="912813" cy="2684999"/>
          </a:xfrm>
          <a:custGeom>
            <a:avLst/>
            <a:gdLst>
              <a:gd name="T0" fmla="*/ 363 w 589"/>
              <a:gd name="T1" fmla="*/ 0 h 1202"/>
              <a:gd name="T2" fmla="*/ 589 w 589"/>
              <a:gd name="T3" fmla="*/ 0 h 1202"/>
              <a:gd name="T4" fmla="*/ 589 w 589"/>
              <a:gd name="T5" fmla="*/ 1089 h 1202"/>
              <a:gd name="T6" fmla="*/ 0 w 589"/>
              <a:gd name="T7" fmla="*/ 1089 h 1202"/>
              <a:gd name="T8" fmla="*/ 0 w 589"/>
              <a:gd name="T9" fmla="*/ 1202 h 1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9" h="1202">
                <a:moveTo>
                  <a:pt x="363" y="0"/>
                </a:moveTo>
                <a:lnTo>
                  <a:pt x="589" y="0"/>
                </a:lnTo>
                <a:lnTo>
                  <a:pt x="589" y="1089"/>
                </a:lnTo>
                <a:lnTo>
                  <a:pt x="0" y="1089"/>
                </a:lnTo>
                <a:lnTo>
                  <a:pt x="0" y="1202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" name="AutoShape 18"/>
          <p:cNvSpPr>
            <a:spLocks noChangeArrowheads="1"/>
          </p:cNvSpPr>
          <p:nvPr/>
        </p:nvSpPr>
        <p:spPr bwMode="auto">
          <a:xfrm>
            <a:off x="1084511" y="5517232"/>
            <a:ext cx="960438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 dirty="0"/>
              <a:t>конец</a:t>
            </a:r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930523" y="3870413"/>
            <a:ext cx="123507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/>
              <a:t>x </a:t>
            </a:r>
            <a:r>
              <a:rPr lang="en-US" sz="1400" dirty="0"/>
              <a:t>:= </a:t>
            </a:r>
            <a:r>
              <a:rPr lang="en-US" sz="1400" dirty="0" smtClean="0"/>
              <a:t>x+1</a:t>
            </a:r>
            <a:endParaRPr lang="ru-RU" sz="1400" baseline="30000" dirty="0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>
            <a:off x="1560760" y="4165319"/>
            <a:ext cx="3970" cy="24167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4" name="Line 23"/>
          <p:cNvSpPr>
            <a:spLocks noChangeShapeType="1"/>
          </p:cNvSpPr>
          <p:nvPr/>
        </p:nvSpPr>
        <p:spPr bwMode="auto">
          <a:xfrm>
            <a:off x="1548061" y="2338521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971799" y="2051183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/>
              <a:t>y </a:t>
            </a:r>
            <a:r>
              <a:rPr lang="en-US" sz="1400" dirty="0"/>
              <a:t>:= </a:t>
            </a:r>
            <a:r>
              <a:rPr lang="ru-RU" sz="1400" dirty="0" smtClean="0"/>
              <a:t>1</a:t>
            </a:r>
            <a:endParaRPr lang="ru-RU" sz="1400" dirty="0"/>
          </a:p>
        </p:txBody>
      </p:sp>
      <p:graphicFrame>
        <p:nvGraphicFramePr>
          <p:cNvPr id="28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408584"/>
              </p:ext>
            </p:extLst>
          </p:nvPr>
        </p:nvGraphicFramePr>
        <p:xfrm>
          <a:off x="3183552" y="858258"/>
          <a:ext cx="4088748" cy="5532396"/>
        </p:xfrm>
        <a:graphic>
          <a:graphicData uri="http://schemas.openxmlformats.org/drawingml/2006/table">
            <a:tbl>
              <a:tblPr/>
              <a:tblGrid>
                <a:gridCol w="740376"/>
                <a:gridCol w="1008112"/>
                <a:gridCol w="1008112"/>
                <a:gridCol w="1332148"/>
              </a:tblGrid>
              <a:tr h="304817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Шаг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алго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ритма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Переменная 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Условие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&lt;= 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</a:tr>
              <a:tr h="335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x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y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18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" name="Text Box 155"/>
          <p:cNvSpPr txBox="1">
            <a:spLocks noChangeArrowheads="1"/>
          </p:cNvSpPr>
          <p:nvPr/>
        </p:nvSpPr>
        <p:spPr bwMode="auto">
          <a:xfrm>
            <a:off x="5220072" y="159279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-</a:t>
            </a:r>
            <a:endParaRPr lang="ru-RU" sz="1500" dirty="0"/>
          </a:p>
        </p:txBody>
      </p:sp>
      <p:sp>
        <p:nvSpPr>
          <p:cNvPr id="34" name="Text Box 155"/>
          <p:cNvSpPr txBox="1">
            <a:spLocks noChangeArrowheads="1"/>
          </p:cNvSpPr>
          <p:nvPr/>
        </p:nvSpPr>
        <p:spPr bwMode="auto">
          <a:xfrm>
            <a:off x="5220072" y="193765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1</a:t>
            </a:r>
            <a:endParaRPr lang="ru-RU" sz="1500" dirty="0"/>
          </a:p>
        </p:txBody>
      </p:sp>
      <p:sp>
        <p:nvSpPr>
          <p:cNvPr id="35" name="Text Box 197"/>
          <p:cNvSpPr txBox="1">
            <a:spLocks noChangeArrowheads="1"/>
          </p:cNvSpPr>
          <p:nvPr/>
        </p:nvSpPr>
        <p:spPr bwMode="auto">
          <a:xfrm>
            <a:off x="6012160" y="2262736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0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36" name="Text Box 155"/>
          <p:cNvSpPr txBox="1">
            <a:spLocks noChangeArrowheads="1"/>
          </p:cNvSpPr>
          <p:nvPr/>
        </p:nvSpPr>
        <p:spPr bwMode="auto">
          <a:xfrm>
            <a:off x="4210139" y="257505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1</a:t>
            </a:r>
            <a:endParaRPr lang="ru-RU" sz="1500" dirty="0"/>
          </a:p>
        </p:txBody>
      </p:sp>
      <p:sp>
        <p:nvSpPr>
          <p:cNvPr id="37" name="Text Box 155"/>
          <p:cNvSpPr txBox="1">
            <a:spLocks noChangeArrowheads="1"/>
          </p:cNvSpPr>
          <p:nvPr/>
        </p:nvSpPr>
        <p:spPr bwMode="auto">
          <a:xfrm>
            <a:off x="5209414" y="290128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2</a:t>
            </a:r>
            <a:endParaRPr lang="ru-RU" sz="1500" dirty="0"/>
          </a:p>
        </p:txBody>
      </p:sp>
      <p:sp>
        <p:nvSpPr>
          <p:cNvPr id="29" name="Text Box 197"/>
          <p:cNvSpPr txBox="1">
            <a:spLocks noChangeArrowheads="1"/>
          </p:cNvSpPr>
          <p:nvPr/>
        </p:nvSpPr>
        <p:spPr bwMode="auto">
          <a:xfrm>
            <a:off x="6012333" y="3226371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500" dirty="0" smtClean="0"/>
              <a:t>1</a:t>
            </a:r>
            <a:r>
              <a:rPr lang="en-US" sz="1500" dirty="0" smtClean="0"/>
              <a:t>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30" name="Text Box 155"/>
          <p:cNvSpPr txBox="1">
            <a:spLocks noChangeArrowheads="1"/>
          </p:cNvSpPr>
          <p:nvPr/>
        </p:nvSpPr>
        <p:spPr bwMode="auto">
          <a:xfrm>
            <a:off x="4210312" y="3550407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2</a:t>
            </a:r>
            <a:endParaRPr lang="ru-RU" sz="1500" dirty="0"/>
          </a:p>
        </p:txBody>
      </p:sp>
      <p:sp>
        <p:nvSpPr>
          <p:cNvPr id="38" name="Text Box 155"/>
          <p:cNvSpPr txBox="1">
            <a:spLocks noChangeArrowheads="1"/>
          </p:cNvSpPr>
          <p:nvPr/>
        </p:nvSpPr>
        <p:spPr bwMode="auto">
          <a:xfrm>
            <a:off x="5209587" y="3874443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4</a:t>
            </a:r>
            <a:endParaRPr lang="ru-RU" sz="1500" dirty="0"/>
          </a:p>
        </p:txBody>
      </p:sp>
      <p:sp>
        <p:nvSpPr>
          <p:cNvPr id="31" name="Text Box 197"/>
          <p:cNvSpPr txBox="1">
            <a:spLocks noChangeArrowheads="1"/>
          </p:cNvSpPr>
          <p:nvPr/>
        </p:nvSpPr>
        <p:spPr bwMode="auto">
          <a:xfrm>
            <a:off x="6002360" y="4185084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500" dirty="0" smtClean="0"/>
              <a:t>2</a:t>
            </a:r>
            <a:r>
              <a:rPr lang="en-US" sz="1500" dirty="0" smtClean="0"/>
              <a:t>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39" name="Text Box 155"/>
          <p:cNvSpPr txBox="1">
            <a:spLocks noChangeArrowheads="1"/>
          </p:cNvSpPr>
          <p:nvPr/>
        </p:nvSpPr>
        <p:spPr bwMode="auto">
          <a:xfrm>
            <a:off x="4212208" y="4509120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3</a:t>
            </a:r>
            <a:endParaRPr lang="ru-RU" sz="1500" dirty="0"/>
          </a:p>
        </p:txBody>
      </p:sp>
      <p:sp>
        <p:nvSpPr>
          <p:cNvPr id="40" name="Text Box 155"/>
          <p:cNvSpPr txBox="1">
            <a:spLocks noChangeArrowheads="1"/>
          </p:cNvSpPr>
          <p:nvPr/>
        </p:nvSpPr>
        <p:spPr bwMode="auto">
          <a:xfrm>
            <a:off x="5199614" y="483315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8</a:t>
            </a:r>
            <a:endParaRPr lang="ru-RU" sz="1500" dirty="0"/>
          </a:p>
        </p:txBody>
      </p:sp>
      <p:sp>
        <p:nvSpPr>
          <p:cNvPr id="41" name="Text Box 197"/>
          <p:cNvSpPr txBox="1">
            <a:spLocks noChangeArrowheads="1"/>
          </p:cNvSpPr>
          <p:nvPr/>
        </p:nvSpPr>
        <p:spPr bwMode="auto">
          <a:xfrm>
            <a:off x="6004456" y="5134583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500" dirty="0" smtClean="0"/>
              <a:t>3</a:t>
            </a:r>
            <a:r>
              <a:rPr lang="en-US" sz="1500" dirty="0" smtClean="0"/>
              <a:t>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42" name="Text Box 155"/>
          <p:cNvSpPr txBox="1">
            <a:spLocks noChangeArrowheads="1"/>
          </p:cNvSpPr>
          <p:nvPr/>
        </p:nvSpPr>
        <p:spPr bwMode="auto">
          <a:xfrm>
            <a:off x="4202435" y="545861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4</a:t>
            </a:r>
            <a:endParaRPr lang="ru-RU" sz="1500" dirty="0"/>
          </a:p>
        </p:txBody>
      </p:sp>
      <p:sp>
        <p:nvSpPr>
          <p:cNvPr id="43" name="Text Box 155"/>
          <p:cNvSpPr txBox="1">
            <a:spLocks noChangeArrowheads="1"/>
          </p:cNvSpPr>
          <p:nvPr/>
        </p:nvSpPr>
        <p:spPr bwMode="auto">
          <a:xfrm>
            <a:off x="5201710" y="5782655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16</a:t>
            </a:r>
            <a:endParaRPr lang="ru-RU" sz="1500" dirty="0"/>
          </a:p>
        </p:txBody>
      </p:sp>
      <p:sp>
        <p:nvSpPr>
          <p:cNvPr id="44" name="TextBox 43"/>
          <p:cNvSpPr txBox="1"/>
          <p:nvPr/>
        </p:nvSpPr>
        <p:spPr>
          <a:xfrm>
            <a:off x="7981950" y="2902335"/>
            <a:ext cx="982538" cy="175432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Consolas" pitchFamily="49" charset="0"/>
                <a:cs typeface="Consolas" pitchFamily="49" charset="0"/>
              </a:rPr>
              <a:t>0 1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1 2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2 4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3 </a:t>
            </a:r>
            <a:r>
              <a:rPr lang="ru-RU" dirty="0" smtClean="0">
                <a:latin typeface="Consolas" pitchFamily="49" charset="0"/>
                <a:cs typeface="Consolas" pitchFamily="49" charset="0"/>
              </a:rPr>
              <a:t>8</a:t>
            </a:r>
            <a:endParaRPr lang="en-US" dirty="0" smtClean="0">
              <a:latin typeface="Consolas" pitchFamily="49" charset="0"/>
              <a:cs typeface="Consolas" pitchFamily="49" charset="0"/>
            </a:endParaRPr>
          </a:p>
          <a:p>
            <a:endParaRPr lang="en-US" dirty="0">
              <a:latin typeface="Consolas" pitchFamily="49" charset="0"/>
              <a:cs typeface="Consolas" pitchFamily="49" charset="0"/>
            </a:endParaRPr>
          </a:p>
          <a:p>
            <a:endParaRPr lang="ru-RU" dirty="0"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79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mph" presetSubtype="1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9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6" grpId="0" animBg="1"/>
      <p:bldP spid="17" grpId="0" animBg="1"/>
      <p:bldP spid="19" grpId="0" animBg="1"/>
      <p:bldP spid="22" grpId="0" animBg="1"/>
      <p:bldP spid="41" grpId="0"/>
      <p:bldP spid="42" grpId="0"/>
      <p:bldP spid="43" grpId="0"/>
    </p:bldLst>
  </p:timing>
</p:sld>
</file>

<file path=ppt/theme/theme1.xml><?xml version="1.0" encoding="utf-8"?>
<a:theme xmlns:a="http://schemas.openxmlformats.org/drawingml/2006/main" name="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е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3872</TotalTime>
  <Words>794</Words>
  <Application>Microsoft Office PowerPoint</Application>
  <PresentationFormat>Экран (4:3)</PresentationFormat>
  <Paragraphs>293</Paragraphs>
  <Slides>11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Сеть 2</vt:lpstr>
      <vt:lpstr>1_Сеть 2</vt:lpstr>
      <vt:lpstr>2_Сеть 2</vt:lpstr>
      <vt:lpstr>Основы  алгоритмизации</vt:lpstr>
      <vt:lpstr>Циклы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Сеть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и его свойства</dc:title>
  <dc:creator>Админ</dc:creator>
  <cp:lastModifiedBy>Папа-админ</cp:lastModifiedBy>
  <cp:revision>155</cp:revision>
  <dcterms:created xsi:type="dcterms:W3CDTF">2010-02-14T19:37:55Z</dcterms:created>
  <dcterms:modified xsi:type="dcterms:W3CDTF">2018-07-31T18:30:19Z</dcterms:modified>
</cp:coreProperties>
</file>