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5" r:id="rId1"/>
    <p:sldMasterId id="2147483753" r:id="rId2"/>
    <p:sldMasterId id="2147483767" r:id="rId3"/>
  </p:sldMasterIdLst>
  <p:sldIdLst>
    <p:sldId id="329" r:id="rId4"/>
    <p:sldId id="330" r:id="rId5"/>
    <p:sldId id="279" r:id="rId6"/>
    <p:sldId id="332" r:id="rId7"/>
    <p:sldId id="331" r:id="rId8"/>
    <p:sldId id="280" r:id="rId9"/>
    <p:sldId id="333" r:id="rId10"/>
    <p:sldId id="283" r:id="rId11"/>
    <p:sldId id="315" r:id="rId12"/>
    <p:sldId id="321" r:id="rId13"/>
    <p:sldId id="322" r:id="rId14"/>
    <p:sldId id="323" r:id="rId15"/>
    <p:sldId id="324" r:id="rId16"/>
    <p:sldId id="320" r:id="rId17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1944" y="-32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tableStyles" Target="tableStyle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10" Type="http://schemas.openxmlformats.org/officeDocument/2006/relationships/slide" Target="slides/slide7.xml"/><Relationship Id="rId19" Type="http://schemas.openxmlformats.org/officeDocument/2006/relationships/viewProps" Target="view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Line 2"/>
          <p:cNvSpPr>
            <a:spLocks noChangeShapeType="1"/>
          </p:cNvSpPr>
          <p:nvPr/>
        </p:nvSpPr>
        <p:spPr bwMode="auto">
          <a:xfrm>
            <a:off x="7315200" y="1066800"/>
            <a:ext cx="0" cy="449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grpSp>
        <p:nvGrpSpPr>
          <p:cNvPr id="5" name="Group 8"/>
          <p:cNvGrpSpPr>
            <a:grpSpLocks/>
          </p:cNvGrpSpPr>
          <p:nvPr/>
        </p:nvGrpSpPr>
        <p:grpSpPr bwMode="auto">
          <a:xfrm>
            <a:off x="7493000" y="2992438"/>
            <a:ext cx="1338263" cy="2189162"/>
            <a:chOff x="4704" y="1885"/>
            <a:chExt cx="843" cy="1379"/>
          </a:xfrm>
        </p:grpSpPr>
        <p:sp>
          <p:nvSpPr>
            <p:cNvPr id="6" name="Oval 9"/>
            <p:cNvSpPr>
              <a:spLocks noChangeArrowheads="1"/>
            </p:cNvSpPr>
            <p:nvPr/>
          </p:nvSpPr>
          <p:spPr bwMode="auto">
            <a:xfrm>
              <a:off x="4704" y="1885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7" name="Oval 10"/>
            <p:cNvSpPr>
              <a:spLocks noChangeArrowheads="1"/>
            </p:cNvSpPr>
            <p:nvPr/>
          </p:nvSpPr>
          <p:spPr bwMode="auto">
            <a:xfrm>
              <a:off x="4883" y="1885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8" name="Oval 11"/>
            <p:cNvSpPr>
              <a:spLocks noChangeArrowheads="1"/>
            </p:cNvSpPr>
            <p:nvPr/>
          </p:nvSpPr>
          <p:spPr bwMode="auto">
            <a:xfrm>
              <a:off x="5062" y="1885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9" name="Oval 12"/>
            <p:cNvSpPr>
              <a:spLocks noChangeArrowheads="1"/>
            </p:cNvSpPr>
            <p:nvPr/>
          </p:nvSpPr>
          <p:spPr bwMode="auto">
            <a:xfrm>
              <a:off x="4704" y="2064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" name="Oval 13"/>
            <p:cNvSpPr>
              <a:spLocks noChangeArrowheads="1"/>
            </p:cNvSpPr>
            <p:nvPr/>
          </p:nvSpPr>
          <p:spPr bwMode="auto">
            <a:xfrm>
              <a:off x="4883" y="2064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1" name="Oval 14"/>
            <p:cNvSpPr>
              <a:spLocks noChangeArrowheads="1"/>
            </p:cNvSpPr>
            <p:nvPr/>
          </p:nvSpPr>
          <p:spPr bwMode="auto">
            <a:xfrm>
              <a:off x="5062" y="2064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2" name="Oval 15"/>
            <p:cNvSpPr>
              <a:spLocks noChangeArrowheads="1"/>
            </p:cNvSpPr>
            <p:nvPr/>
          </p:nvSpPr>
          <p:spPr bwMode="auto">
            <a:xfrm>
              <a:off x="5241" y="2064"/>
              <a:ext cx="127" cy="12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3" name="Oval 16"/>
            <p:cNvSpPr>
              <a:spLocks noChangeArrowheads="1"/>
            </p:cNvSpPr>
            <p:nvPr/>
          </p:nvSpPr>
          <p:spPr bwMode="auto">
            <a:xfrm>
              <a:off x="4704" y="2243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4" name="Oval 17"/>
            <p:cNvSpPr>
              <a:spLocks noChangeArrowheads="1"/>
            </p:cNvSpPr>
            <p:nvPr/>
          </p:nvSpPr>
          <p:spPr bwMode="auto">
            <a:xfrm>
              <a:off x="4883" y="2243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5" name="Oval 18"/>
            <p:cNvSpPr>
              <a:spLocks noChangeArrowheads="1"/>
            </p:cNvSpPr>
            <p:nvPr/>
          </p:nvSpPr>
          <p:spPr bwMode="auto">
            <a:xfrm>
              <a:off x="5062" y="2243"/>
              <a:ext cx="127" cy="12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6" name="Oval 19"/>
            <p:cNvSpPr>
              <a:spLocks noChangeArrowheads="1"/>
            </p:cNvSpPr>
            <p:nvPr/>
          </p:nvSpPr>
          <p:spPr bwMode="auto">
            <a:xfrm>
              <a:off x="5241" y="2243"/>
              <a:ext cx="127" cy="12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7" name="Oval 20"/>
            <p:cNvSpPr>
              <a:spLocks noChangeArrowheads="1"/>
            </p:cNvSpPr>
            <p:nvPr/>
          </p:nvSpPr>
          <p:spPr bwMode="auto">
            <a:xfrm>
              <a:off x="5420" y="2243"/>
              <a:ext cx="127" cy="1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8" name="Oval 21"/>
            <p:cNvSpPr>
              <a:spLocks noChangeArrowheads="1"/>
            </p:cNvSpPr>
            <p:nvPr/>
          </p:nvSpPr>
          <p:spPr bwMode="auto">
            <a:xfrm>
              <a:off x="4704" y="2421"/>
              <a:ext cx="127" cy="128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9" name="Oval 22"/>
            <p:cNvSpPr>
              <a:spLocks noChangeArrowheads="1"/>
            </p:cNvSpPr>
            <p:nvPr/>
          </p:nvSpPr>
          <p:spPr bwMode="auto">
            <a:xfrm>
              <a:off x="4883" y="2421"/>
              <a:ext cx="127" cy="128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0" name="Oval 23"/>
            <p:cNvSpPr>
              <a:spLocks noChangeArrowheads="1"/>
            </p:cNvSpPr>
            <p:nvPr/>
          </p:nvSpPr>
          <p:spPr bwMode="auto">
            <a:xfrm>
              <a:off x="5062" y="2421"/>
              <a:ext cx="127" cy="128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1" name="Oval 24"/>
            <p:cNvSpPr>
              <a:spLocks noChangeArrowheads="1"/>
            </p:cNvSpPr>
            <p:nvPr/>
          </p:nvSpPr>
          <p:spPr bwMode="auto">
            <a:xfrm>
              <a:off x="5241" y="2421"/>
              <a:ext cx="127" cy="128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2" name="Oval 25"/>
            <p:cNvSpPr>
              <a:spLocks noChangeArrowheads="1"/>
            </p:cNvSpPr>
            <p:nvPr/>
          </p:nvSpPr>
          <p:spPr bwMode="auto">
            <a:xfrm>
              <a:off x="4704" y="2600"/>
              <a:ext cx="127" cy="128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3" name="Oval 26"/>
            <p:cNvSpPr>
              <a:spLocks noChangeArrowheads="1"/>
            </p:cNvSpPr>
            <p:nvPr/>
          </p:nvSpPr>
          <p:spPr bwMode="auto">
            <a:xfrm>
              <a:off x="4883" y="2600"/>
              <a:ext cx="127" cy="128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4" name="Oval 27"/>
            <p:cNvSpPr>
              <a:spLocks noChangeArrowheads="1"/>
            </p:cNvSpPr>
            <p:nvPr/>
          </p:nvSpPr>
          <p:spPr bwMode="auto">
            <a:xfrm>
              <a:off x="5062" y="2600"/>
              <a:ext cx="127" cy="128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5" name="Oval 28"/>
            <p:cNvSpPr>
              <a:spLocks noChangeArrowheads="1"/>
            </p:cNvSpPr>
            <p:nvPr/>
          </p:nvSpPr>
          <p:spPr bwMode="auto">
            <a:xfrm>
              <a:off x="5241" y="2600"/>
              <a:ext cx="127" cy="128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6" name="Oval 29"/>
            <p:cNvSpPr>
              <a:spLocks noChangeArrowheads="1"/>
            </p:cNvSpPr>
            <p:nvPr/>
          </p:nvSpPr>
          <p:spPr bwMode="auto">
            <a:xfrm>
              <a:off x="5420" y="2600"/>
              <a:ext cx="127" cy="128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7" name="Oval 30"/>
            <p:cNvSpPr>
              <a:spLocks noChangeArrowheads="1"/>
            </p:cNvSpPr>
            <p:nvPr/>
          </p:nvSpPr>
          <p:spPr bwMode="auto">
            <a:xfrm>
              <a:off x="4704" y="2779"/>
              <a:ext cx="127" cy="12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8" name="Oval 31"/>
            <p:cNvSpPr>
              <a:spLocks noChangeArrowheads="1"/>
            </p:cNvSpPr>
            <p:nvPr/>
          </p:nvSpPr>
          <p:spPr bwMode="auto">
            <a:xfrm>
              <a:off x="4883" y="2779"/>
              <a:ext cx="127" cy="1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9" name="Oval 32"/>
            <p:cNvSpPr>
              <a:spLocks noChangeArrowheads="1"/>
            </p:cNvSpPr>
            <p:nvPr/>
          </p:nvSpPr>
          <p:spPr bwMode="auto">
            <a:xfrm>
              <a:off x="5062" y="2779"/>
              <a:ext cx="127" cy="1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0" name="Oval 33"/>
            <p:cNvSpPr>
              <a:spLocks noChangeArrowheads="1"/>
            </p:cNvSpPr>
            <p:nvPr/>
          </p:nvSpPr>
          <p:spPr bwMode="auto">
            <a:xfrm>
              <a:off x="5241" y="2779"/>
              <a:ext cx="127" cy="127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1" name="Oval 34"/>
            <p:cNvSpPr>
              <a:spLocks noChangeArrowheads="1"/>
            </p:cNvSpPr>
            <p:nvPr/>
          </p:nvSpPr>
          <p:spPr bwMode="auto">
            <a:xfrm>
              <a:off x="4704" y="2958"/>
              <a:ext cx="127" cy="1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2" name="Oval 35"/>
            <p:cNvSpPr>
              <a:spLocks noChangeArrowheads="1"/>
            </p:cNvSpPr>
            <p:nvPr/>
          </p:nvSpPr>
          <p:spPr bwMode="auto">
            <a:xfrm>
              <a:off x="4883" y="2958"/>
              <a:ext cx="127" cy="1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3" name="Oval 36"/>
            <p:cNvSpPr>
              <a:spLocks noChangeArrowheads="1"/>
            </p:cNvSpPr>
            <p:nvPr/>
          </p:nvSpPr>
          <p:spPr bwMode="auto">
            <a:xfrm>
              <a:off x="5062" y="2958"/>
              <a:ext cx="127" cy="127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4" name="Oval 37"/>
            <p:cNvSpPr>
              <a:spLocks noChangeArrowheads="1"/>
            </p:cNvSpPr>
            <p:nvPr/>
          </p:nvSpPr>
          <p:spPr bwMode="auto">
            <a:xfrm>
              <a:off x="5241" y="2958"/>
              <a:ext cx="127" cy="127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5" name="Oval 38"/>
            <p:cNvSpPr>
              <a:spLocks noChangeArrowheads="1"/>
            </p:cNvSpPr>
            <p:nvPr/>
          </p:nvSpPr>
          <p:spPr bwMode="auto">
            <a:xfrm>
              <a:off x="4883" y="3137"/>
              <a:ext cx="127" cy="127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6" name="Oval 39"/>
            <p:cNvSpPr>
              <a:spLocks noChangeArrowheads="1"/>
            </p:cNvSpPr>
            <p:nvPr/>
          </p:nvSpPr>
          <p:spPr bwMode="auto">
            <a:xfrm>
              <a:off x="5241" y="3137"/>
              <a:ext cx="127" cy="127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</p:grpSp>
      <p:sp>
        <p:nvSpPr>
          <p:cNvPr id="37" name="Line 40"/>
          <p:cNvSpPr>
            <a:spLocks noChangeShapeType="1"/>
          </p:cNvSpPr>
          <p:nvPr/>
        </p:nvSpPr>
        <p:spPr bwMode="auto">
          <a:xfrm>
            <a:off x="304800" y="2819400"/>
            <a:ext cx="8229600" cy="0"/>
          </a:xfrm>
          <a:prstGeom prst="line">
            <a:avLst/>
          </a:prstGeom>
          <a:noFill/>
          <a:ln w="63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84995" name="Rectangle 3"/>
          <p:cNvSpPr>
            <a:spLocks noGrp="1" noChangeArrowheads="1"/>
          </p:cNvSpPr>
          <p:nvPr>
            <p:ph type="ctrTitle"/>
          </p:nvPr>
        </p:nvSpPr>
        <p:spPr>
          <a:xfrm>
            <a:off x="315913" y="466725"/>
            <a:ext cx="6781800" cy="2133600"/>
          </a:xfrm>
        </p:spPr>
        <p:txBody>
          <a:bodyPr/>
          <a:lstStyle>
            <a:lvl1pPr algn="r">
              <a:defRPr sz="4800"/>
            </a:lvl1pPr>
          </a:lstStyle>
          <a:p>
            <a:pPr lvl="0"/>
            <a:r>
              <a:rPr lang="ru-RU" altLang="en-US" noProof="0" smtClean="0"/>
              <a:t>Образец заголовка</a:t>
            </a:r>
          </a:p>
        </p:txBody>
      </p:sp>
      <p:sp>
        <p:nvSpPr>
          <p:cNvPr id="84996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849313" y="3049588"/>
            <a:ext cx="6248400" cy="2362200"/>
          </a:xfrm>
        </p:spPr>
        <p:txBody>
          <a:bodyPr/>
          <a:lstStyle>
            <a:lvl1pPr marL="0" indent="0" algn="r">
              <a:buFont typeface="Wingdings" pitchFamily="2" charset="2"/>
              <a:buNone/>
              <a:defRPr sz="3200"/>
            </a:lvl1pPr>
          </a:lstStyle>
          <a:p>
            <a:pPr lvl="0"/>
            <a:r>
              <a:rPr lang="ru-RU" altLang="en-US" noProof="0" smtClean="0"/>
              <a:t>Образец подзаголовка</a:t>
            </a:r>
          </a:p>
        </p:txBody>
      </p:sp>
      <p:sp>
        <p:nvSpPr>
          <p:cNvPr id="38" name="Rectangle 5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39" name="Rectangle 6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40" name="Rectangle 7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7A03E105-D027-40A3-847D-303E8E35392D}" type="slidenum">
              <a:rPr lang="ru-RU" altLang="en-US"/>
              <a:pPr>
                <a:defRPr/>
              </a:pPr>
              <a:t>‹#›</a:t>
            </a:fld>
            <a:endParaRPr lang="ru-RU" altLang="en-US"/>
          </a:p>
        </p:txBody>
      </p:sp>
      <p:pic>
        <p:nvPicPr>
          <p:cNvPr id="6146" name="Picture 2" descr="D:\_Папа-адм\Desktop\Рисунок1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171" y="6597651"/>
            <a:ext cx="2700337" cy="2682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74554309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0360E95-A5D1-48FA-827D-1A9B1C67C702}" type="slidenum">
              <a:rPr lang="ru-RU" altLang="en-US"/>
              <a:pPr>
                <a:defRPr/>
              </a:pPr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1566844106"/>
      </p:ext>
    </p:extLst>
  </p:cSld>
  <p:clrMapOvr>
    <a:masterClrMapping/>
  </p:clrMapOvr>
  <p:transition spd="med">
    <p:fade thruBlk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122238"/>
            <a:ext cx="2057400" cy="6008687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22238"/>
            <a:ext cx="6019800" cy="600868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DE3CA5-2211-486F-BA15-A5BF6B12B867}" type="slidenum">
              <a:rPr lang="ru-RU" altLang="en-US"/>
              <a:pPr>
                <a:defRPr/>
              </a:pPr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1705826932"/>
      </p:ext>
    </p:extLst>
  </p:cSld>
  <p:clrMapOvr>
    <a:masterClrMapping/>
  </p:clrMapOvr>
  <p:transition spd="med">
    <p:fade thruBlk="1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22238"/>
            <a:ext cx="7543800" cy="12954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457200" y="1719263"/>
            <a:ext cx="8229600" cy="4411662"/>
          </a:xfrm>
        </p:spPr>
        <p:txBody>
          <a:bodyPr/>
          <a:lstStyle/>
          <a:p>
            <a:pPr lvl="0"/>
            <a:endParaRPr lang="ru-RU" noProof="0" smtClean="0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B14620E-03B6-4A88-961C-A5C379453379}" type="slidenum">
              <a:rPr lang="ru-RU" altLang="en-US"/>
              <a:pPr>
                <a:defRPr/>
              </a:pPr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2936381513"/>
      </p:ext>
    </p:extLst>
  </p:cSld>
  <p:clrMapOvr>
    <a:masterClrMapping/>
  </p:clrMapOvr>
  <p:transition spd="med">
    <p:fade thruBlk="1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Заголовок, 1 большой объект и 2 маленьких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22238"/>
            <a:ext cx="7543800" cy="12954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719263"/>
            <a:ext cx="4038600" cy="441166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4648200" y="1719263"/>
            <a:ext cx="4038600" cy="212883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Объект 4"/>
          <p:cNvSpPr>
            <a:spLocks noGrp="1"/>
          </p:cNvSpPr>
          <p:nvPr>
            <p:ph sz="quarter" idx="3"/>
          </p:nvPr>
        </p:nvSpPr>
        <p:spPr>
          <a:xfrm>
            <a:off x="4648200" y="4000500"/>
            <a:ext cx="4038600" cy="21304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B52E84B-C348-421B-83C5-873C26BD10DF}" type="slidenum">
              <a:rPr lang="ru-RU" altLang="en-US"/>
              <a:pPr>
                <a:defRPr/>
              </a:pPr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375263916"/>
      </p:ext>
    </p:extLst>
  </p:cSld>
  <p:clrMapOvr>
    <a:masterClrMapping/>
  </p:clrMapOvr>
  <p:transition spd="med">
    <p:fade thruBlk="1"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Line 2"/>
          <p:cNvSpPr>
            <a:spLocks noChangeShapeType="1"/>
          </p:cNvSpPr>
          <p:nvPr/>
        </p:nvSpPr>
        <p:spPr bwMode="auto">
          <a:xfrm>
            <a:off x="7315200" y="1066800"/>
            <a:ext cx="0" cy="449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>
              <a:solidFill>
                <a:srgbClr val="000000"/>
              </a:solidFill>
            </a:endParaRPr>
          </a:p>
        </p:txBody>
      </p:sp>
      <p:grpSp>
        <p:nvGrpSpPr>
          <p:cNvPr id="5" name="Group 8"/>
          <p:cNvGrpSpPr>
            <a:grpSpLocks/>
          </p:cNvGrpSpPr>
          <p:nvPr/>
        </p:nvGrpSpPr>
        <p:grpSpPr bwMode="auto">
          <a:xfrm>
            <a:off x="7493000" y="2992438"/>
            <a:ext cx="1338263" cy="2189162"/>
            <a:chOff x="4704" y="1885"/>
            <a:chExt cx="843" cy="1379"/>
          </a:xfrm>
        </p:grpSpPr>
        <p:sp>
          <p:nvSpPr>
            <p:cNvPr id="6" name="Oval 9"/>
            <p:cNvSpPr>
              <a:spLocks noChangeArrowheads="1"/>
            </p:cNvSpPr>
            <p:nvPr/>
          </p:nvSpPr>
          <p:spPr bwMode="auto">
            <a:xfrm>
              <a:off x="4704" y="1885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7" name="Oval 10"/>
            <p:cNvSpPr>
              <a:spLocks noChangeArrowheads="1"/>
            </p:cNvSpPr>
            <p:nvPr/>
          </p:nvSpPr>
          <p:spPr bwMode="auto">
            <a:xfrm>
              <a:off x="4883" y="1885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8" name="Oval 11"/>
            <p:cNvSpPr>
              <a:spLocks noChangeArrowheads="1"/>
            </p:cNvSpPr>
            <p:nvPr/>
          </p:nvSpPr>
          <p:spPr bwMode="auto">
            <a:xfrm>
              <a:off x="5062" y="1885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9" name="Oval 12"/>
            <p:cNvSpPr>
              <a:spLocks noChangeArrowheads="1"/>
            </p:cNvSpPr>
            <p:nvPr/>
          </p:nvSpPr>
          <p:spPr bwMode="auto">
            <a:xfrm>
              <a:off x="4704" y="2064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0" name="Oval 13"/>
            <p:cNvSpPr>
              <a:spLocks noChangeArrowheads="1"/>
            </p:cNvSpPr>
            <p:nvPr/>
          </p:nvSpPr>
          <p:spPr bwMode="auto">
            <a:xfrm>
              <a:off x="4883" y="2064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1" name="Oval 14"/>
            <p:cNvSpPr>
              <a:spLocks noChangeArrowheads="1"/>
            </p:cNvSpPr>
            <p:nvPr/>
          </p:nvSpPr>
          <p:spPr bwMode="auto">
            <a:xfrm>
              <a:off x="5062" y="2064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2" name="Oval 15"/>
            <p:cNvSpPr>
              <a:spLocks noChangeArrowheads="1"/>
            </p:cNvSpPr>
            <p:nvPr/>
          </p:nvSpPr>
          <p:spPr bwMode="auto">
            <a:xfrm>
              <a:off x="5241" y="2064"/>
              <a:ext cx="127" cy="12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3" name="Oval 16"/>
            <p:cNvSpPr>
              <a:spLocks noChangeArrowheads="1"/>
            </p:cNvSpPr>
            <p:nvPr/>
          </p:nvSpPr>
          <p:spPr bwMode="auto">
            <a:xfrm>
              <a:off x="4704" y="2243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4" name="Oval 17"/>
            <p:cNvSpPr>
              <a:spLocks noChangeArrowheads="1"/>
            </p:cNvSpPr>
            <p:nvPr/>
          </p:nvSpPr>
          <p:spPr bwMode="auto">
            <a:xfrm>
              <a:off x="4883" y="2243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5" name="Oval 18"/>
            <p:cNvSpPr>
              <a:spLocks noChangeArrowheads="1"/>
            </p:cNvSpPr>
            <p:nvPr/>
          </p:nvSpPr>
          <p:spPr bwMode="auto">
            <a:xfrm>
              <a:off x="5062" y="2243"/>
              <a:ext cx="127" cy="12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6" name="Oval 19"/>
            <p:cNvSpPr>
              <a:spLocks noChangeArrowheads="1"/>
            </p:cNvSpPr>
            <p:nvPr/>
          </p:nvSpPr>
          <p:spPr bwMode="auto">
            <a:xfrm>
              <a:off x="5241" y="2243"/>
              <a:ext cx="127" cy="12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7" name="Oval 20"/>
            <p:cNvSpPr>
              <a:spLocks noChangeArrowheads="1"/>
            </p:cNvSpPr>
            <p:nvPr/>
          </p:nvSpPr>
          <p:spPr bwMode="auto">
            <a:xfrm>
              <a:off x="5420" y="2243"/>
              <a:ext cx="127" cy="1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8" name="Oval 21"/>
            <p:cNvSpPr>
              <a:spLocks noChangeArrowheads="1"/>
            </p:cNvSpPr>
            <p:nvPr/>
          </p:nvSpPr>
          <p:spPr bwMode="auto">
            <a:xfrm>
              <a:off x="4704" y="2421"/>
              <a:ext cx="127" cy="128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9" name="Oval 22"/>
            <p:cNvSpPr>
              <a:spLocks noChangeArrowheads="1"/>
            </p:cNvSpPr>
            <p:nvPr/>
          </p:nvSpPr>
          <p:spPr bwMode="auto">
            <a:xfrm>
              <a:off x="4883" y="2421"/>
              <a:ext cx="127" cy="128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20" name="Oval 23"/>
            <p:cNvSpPr>
              <a:spLocks noChangeArrowheads="1"/>
            </p:cNvSpPr>
            <p:nvPr/>
          </p:nvSpPr>
          <p:spPr bwMode="auto">
            <a:xfrm>
              <a:off x="5062" y="2421"/>
              <a:ext cx="127" cy="128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21" name="Oval 24"/>
            <p:cNvSpPr>
              <a:spLocks noChangeArrowheads="1"/>
            </p:cNvSpPr>
            <p:nvPr/>
          </p:nvSpPr>
          <p:spPr bwMode="auto">
            <a:xfrm>
              <a:off x="5241" y="2421"/>
              <a:ext cx="127" cy="128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22" name="Oval 25"/>
            <p:cNvSpPr>
              <a:spLocks noChangeArrowheads="1"/>
            </p:cNvSpPr>
            <p:nvPr/>
          </p:nvSpPr>
          <p:spPr bwMode="auto">
            <a:xfrm>
              <a:off x="4704" y="2600"/>
              <a:ext cx="127" cy="128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23" name="Oval 26"/>
            <p:cNvSpPr>
              <a:spLocks noChangeArrowheads="1"/>
            </p:cNvSpPr>
            <p:nvPr/>
          </p:nvSpPr>
          <p:spPr bwMode="auto">
            <a:xfrm>
              <a:off x="4883" y="2600"/>
              <a:ext cx="127" cy="128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24" name="Oval 27"/>
            <p:cNvSpPr>
              <a:spLocks noChangeArrowheads="1"/>
            </p:cNvSpPr>
            <p:nvPr/>
          </p:nvSpPr>
          <p:spPr bwMode="auto">
            <a:xfrm>
              <a:off x="5062" y="2600"/>
              <a:ext cx="127" cy="128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25" name="Oval 28"/>
            <p:cNvSpPr>
              <a:spLocks noChangeArrowheads="1"/>
            </p:cNvSpPr>
            <p:nvPr/>
          </p:nvSpPr>
          <p:spPr bwMode="auto">
            <a:xfrm>
              <a:off x="5241" y="2600"/>
              <a:ext cx="127" cy="128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26" name="Oval 29"/>
            <p:cNvSpPr>
              <a:spLocks noChangeArrowheads="1"/>
            </p:cNvSpPr>
            <p:nvPr/>
          </p:nvSpPr>
          <p:spPr bwMode="auto">
            <a:xfrm>
              <a:off x="5420" y="2600"/>
              <a:ext cx="127" cy="128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27" name="Oval 30"/>
            <p:cNvSpPr>
              <a:spLocks noChangeArrowheads="1"/>
            </p:cNvSpPr>
            <p:nvPr/>
          </p:nvSpPr>
          <p:spPr bwMode="auto">
            <a:xfrm>
              <a:off x="4704" y="2779"/>
              <a:ext cx="127" cy="12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28" name="Oval 31"/>
            <p:cNvSpPr>
              <a:spLocks noChangeArrowheads="1"/>
            </p:cNvSpPr>
            <p:nvPr/>
          </p:nvSpPr>
          <p:spPr bwMode="auto">
            <a:xfrm>
              <a:off x="4883" y="2779"/>
              <a:ext cx="127" cy="1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29" name="Oval 32"/>
            <p:cNvSpPr>
              <a:spLocks noChangeArrowheads="1"/>
            </p:cNvSpPr>
            <p:nvPr/>
          </p:nvSpPr>
          <p:spPr bwMode="auto">
            <a:xfrm>
              <a:off x="5062" y="2779"/>
              <a:ext cx="127" cy="1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30" name="Oval 33"/>
            <p:cNvSpPr>
              <a:spLocks noChangeArrowheads="1"/>
            </p:cNvSpPr>
            <p:nvPr/>
          </p:nvSpPr>
          <p:spPr bwMode="auto">
            <a:xfrm>
              <a:off x="5241" y="2779"/>
              <a:ext cx="127" cy="127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31" name="Oval 34"/>
            <p:cNvSpPr>
              <a:spLocks noChangeArrowheads="1"/>
            </p:cNvSpPr>
            <p:nvPr/>
          </p:nvSpPr>
          <p:spPr bwMode="auto">
            <a:xfrm>
              <a:off x="4704" y="2958"/>
              <a:ext cx="127" cy="1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32" name="Oval 35"/>
            <p:cNvSpPr>
              <a:spLocks noChangeArrowheads="1"/>
            </p:cNvSpPr>
            <p:nvPr/>
          </p:nvSpPr>
          <p:spPr bwMode="auto">
            <a:xfrm>
              <a:off x="4883" y="2958"/>
              <a:ext cx="127" cy="1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33" name="Oval 36"/>
            <p:cNvSpPr>
              <a:spLocks noChangeArrowheads="1"/>
            </p:cNvSpPr>
            <p:nvPr/>
          </p:nvSpPr>
          <p:spPr bwMode="auto">
            <a:xfrm>
              <a:off x="5062" y="2958"/>
              <a:ext cx="127" cy="127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34" name="Oval 37"/>
            <p:cNvSpPr>
              <a:spLocks noChangeArrowheads="1"/>
            </p:cNvSpPr>
            <p:nvPr/>
          </p:nvSpPr>
          <p:spPr bwMode="auto">
            <a:xfrm>
              <a:off x="5241" y="2958"/>
              <a:ext cx="127" cy="127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35" name="Oval 38"/>
            <p:cNvSpPr>
              <a:spLocks noChangeArrowheads="1"/>
            </p:cNvSpPr>
            <p:nvPr/>
          </p:nvSpPr>
          <p:spPr bwMode="auto">
            <a:xfrm>
              <a:off x="4883" y="3137"/>
              <a:ext cx="127" cy="127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36" name="Oval 39"/>
            <p:cNvSpPr>
              <a:spLocks noChangeArrowheads="1"/>
            </p:cNvSpPr>
            <p:nvPr/>
          </p:nvSpPr>
          <p:spPr bwMode="auto">
            <a:xfrm>
              <a:off x="5241" y="3137"/>
              <a:ext cx="127" cy="127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</p:grpSp>
      <p:sp>
        <p:nvSpPr>
          <p:cNvPr id="37" name="Line 40"/>
          <p:cNvSpPr>
            <a:spLocks noChangeShapeType="1"/>
          </p:cNvSpPr>
          <p:nvPr/>
        </p:nvSpPr>
        <p:spPr bwMode="auto">
          <a:xfrm>
            <a:off x="304800" y="2819400"/>
            <a:ext cx="8229600" cy="0"/>
          </a:xfrm>
          <a:prstGeom prst="line">
            <a:avLst/>
          </a:prstGeom>
          <a:noFill/>
          <a:ln w="63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84995" name="Rectangle 3"/>
          <p:cNvSpPr>
            <a:spLocks noGrp="1" noChangeArrowheads="1"/>
          </p:cNvSpPr>
          <p:nvPr>
            <p:ph type="ctrTitle"/>
          </p:nvPr>
        </p:nvSpPr>
        <p:spPr>
          <a:xfrm>
            <a:off x="315913" y="466725"/>
            <a:ext cx="6781800" cy="2133600"/>
          </a:xfrm>
        </p:spPr>
        <p:txBody>
          <a:bodyPr/>
          <a:lstStyle>
            <a:lvl1pPr algn="r">
              <a:defRPr sz="4800"/>
            </a:lvl1pPr>
          </a:lstStyle>
          <a:p>
            <a:pPr lvl="0"/>
            <a:r>
              <a:rPr lang="ru-RU" altLang="en-US" noProof="0" smtClean="0"/>
              <a:t>Образец заголовка</a:t>
            </a:r>
          </a:p>
        </p:txBody>
      </p:sp>
      <p:sp>
        <p:nvSpPr>
          <p:cNvPr id="84996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849313" y="3049588"/>
            <a:ext cx="6248400" cy="2362200"/>
          </a:xfrm>
        </p:spPr>
        <p:txBody>
          <a:bodyPr/>
          <a:lstStyle>
            <a:lvl1pPr marL="0" indent="0" algn="r">
              <a:buFont typeface="Wingdings" pitchFamily="2" charset="2"/>
              <a:buNone/>
              <a:defRPr sz="3200"/>
            </a:lvl1pPr>
          </a:lstStyle>
          <a:p>
            <a:pPr lvl="0"/>
            <a:r>
              <a:rPr lang="ru-RU" altLang="en-US" noProof="0" dirty="0" smtClean="0"/>
              <a:t>Образец подзаголовка</a:t>
            </a:r>
          </a:p>
        </p:txBody>
      </p:sp>
      <p:sp>
        <p:nvSpPr>
          <p:cNvPr id="38" name="Rectangle 5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ru-RU" altLang="en-US">
              <a:solidFill>
                <a:srgbClr val="000000"/>
              </a:solidFill>
            </a:endParaRPr>
          </a:p>
        </p:txBody>
      </p:sp>
      <p:sp>
        <p:nvSpPr>
          <p:cNvPr id="39" name="Rectangle 6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ru-RU" altLang="en-US">
              <a:solidFill>
                <a:srgbClr val="000000"/>
              </a:solidFill>
            </a:endParaRPr>
          </a:p>
        </p:txBody>
      </p:sp>
      <p:sp>
        <p:nvSpPr>
          <p:cNvPr id="40" name="Rectangle 7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7A03E105-D027-40A3-847D-303E8E35392D}" type="slidenum">
              <a:rPr lang="ru-RU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en-US">
              <a:solidFill>
                <a:srgbClr val="000000"/>
              </a:solidFill>
            </a:endParaRPr>
          </a:p>
        </p:txBody>
      </p:sp>
      <p:pic>
        <p:nvPicPr>
          <p:cNvPr id="6146" name="Picture 2" descr="D:\_Папа-адм\Desktop\Рисунок1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171" y="6597651"/>
            <a:ext cx="2700337" cy="2682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69452989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>
              <a:solidFill>
                <a:srgbClr val="000000"/>
              </a:solidFill>
            </a:endParaRP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77E0ED7-DB4D-4DB9-8182-EFC0D4946C72}" type="slidenum">
              <a:rPr lang="ru-RU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3424713"/>
      </p:ext>
    </p:extLst>
  </p:cSld>
  <p:clrMapOvr>
    <a:masterClrMapping/>
  </p:clrMapOvr>
  <p:transition spd="med">
    <p:fade thruBlk="1"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>
              <a:solidFill>
                <a:srgbClr val="000000"/>
              </a:solidFill>
            </a:endParaRP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6D58D7-701D-48F6-95CE-CD010E4E5974}" type="slidenum">
              <a:rPr lang="ru-RU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3392809"/>
      </p:ext>
    </p:extLst>
  </p:cSld>
  <p:clrMapOvr>
    <a:masterClrMapping/>
  </p:clrMapOvr>
  <p:transition spd="med">
    <p:fade thruBlk="1"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719263"/>
            <a:ext cx="4038600" cy="44116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719263"/>
            <a:ext cx="4038600" cy="44116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>
              <a:solidFill>
                <a:srgbClr val="000000"/>
              </a:solidFill>
            </a:endParaRPr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009E74-0138-4E6B-8763-A93950415DB8}" type="slidenum">
              <a:rPr lang="ru-RU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7635699"/>
      </p:ext>
    </p:extLst>
  </p:cSld>
  <p:clrMapOvr>
    <a:masterClrMapping/>
  </p:clrMapOvr>
  <p:transition spd="med">
    <p:fade thruBlk="1"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>
              <a:solidFill>
                <a:srgbClr val="000000"/>
              </a:solidFill>
            </a:endParaRPr>
          </a:p>
        </p:txBody>
      </p:sp>
      <p:sp>
        <p:nvSpPr>
          <p:cNvPr id="8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>
              <a:solidFill>
                <a:srgbClr val="000000"/>
              </a:solidFill>
            </a:endParaRPr>
          </a:p>
        </p:txBody>
      </p:sp>
      <p:sp>
        <p:nvSpPr>
          <p:cNvPr id="9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CFB4771-EDA8-44CC-AC72-72A9B03C887B}" type="slidenum">
              <a:rPr lang="ru-RU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3565383"/>
      </p:ext>
    </p:extLst>
  </p:cSld>
  <p:clrMapOvr>
    <a:masterClrMapping/>
  </p:clrMapOvr>
  <p:transition spd="med">
    <p:fade thruBlk="1"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>
              <a:solidFill>
                <a:srgbClr val="000000"/>
              </a:solidFill>
            </a:endParaRPr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A227D03-7E06-4DA9-A3C8-9CB304C503B2}" type="slidenum">
              <a:rPr lang="ru-RU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3070062"/>
      </p:ext>
    </p:extLst>
  </p:cSld>
  <p:clrMapOvr>
    <a:masterClrMapping/>
  </p:clrMapOvr>
  <p:transition spd="med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77E0ED7-DB4D-4DB9-8182-EFC0D4946C72}" type="slidenum">
              <a:rPr lang="ru-RU" altLang="en-US"/>
              <a:pPr>
                <a:defRPr/>
              </a:pPr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452212859"/>
      </p:ext>
    </p:extLst>
  </p:cSld>
  <p:clrMapOvr>
    <a:masterClrMapping/>
  </p:clrMapOvr>
  <p:transition spd="med">
    <p:fade thruBlk="1"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>
              <a:solidFill>
                <a:srgbClr val="000000"/>
              </a:solidFill>
            </a:endParaRPr>
          </a:p>
        </p:txBody>
      </p:sp>
      <p:sp>
        <p:nvSpPr>
          <p:cNvPr id="3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>
              <a:solidFill>
                <a:srgbClr val="000000"/>
              </a:solidFill>
            </a:endParaRPr>
          </a:p>
        </p:txBody>
      </p:sp>
      <p:sp>
        <p:nvSpPr>
          <p:cNvPr id="4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E193E3B-E540-4AB8-B4D1-FF27EE22D9ED}" type="slidenum">
              <a:rPr lang="ru-RU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7303569"/>
      </p:ext>
    </p:extLst>
  </p:cSld>
  <p:clrMapOvr>
    <a:masterClrMapping/>
  </p:clrMapOvr>
  <p:transition spd="med">
    <p:fade thruBlk="1"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>
              <a:solidFill>
                <a:srgbClr val="000000"/>
              </a:solidFill>
            </a:endParaRPr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BDEED7-92A4-43A8-9B21-73CC7A85329D}" type="slidenum">
              <a:rPr lang="ru-RU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9744751"/>
      </p:ext>
    </p:extLst>
  </p:cSld>
  <p:clrMapOvr>
    <a:masterClrMapping/>
  </p:clrMapOvr>
  <p:transition spd="med">
    <p:fade thruBlk="1"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>
              <a:solidFill>
                <a:srgbClr val="000000"/>
              </a:solidFill>
            </a:endParaRPr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DC56D9F-73B6-4FAC-BBD0-32571A58418C}" type="slidenum">
              <a:rPr lang="ru-RU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8510343"/>
      </p:ext>
    </p:extLst>
  </p:cSld>
  <p:clrMapOvr>
    <a:masterClrMapping/>
  </p:clrMapOvr>
  <p:transition spd="med">
    <p:fade thruBlk="1"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>
              <a:solidFill>
                <a:srgbClr val="000000"/>
              </a:solidFill>
            </a:endParaRP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0360E95-A5D1-48FA-827D-1A9B1C67C702}" type="slidenum">
              <a:rPr lang="ru-RU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7094966"/>
      </p:ext>
    </p:extLst>
  </p:cSld>
  <p:clrMapOvr>
    <a:masterClrMapping/>
  </p:clrMapOvr>
  <p:transition spd="med">
    <p:fade thruBlk="1"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122238"/>
            <a:ext cx="2057400" cy="6008687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22238"/>
            <a:ext cx="6019800" cy="600868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>
              <a:solidFill>
                <a:srgbClr val="000000"/>
              </a:solidFill>
            </a:endParaRP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DE3CA5-2211-486F-BA15-A5BF6B12B867}" type="slidenum">
              <a:rPr lang="ru-RU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1853879"/>
      </p:ext>
    </p:extLst>
  </p:cSld>
  <p:clrMapOvr>
    <a:masterClrMapping/>
  </p:clrMapOvr>
  <p:transition spd="med">
    <p:fade thruBlk="1"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22238"/>
            <a:ext cx="7543800" cy="12954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457200" y="1719263"/>
            <a:ext cx="8229600" cy="4411662"/>
          </a:xfrm>
        </p:spPr>
        <p:txBody>
          <a:bodyPr/>
          <a:lstStyle/>
          <a:p>
            <a:pPr lvl="0"/>
            <a:endParaRPr lang="ru-RU" noProof="0" smtClean="0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>
              <a:solidFill>
                <a:srgbClr val="000000"/>
              </a:solidFill>
            </a:endParaRP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B14620E-03B6-4A88-961C-A5C379453379}" type="slidenum">
              <a:rPr lang="ru-RU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2514968"/>
      </p:ext>
    </p:extLst>
  </p:cSld>
  <p:clrMapOvr>
    <a:masterClrMapping/>
  </p:clrMapOvr>
  <p:transition spd="med">
    <p:fade thruBlk="1"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Заголовок, 1 большой объект и 2 маленьких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22238"/>
            <a:ext cx="7543800" cy="12954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719263"/>
            <a:ext cx="4038600" cy="441166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4648200" y="1719263"/>
            <a:ext cx="4038600" cy="212883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Объект 4"/>
          <p:cNvSpPr>
            <a:spLocks noGrp="1"/>
          </p:cNvSpPr>
          <p:nvPr>
            <p:ph sz="quarter" idx="3"/>
          </p:nvPr>
        </p:nvSpPr>
        <p:spPr>
          <a:xfrm>
            <a:off x="4648200" y="4000500"/>
            <a:ext cx="4038600" cy="21304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>
              <a:solidFill>
                <a:srgbClr val="000000"/>
              </a:solidFill>
            </a:endParaRPr>
          </a:p>
        </p:txBody>
      </p:sp>
      <p:sp>
        <p:nvSpPr>
          <p:cNvPr id="8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B52E84B-C348-421B-83C5-873C26BD10DF}" type="slidenum">
              <a:rPr lang="ru-RU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5937082"/>
      </p:ext>
    </p:extLst>
  </p:cSld>
  <p:clrMapOvr>
    <a:masterClrMapping/>
  </p:clrMapOvr>
  <p:transition spd="med">
    <p:fade thruBlk="1"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Line 2"/>
          <p:cNvSpPr>
            <a:spLocks noChangeShapeType="1"/>
          </p:cNvSpPr>
          <p:nvPr/>
        </p:nvSpPr>
        <p:spPr bwMode="auto">
          <a:xfrm>
            <a:off x="7315200" y="1066800"/>
            <a:ext cx="0" cy="449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>
              <a:solidFill>
                <a:srgbClr val="000000"/>
              </a:solidFill>
            </a:endParaRPr>
          </a:p>
        </p:txBody>
      </p:sp>
      <p:grpSp>
        <p:nvGrpSpPr>
          <p:cNvPr id="5" name="Group 8"/>
          <p:cNvGrpSpPr>
            <a:grpSpLocks/>
          </p:cNvGrpSpPr>
          <p:nvPr/>
        </p:nvGrpSpPr>
        <p:grpSpPr bwMode="auto">
          <a:xfrm>
            <a:off x="7493000" y="2992438"/>
            <a:ext cx="1338263" cy="2189162"/>
            <a:chOff x="4704" y="1885"/>
            <a:chExt cx="843" cy="1379"/>
          </a:xfrm>
        </p:grpSpPr>
        <p:sp>
          <p:nvSpPr>
            <p:cNvPr id="6" name="Oval 9"/>
            <p:cNvSpPr>
              <a:spLocks noChangeArrowheads="1"/>
            </p:cNvSpPr>
            <p:nvPr/>
          </p:nvSpPr>
          <p:spPr bwMode="auto">
            <a:xfrm>
              <a:off x="4704" y="1885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7" name="Oval 10"/>
            <p:cNvSpPr>
              <a:spLocks noChangeArrowheads="1"/>
            </p:cNvSpPr>
            <p:nvPr/>
          </p:nvSpPr>
          <p:spPr bwMode="auto">
            <a:xfrm>
              <a:off x="4883" y="1885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8" name="Oval 11"/>
            <p:cNvSpPr>
              <a:spLocks noChangeArrowheads="1"/>
            </p:cNvSpPr>
            <p:nvPr/>
          </p:nvSpPr>
          <p:spPr bwMode="auto">
            <a:xfrm>
              <a:off x="5062" y="1885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9" name="Oval 12"/>
            <p:cNvSpPr>
              <a:spLocks noChangeArrowheads="1"/>
            </p:cNvSpPr>
            <p:nvPr/>
          </p:nvSpPr>
          <p:spPr bwMode="auto">
            <a:xfrm>
              <a:off x="4704" y="2064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0" name="Oval 13"/>
            <p:cNvSpPr>
              <a:spLocks noChangeArrowheads="1"/>
            </p:cNvSpPr>
            <p:nvPr/>
          </p:nvSpPr>
          <p:spPr bwMode="auto">
            <a:xfrm>
              <a:off x="4883" y="2064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1" name="Oval 14"/>
            <p:cNvSpPr>
              <a:spLocks noChangeArrowheads="1"/>
            </p:cNvSpPr>
            <p:nvPr/>
          </p:nvSpPr>
          <p:spPr bwMode="auto">
            <a:xfrm>
              <a:off x="5062" y="2064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2" name="Oval 15"/>
            <p:cNvSpPr>
              <a:spLocks noChangeArrowheads="1"/>
            </p:cNvSpPr>
            <p:nvPr/>
          </p:nvSpPr>
          <p:spPr bwMode="auto">
            <a:xfrm>
              <a:off x="5241" y="2064"/>
              <a:ext cx="127" cy="12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3" name="Oval 16"/>
            <p:cNvSpPr>
              <a:spLocks noChangeArrowheads="1"/>
            </p:cNvSpPr>
            <p:nvPr/>
          </p:nvSpPr>
          <p:spPr bwMode="auto">
            <a:xfrm>
              <a:off x="4704" y="2243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4" name="Oval 17"/>
            <p:cNvSpPr>
              <a:spLocks noChangeArrowheads="1"/>
            </p:cNvSpPr>
            <p:nvPr/>
          </p:nvSpPr>
          <p:spPr bwMode="auto">
            <a:xfrm>
              <a:off x="4883" y="2243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5" name="Oval 18"/>
            <p:cNvSpPr>
              <a:spLocks noChangeArrowheads="1"/>
            </p:cNvSpPr>
            <p:nvPr/>
          </p:nvSpPr>
          <p:spPr bwMode="auto">
            <a:xfrm>
              <a:off x="5062" y="2243"/>
              <a:ext cx="127" cy="12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6" name="Oval 19"/>
            <p:cNvSpPr>
              <a:spLocks noChangeArrowheads="1"/>
            </p:cNvSpPr>
            <p:nvPr/>
          </p:nvSpPr>
          <p:spPr bwMode="auto">
            <a:xfrm>
              <a:off x="5241" y="2243"/>
              <a:ext cx="127" cy="12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7" name="Oval 20"/>
            <p:cNvSpPr>
              <a:spLocks noChangeArrowheads="1"/>
            </p:cNvSpPr>
            <p:nvPr/>
          </p:nvSpPr>
          <p:spPr bwMode="auto">
            <a:xfrm>
              <a:off x="5420" y="2243"/>
              <a:ext cx="127" cy="1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8" name="Oval 21"/>
            <p:cNvSpPr>
              <a:spLocks noChangeArrowheads="1"/>
            </p:cNvSpPr>
            <p:nvPr/>
          </p:nvSpPr>
          <p:spPr bwMode="auto">
            <a:xfrm>
              <a:off x="4704" y="2421"/>
              <a:ext cx="127" cy="128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9" name="Oval 22"/>
            <p:cNvSpPr>
              <a:spLocks noChangeArrowheads="1"/>
            </p:cNvSpPr>
            <p:nvPr/>
          </p:nvSpPr>
          <p:spPr bwMode="auto">
            <a:xfrm>
              <a:off x="4883" y="2421"/>
              <a:ext cx="127" cy="128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20" name="Oval 23"/>
            <p:cNvSpPr>
              <a:spLocks noChangeArrowheads="1"/>
            </p:cNvSpPr>
            <p:nvPr/>
          </p:nvSpPr>
          <p:spPr bwMode="auto">
            <a:xfrm>
              <a:off x="5062" y="2421"/>
              <a:ext cx="127" cy="128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21" name="Oval 24"/>
            <p:cNvSpPr>
              <a:spLocks noChangeArrowheads="1"/>
            </p:cNvSpPr>
            <p:nvPr/>
          </p:nvSpPr>
          <p:spPr bwMode="auto">
            <a:xfrm>
              <a:off x="5241" y="2421"/>
              <a:ext cx="127" cy="128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22" name="Oval 25"/>
            <p:cNvSpPr>
              <a:spLocks noChangeArrowheads="1"/>
            </p:cNvSpPr>
            <p:nvPr/>
          </p:nvSpPr>
          <p:spPr bwMode="auto">
            <a:xfrm>
              <a:off x="4704" y="2600"/>
              <a:ext cx="127" cy="128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23" name="Oval 26"/>
            <p:cNvSpPr>
              <a:spLocks noChangeArrowheads="1"/>
            </p:cNvSpPr>
            <p:nvPr/>
          </p:nvSpPr>
          <p:spPr bwMode="auto">
            <a:xfrm>
              <a:off x="4883" y="2600"/>
              <a:ext cx="127" cy="128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24" name="Oval 27"/>
            <p:cNvSpPr>
              <a:spLocks noChangeArrowheads="1"/>
            </p:cNvSpPr>
            <p:nvPr/>
          </p:nvSpPr>
          <p:spPr bwMode="auto">
            <a:xfrm>
              <a:off x="5062" y="2600"/>
              <a:ext cx="127" cy="128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25" name="Oval 28"/>
            <p:cNvSpPr>
              <a:spLocks noChangeArrowheads="1"/>
            </p:cNvSpPr>
            <p:nvPr/>
          </p:nvSpPr>
          <p:spPr bwMode="auto">
            <a:xfrm>
              <a:off x="5241" y="2600"/>
              <a:ext cx="127" cy="128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26" name="Oval 29"/>
            <p:cNvSpPr>
              <a:spLocks noChangeArrowheads="1"/>
            </p:cNvSpPr>
            <p:nvPr/>
          </p:nvSpPr>
          <p:spPr bwMode="auto">
            <a:xfrm>
              <a:off x="5420" y="2600"/>
              <a:ext cx="127" cy="128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27" name="Oval 30"/>
            <p:cNvSpPr>
              <a:spLocks noChangeArrowheads="1"/>
            </p:cNvSpPr>
            <p:nvPr/>
          </p:nvSpPr>
          <p:spPr bwMode="auto">
            <a:xfrm>
              <a:off x="4704" y="2779"/>
              <a:ext cx="127" cy="12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28" name="Oval 31"/>
            <p:cNvSpPr>
              <a:spLocks noChangeArrowheads="1"/>
            </p:cNvSpPr>
            <p:nvPr/>
          </p:nvSpPr>
          <p:spPr bwMode="auto">
            <a:xfrm>
              <a:off x="4883" y="2779"/>
              <a:ext cx="127" cy="1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29" name="Oval 32"/>
            <p:cNvSpPr>
              <a:spLocks noChangeArrowheads="1"/>
            </p:cNvSpPr>
            <p:nvPr/>
          </p:nvSpPr>
          <p:spPr bwMode="auto">
            <a:xfrm>
              <a:off x="5062" y="2779"/>
              <a:ext cx="127" cy="1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30" name="Oval 33"/>
            <p:cNvSpPr>
              <a:spLocks noChangeArrowheads="1"/>
            </p:cNvSpPr>
            <p:nvPr/>
          </p:nvSpPr>
          <p:spPr bwMode="auto">
            <a:xfrm>
              <a:off x="5241" y="2779"/>
              <a:ext cx="127" cy="127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31" name="Oval 34"/>
            <p:cNvSpPr>
              <a:spLocks noChangeArrowheads="1"/>
            </p:cNvSpPr>
            <p:nvPr/>
          </p:nvSpPr>
          <p:spPr bwMode="auto">
            <a:xfrm>
              <a:off x="4704" y="2958"/>
              <a:ext cx="127" cy="1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32" name="Oval 35"/>
            <p:cNvSpPr>
              <a:spLocks noChangeArrowheads="1"/>
            </p:cNvSpPr>
            <p:nvPr/>
          </p:nvSpPr>
          <p:spPr bwMode="auto">
            <a:xfrm>
              <a:off x="4883" y="2958"/>
              <a:ext cx="127" cy="1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33" name="Oval 36"/>
            <p:cNvSpPr>
              <a:spLocks noChangeArrowheads="1"/>
            </p:cNvSpPr>
            <p:nvPr/>
          </p:nvSpPr>
          <p:spPr bwMode="auto">
            <a:xfrm>
              <a:off x="5062" y="2958"/>
              <a:ext cx="127" cy="127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34" name="Oval 37"/>
            <p:cNvSpPr>
              <a:spLocks noChangeArrowheads="1"/>
            </p:cNvSpPr>
            <p:nvPr/>
          </p:nvSpPr>
          <p:spPr bwMode="auto">
            <a:xfrm>
              <a:off x="5241" y="2958"/>
              <a:ext cx="127" cy="127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35" name="Oval 38"/>
            <p:cNvSpPr>
              <a:spLocks noChangeArrowheads="1"/>
            </p:cNvSpPr>
            <p:nvPr/>
          </p:nvSpPr>
          <p:spPr bwMode="auto">
            <a:xfrm>
              <a:off x="4883" y="3137"/>
              <a:ext cx="127" cy="127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36" name="Oval 39"/>
            <p:cNvSpPr>
              <a:spLocks noChangeArrowheads="1"/>
            </p:cNvSpPr>
            <p:nvPr/>
          </p:nvSpPr>
          <p:spPr bwMode="auto">
            <a:xfrm>
              <a:off x="5241" y="3137"/>
              <a:ext cx="127" cy="127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</p:grpSp>
      <p:sp>
        <p:nvSpPr>
          <p:cNvPr id="37" name="Line 40"/>
          <p:cNvSpPr>
            <a:spLocks noChangeShapeType="1"/>
          </p:cNvSpPr>
          <p:nvPr/>
        </p:nvSpPr>
        <p:spPr bwMode="auto">
          <a:xfrm>
            <a:off x="304800" y="2819400"/>
            <a:ext cx="8229600" cy="0"/>
          </a:xfrm>
          <a:prstGeom prst="line">
            <a:avLst/>
          </a:prstGeom>
          <a:noFill/>
          <a:ln w="63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84995" name="Rectangle 3"/>
          <p:cNvSpPr>
            <a:spLocks noGrp="1" noChangeArrowheads="1"/>
          </p:cNvSpPr>
          <p:nvPr>
            <p:ph type="ctrTitle"/>
          </p:nvPr>
        </p:nvSpPr>
        <p:spPr>
          <a:xfrm>
            <a:off x="315913" y="466725"/>
            <a:ext cx="6781800" cy="2133600"/>
          </a:xfrm>
        </p:spPr>
        <p:txBody>
          <a:bodyPr/>
          <a:lstStyle>
            <a:lvl1pPr algn="r">
              <a:defRPr sz="4800"/>
            </a:lvl1pPr>
          </a:lstStyle>
          <a:p>
            <a:pPr lvl="0"/>
            <a:r>
              <a:rPr lang="ru-RU" altLang="en-US" noProof="0" smtClean="0"/>
              <a:t>Образец заголовка</a:t>
            </a:r>
          </a:p>
        </p:txBody>
      </p:sp>
      <p:sp>
        <p:nvSpPr>
          <p:cNvPr id="84996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849313" y="3049588"/>
            <a:ext cx="6248400" cy="2362200"/>
          </a:xfrm>
        </p:spPr>
        <p:txBody>
          <a:bodyPr/>
          <a:lstStyle>
            <a:lvl1pPr marL="0" indent="0" algn="r">
              <a:buFont typeface="Wingdings" pitchFamily="2" charset="2"/>
              <a:buNone/>
              <a:defRPr sz="3200"/>
            </a:lvl1pPr>
          </a:lstStyle>
          <a:p>
            <a:pPr lvl="0"/>
            <a:r>
              <a:rPr lang="ru-RU" altLang="en-US" noProof="0" dirty="0" smtClean="0"/>
              <a:t>Образец подзаголовка</a:t>
            </a:r>
          </a:p>
        </p:txBody>
      </p:sp>
      <p:sp>
        <p:nvSpPr>
          <p:cNvPr id="38" name="Rectangle 5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ru-RU" altLang="en-US">
              <a:solidFill>
                <a:srgbClr val="000000"/>
              </a:solidFill>
            </a:endParaRPr>
          </a:p>
        </p:txBody>
      </p:sp>
      <p:sp>
        <p:nvSpPr>
          <p:cNvPr id="39" name="Rectangle 6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ru-RU" altLang="en-US">
              <a:solidFill>
                <a:srgbClr val="000000"/>
              </a:solidFill>
            </a:endParaRPr>
          </a:p>
        </p:txBody>
      </p:sp>
      <p:sp>
        <p:nvSpPr>
          <p:cNvPr id="40" name="Rectangle 7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7A03E105-D027-40A3-847D-303E8E35392D}" type="slidenum">
              <a:rPr lang="ru-RU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en-US">
              <a:solidFill>
                <a:srgbClr val="000000"/>
              </a:solidFill>
            </a:endParaRPr>
          </a:p>
        </p:txBody>
      </p:sp>
      <p:pic>
        <p:nvPicPr>
          <p:cNvPr id="6146" name="Picture 2" descr="D:\_Папа-адм\Desktop\Рисунок1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171" y="6597651"/>
            <a:ext cx="2700337" cy="2682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7976774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>
              <a:solidFill>
                <a:srgbClr val="000000"/>
              </a:solidFill>
            </a:endParaRP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77E0ED7-DB4D-4DB9-8182-EFC0D4946C72}" type="slidenum">
              <a:rPr lang="ru-RU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3559606"/>
      </p:ext>
    </p:extLst>
  </p:cSld>
  <p:clrMapOvr>
    <a:masterClrMapping/>
  </p:clrMapOvr>
  <p:transition spd="med">
    <p:fade thruBlk="1"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>
              <a:solidFill>
                <a:srgbClr val="000000"/>
              </a:solidFill>
            </a:endParaRP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6D58D7-701D-48F6-95CE-CD010E4E5974}" type="slidenum">
              <a:rPr lang="ru-RU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134422"/>
      </p:ext>
    </p:extLst>
  </p:cSld>
  <p:clrMapOvr>
    <a:masterClrMapping/>
  </p:clrMapOvr>
  <p:transition spd="med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6D58D7-701D-48F6-95CE-CD010E4E5974}" type="slidenum">
              <a:rPr lang="ru-RU" altLang="en-US"/>
              <a:pPr>
                <a:defRPr/>
              </a:pPr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2987069601"/>
      </p:ext>
    </p:extLst>
  </p:cSld>
  <p:clrMapOvr>
    <a:masterClrMapping/>
  </p:clrMapOvr>
  <p:transition spd="med">
    <p:fade thruBlk="1"/>
  </p:transition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719263"/>
            <a:ext cx="4038600" cy="44116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719263"/>
            <a:ext cx="4038600" cy="44116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>
              <a:solidFill>
                <a:srgbClr val="000000"/>
              </a:solidFill>
            </a:endParaRPr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009E74-0138-4E6B-8763-A93950415DB8}" type="slidenum">
              <a:rPr lang="ru-RU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9752995"/>
      </p:ext>
    </p:extLst>
  </p:cSld>
  <p:clrMapOvr>
    <a:masterClrMapping/>
  </p:clrMapOvr>
  <p:transition spd="med">
    <p:fade thruBlk="1"/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>
              <a:solidFill>
                <a:srgbClr val="000000"/>
              </a:solidFill>
            </a:endParaRPr>
          </a:p>
        </p:txBody>
      </p:sp>
      <p:sp>
        <p:nvSpPr>
          <p:cNvPr id="8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>
              <a:solidFill>
                <a:srgbClr val="000000"/>
              </a:solidFill>
            </a:endParaRPr>
          </a:p>
        </p:txBody>
      </p:sp>
      <p:sp>
        <p:nvSpPr>
          <p:cNvPr id="9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CFB4771-EDA8-44CC-AC72-72A9B03C887B}" type="slidenum">
              <a:rPr lang="ru-RU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0384626"/>
      </p:ext>
    </p:extLst>
  </p:cSld>
  <p:clrMapOvr>
    <a:masterClrMapping/>
  </p:clrMapOvr>
  <p:transition spd="med">
    <p:fade thruBlk="1"/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>
              <a:solidFill>
                <a:srgbClr val="000000"/>
              </a:solidFill>
            </a:endParaRPr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A227D03-7E06-4DA9-A3C8-9CB304C503B2}" type="slidenum">
              <a:rPr lang="ru-RU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9371469"/>
      </p:ext>
    </p:extLst>
  </p:cSld>
  <p:clrMapOvr>
    <a:masterClrMapping/>
  </p:clrMapOvr>
  <p:transition spd="med">
    <p:fade thruBlk="1"/>
  </p:transition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>
              <a:solidFill>
                <a:srgbClr val="000000"/>
              </a:solidFill>
            </a:endParaRPr>
          </a:p>
        </p:txBody>
      </p:sp>
      <p:sp>
        <p:nvSpPr>
          <p:cNvPr id="3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>
              <a:solidFill>
                <a:srgbClr val="000000"/>
              </a:solidFill>
            </a:endParaRPr>
          </a:p>
        </p:txBody>
      </p:sp>
      <p:sp>
        <p:nvSpPr>
          <p:cNvPr id="4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E193E3B-E540-4AB8-B4D1-FF27EE22D9ED}" type="slidenum">
              <a:rPr lang="ru-RU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0236305"/>
      </p:ext>
    </p:extLst>
  </p:cSld>
  <p:clrMapOvr>
    <a:masterClrMapping/>
  </p:clrMapOvr>
  <p:transition spd="med">
    <p:fade thruBlk="1"/>
  </p:transition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>
              <a:solidFill>
                <a:srgbClr val="000000"/>
              </a:solidFill>
            </a:endParaRPr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BDEED7-92A4-43A8-9B21-73CC7A85329D}" type="slidenum">
              <a:rPr lang="ru-RU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3641581"/>
      </p:ext>
    </p:extLst>
  </p:cSld>
  <p:clrMapOvr>
    <a:masterClrMapping/>
  </p:clrMapOvr>
  <p:transition spd="med">
    <p:fade thruBlk="1"/>
  </p:transition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>
              <a:solidFill>
                <a:srgbClr val="000000"/>
              </a:solidFill>
            </a:endParaRPr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DC56D9F-73B6-4FAC-BBD0-32571A58418C}" type="slidenum">
              <a:rPr lang="ru-RU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381133"/>
      </p:ext>
    </p:extLst>
  </p:cSld>
  <p:clrMapOvr>
    <a:masterClrMapping/>
  </p:clrMapOvr>
  <p:transition spd="med">
    <p:fade thruBlk="1"/>
  </p:transition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>
              <a:solidFill>
                <a:srgbClr val="000000"/>
              </a:solidFill>
            </a:endParaRP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0360E95-A5D1-48FA-827D-1A9B1C67C702}" type="slidenum">
              <a:rPr lang="ru-RU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8454388"/>
      </p:ext>
    </p:extLst>
  </p:cSld>
  <p:clrMapOvr>
    <a:masterClrMapping/>
  </p:clrMapOvr>
  <p:transition spd="med">
    <p:fade thruBlk="1"/>
  </p:transition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122238"/>
            <a:ext cx="2057400" cy="6008687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22238"/>
            <a:ext cx="6019800" cy="600868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>
              <a:solidFill>
                <a:srgbClr val="000000"/>
              </a:solidFill>
            </a:endParaRP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DE3CA5-2211-486F-BA15-A5BF6B12B867}" type="slidenum">
              <a:rPr lang="ru-RU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319555"/>
      </p:ext>
    </p:extLst>
  </p:cSld>
  <p:clrMapOvr>
    <a:masterClrMapping/>
  </p:clrMapOvr>
  <p:transition spd="med">
    <p:fade thruBlk="1"/>
  </p:transition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22238"/>
            <a:ext cx="7543800" cy="12954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457200" y="1719263"/>
            <a:ext cx="8229600" cy="4411662"/>
          </a:xfrm>
        </p:spPr>
        <p:txBody>
          <a:bodyPr/>
          <a:lstStyle/>
          <a:p>
            <a:pPr lvl="0"/>
            <a:endParaRPr lang="ru-RU" noProof="0" smtClean="0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>
              <a:solidFill>
                <a:srgbClr val="000000"/>
              </a:solidFill>
            </a:endParaRP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B14620E-03B6-4A88-961C-A5C379453379}" type="slidenum">
              <a:rPr lang="ru-RU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5526226"/>
      </p:ext>
    </p:extLst>
  </p:cSld>
  <p:clrMapOvr>
    <a:masterClrMapping/>
  </p:clrMapOvr>
  <p:transition spd="med">
    <p:fade thruBlk="1"/>
  </p:transition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Заголовок, 1 большой объект и 2 маленьких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22238"/>
            <a:ext cx="7543800" cy="12954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719263"/>
            <a:ext cx="4038600" cy="441166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4648200" y="1719263"/>
            <a:ext cx="4038600" cy="212883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Объект 4"/>
          <p:cNvSpPr>
            <a:spLocks noGrp="1"/>
          </p:cNvSpPr>
          <p:nvPr>
            <p:ph sz="quarter" idx="3"/>
          </p:nvPr>
        </p:nvSpPr>
        <p:spPr>
          <a:xfrm>
            <a:off x="4648200" y="4000500"/>
            <a:ext cx="4038600" cy="21304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>
              <a:solidFill>
                <a:srgbClr val="000000"/>
              </a:solidFill>
            </a:endParaRPr>
          </a:p>
        </p:txBody>
      </p:sp>
      <p:sp>
        <p:nvSpPr>
          <p:cNvPr id="8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B52E84B-C348-421B-83C5-873C26BD10DF}" type="slidenum">
              <a:rPr lang="ru-RU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7763327"/>
      </p:ext>
    </p:extLst>
  </p:cSld>
  <p:clrMapOvr>
    <a:masterClrMapping/>
  </p:clrMapOvr>
  <p:transition spd="med">
    <p:fade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719263"/>
            <a:ext cx="4038600" cy="44116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719263"/>
            <a:ext cx="4038600" cy="44116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009E74-0138-4E6B-8763-A93950415DB8}" type="slidenum">
              <a:rPr lang="ru-RU" altLang="en-US"/>
              <a:pPr>
                <a:defRPr/>
              </a:pPr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2264100426"/>
      </p:ext>
    </p:extLst>
  </p:cSld>
  <p:clrMapOvr>
    <a:masterClrMapping/>
  </p:clrMapOvr>
  <p:transition spd="med">
    <p:fade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9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CFB4771-EDA8-44CC-AC72-72A9B03C887B}" type="slidenum">
              <a:rPr lang="ru-RU" altLang="en-US"/>
              <a:pPr>
                <a:defRPr/>
              </a:pPr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2835957176"/>
      </p:ext>
    </p:extLst>
  </p:cSld>
  <p:clrMapOvr>
    <a:masterClrMapping/>
  </p:clrMapOvr>
  <p:transition spd="med">
    <p:fade thruBlk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A227D03-7E06-4DA9-A3C8-9CB304C503B2}" type="slidenum">
              <a:rPr lang="ru-RU" altLang="en-US"/>
              <a:pPr>
                <a:defRPr/>
              </a:pPr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1789058435"/>
      </p:ext>
    </p:extLst>
  </p:cSld>
  <p:clrMapOvr>
    <a:masterClrMapping/>
  </p:clrMapOvr>
  <p:transition spd="med">
    <p:fade thruBlk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E193E3B-E540-4AB8-B4D1-FF27EE22D9ED}" type="slidenum">
              <a:rPr lang="ru-RU" altLang="en-US"/>
              <a:pPr>
                <a:defRPr/>
              </a:pPr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1497456742"/>
      </p:ext>
    </p:extLst>
  </p:cSld>
  <p:clrMapOvr>
    <a:masterClrMapping/>
  </p:clrMapOvr>
  <p:transition spd="med">
    <p:fade thruBlk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BDEED7-92A4-43A8-9B21-73CC7A85329D}" type="slidenum">
              <a:rPr lang="ru-RU" altLang="en-US"/>
              <a:pPr>
                <a:defRPr/>
              </a:pPr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755863918"/>
      </p:ext>
    </p:extLst>
  </p:cSld>
  <p:clrMapOvr>
    <a:masterClrMapping/>
  </p:clrMapOvr>
  <p:transition spd="med">
    <p:fade thruBlk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DC56D9F-73B6-4FAC-BBD0-32571A58418C}" type="slidenum">
              <a:rPr lang="ru-RU" altLang="en-US"/>
              <a:pPr>
                <a:defRPr/>
              </a:pPr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119923410"/>
      </p:ext>
    </p:extLst>
  </p:cSld>
  <p:clrMapOvr>
    <a:masterClrMapping/>
  </p:clrMapOvr>
  <p:transition spd="med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6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5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Relationship Id="rId1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4.xml"/><Relationship Id="rId13" Type="http://schemas.openxmlformats.org/officeDocument/2006/relationships/slideLayout" Target="../slideLayouts/slideLayout39.xml"/><Relationship Id="rId3" Type="http://schemas.openxmlformats.org/officeDocument/2006/relationships/slideLayout" Target="../slideLayouts/slideLayout29.xml"/><Relationship Id="rId7" Type="http://schemas.openxmlformats.org/officeDocument/2006/relationships/slideLayout" Target="../slideLayouts/slideLayout33.xml"/><Relationship Id="rId12" Type="http://schemas.openxmlformats.org/officeDocument/2006/relationships/slideLayout" Target="../slideLayouts/slideLayout38.xml"/><Relationship Id="rId2" Type="http://schemas.openxmlformats.org/officeDocument/2006/relationships/slideLayout" Target="../slideLayouts/slideLayout28.xml"/><Relationship Id="rId1" Type="http://schemas.openxmlformats.org/officeDocument/2006/relationships/slideLayout" Target="../slideLayouts/slideLayout27.xml"/><Relationship Id="rId6" Type="http://schemas.openxmlformats.org/officeDocument/2006/relationships/slideLayout" Target="../slideLayouts/slideLayout32.xml"/><Relationship Id="rId11" Type="http://schemas.openxmlformats.org/officeDocument/2006/relationships/slideLayout" Target="../slideLayouts/slideLayout37.xml"/><Relationship Id="rId5" Type="http://schemas.openxmlformats.org/officeDocument/2006/relationships/slideLayout" Target="../slideLayouts/slideLayout31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36.xml"/><Relationship Id="rId4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5.xml"/><Relationship Id="rId14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Line 2"/>
          <p:cNvSpPr>
            <a:spLocks noChangeShapeType="1"/>
          </p:cNvSpPr>
          <p:nvPr/>
        </p:nvSpPr>
        <p:spPr bwMode="auto">
          <a:xfrm>
            <a:off x="7962900" y="152400"/>
            <a:ext cx="0" cy="1524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122238"/>
            <a:ext cx="7543800" cy="1295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en-US" smtClean="0"/>
              <a:t>Образец заголовка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719263"/>
            <a:ext cx="8229600" cy="44116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en-US" smtClean="0"/>
              <a:t>Образец текста</a:t>
            </a:r>
          </a:p>
          <a:p>
            <a:pPr lvl="1"/>
            <a:r>
              <a:rPr lang="ru-RU" altLang="en-US" smtClean="0"/>
              <a:t>Второй уровень</a:t>
            </a:r>
          </a:p>
          <a:p>
            <a:pPr lvl="2"/>
            <a:r>
              <a:rPr lang="ru-RU" altLang="en-US" smtClean="0"/>
              <a:t>Третий уровень</a:t>
            </a:r>
          </a:p>
          <a:p>
            <a:pPr lvl="3"/>
            <a:r>
              <a:rPr lang="ru-RU" altLang="en-US" smtClean="0"/>
              <a:t>Четвертый уровень</a:t>
            </a:r>
          </a:p>
          <a:p>
            <a:pPr lvl="4"/>
            <a:r>
              <a:rPr lang="ru-RU" altLang="en-US" smtClean="0"/>
              <a:t>Пятый уровень</a:t>
            </a:r>
          </a:p>
        </p:txBody>
      </p:sp>
      <p:sp>
        <p:nvSpPr>
          <p:cNvPr id="83973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 smtClean="0">
                <a:latin typeface="Arial" charset="0"/>
              </a:defRPr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83974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 smtClean="0">
                <a:latin typeface="Arial" charset="0"/>
              </a:defRPr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83975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 smtClean="0">
                <a:latin typeface="Arial" charset="0"/>
              </a:defRPr>
            </a:lvl1pPr>
          </a:lstStyle>
          <a:p>
            <a:pPr>
              <a:defRPr/>
            </a:pPr>
            <a:fld id="{EF3DB5B2-37A1-44B2-9AFD-B95B216D0AE0}" type="slidenum">
              <a:rPr lang="ru-RU" altLang="en-US"/>
              <a:pPr>
                <a:defRPr/>
              </a:pPr>
              <a:t>‹#›</a:t>
            </a:fld>
            <a:endParaRPr lang="ru-RU" altLang="en-US"/>
          </a:p>
        </p:txBody>
      </p:sp>
      <p:grpSp>
        <p:nvGrpSpPr>
          <p:cNvPr id="1032" name="Group 8"/>
          <p:cNvGrpSpPr>
            <a:grpSpLocks/>
          </p:cNvGrpSpPr>
          <p:nvPr/>
        </p:nvGrpSpPr>
        <p:grpSpPr bwMode="auto">
          <a:xfrm>
            <a:off x="8153400" y="152400"/>
            <a:ext cx="792163" cy="1295400"/>
            <a:chOff x="5136" y="960"/>
            <a:chExt cx="528" cy="864"/>
          </a:xfrm>
        </p:grpSpPr>
        <p:sp>
          <p:nvSpPr>
            <p:cNvPr id="1033" name="Oval 9"/>
            <p:cNvSpPr>
              <a:spLocks noChangeArrowheads="1"/>
            </p:cNvSpPr>
            <p:nvPr/>
          </p:nvSpPr>
          <p:spPr bwMode="auto">
            <a:xfrm>
              <a:off x="5136" y="960"/>
              <a:ext cx="80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34" name="Oval 10"/>
            <p:cNvSpPr>
              <a:spLocks noChangeArrowheads="1"/>
            </p:cNvSpPr>
            <p:nvPr/>
          </p:nvSpPr>
          <p:spPr bwMode="auto">
            <a:xfrm>
              <a:off x="5248" y="960"/>
              <a:ext cx="80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35" name="Oval 11"/>
            <p:cNvSpPr>
              <a:spLocks noChangeArrowheads="1"/>
            </p:cNvSpPr>
            <p:nvPr/>
          </p:nvSpPr>
          <p:spPr bwMode="auto">
            <a:xfrm>
              <a:off x="5360" y="960"/>
              <a:ext cx="80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36" name="Oval 12"/>
            <p:cNvSpPr>
              <a:spLocks noChangeArrowheads="1"/>
            </p:cNvSpPr>
            <p:nvPr/>
          </p:nvSpPr>
          <p:spPr bwMode="auto">
            <a:xfrm>
              <a:off x="5136" y="1072"/>
              <a:ext cx="80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37" name="Oval 13"/>
            <p:cNvSpPr>
              <a:spLocks noChangeArrowheads="1"/>
            </p:cNvSpPr>
            <p:nvPr/>
          </p:nvSpPr>
          <p:spPr bwMode="auto">
            <a:xfrm>
              <a:off x="5248" y="1072"/>
              <a:ext cx="80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38" name="Oval 14"/>
            <p:cNvSpPr>
              <a:spLocks noChangeArrowheads="1"/>
            </p:cNvSpPr>
            <p:nvPr/>
          </p:nvSpPr>
          <p:spPr bwMode="auto">
            <a:xfrm>
              <a:off x="5360" y="1072"/>
              <a:ext cx="80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39" name="Oval 15"/>
            <p:cNvSpPr>
              <a:spLocks noChangeArrowheads="1"/>
            </p:cNvSpPr>
            <p:nvPr/>
          </p:nvSpPr>
          <p:spPr bwMode="auto">
            <a:xfrm>
              <a:off x="5472" y="1072"/>
              <a:ext cx="80" cy="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40" name="Oval 16"/>
            <p:cNvSpPr>
              <a:spLocks noChangeArrowheads="1"/>
            </p:cNvSpPr>
            <p:nvPr/>
          </p:nvSpPr>
          <p:spPr bwMode="auto">
            <a:xfrm>
              <a:off x="5136" y="1184"/>
              <a:ext cx="80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41" name="Oval 17"/>
            <p:cNvSpPr>
              <a:spLocks noChangeArrowheads="1"/>
            </p:cNvSpPr>
            <p:nvPr/>
          </p:nvSpPr>
          <p:spPr bwMode="auto">
            <a:xfrm>
              <a:off x="5248" y="1184"/>
              <a:ext cx="80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42" name="Oval 18"/>
            <p:cNvSpPr>
              <a:spLocks noChangeArrowheads="1"/>
            </p:cNvSpPr>
            <p:nvPr/>
          </p:nvSpPr>
          <p:spPr bwMode="auto">
            <a:xfrm>
              <a:off x="5360" y="1184"/>
              <a:ext cx="80" cy="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43" name="Oval 19"/>
            <p:cNvSpPr>
              <a:spLocks noChangeArrowheads="1"/>
            </p:cNvSpPr>
            <p:nvPr/>
          </p:nvSpPr>
          <p:spPr bwMode="auto">
            <a:xfrm>
              <a:off x="5472" y="1184"/>
              <a:ext cx="80" cy="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44" name="Oval 20"/>
            <p:cNvSpPr>
              <a:spLocks noChangeArrowheads="1"/>
            </p:cNvSpPr>
            <p:nvPr/>
          </p:nvSpPr>
          <p:spPr bwMode="auto">
            <a:xfrm>
              <a:off x="5584" y="1184"/>
              <a:ext cx="80" cy="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45" name="Oval 21"/>
            <p:cNvSpPr>
              <a:spLocks noChangeArrowheads="1"/>
            </p:cNvSpPr>
            <p:nvPr/>
          </p:nvSpPr>
          <p:spPr bwMode="auto">
            <a:xfrm>
              <a:off x="5136" y="1296"/>
              <a:ext cx="80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46" name="Oval 22"/>
            <p:cNvSpPr>
              <a:spLocks noChangeArrowheads="1"/>
            </p:cNvSpPr>
            <p:nvPr/>
          </p:nvSpPr>
          <p:spPr bwMode="auto">
            <a:xfrm>
              <a:off x="5248" y="1296"/>
              <a:ext cx="80" cy="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47" name="Oval 23"/>
            <p:cNvSpPr>
              <a:spLocks noChangeArrowheads="1"/>
            </p:cNvSpPr>
            <p:nvPr/>
          </p:nvSpPr>
          <p:spPr bwMode="auto">
            <a:xfrm>
              <a:off x="5360" y="1296"/>
              <a:ext cx="80" cy="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48" name="Oval 24"/>
            <p:cNvSpPr>
              <a:spLocks noChangeArrowheads="1"/>
            </p:cNvSpPr>
            <p:nvPr/>
          </p:nvSpPr>
          <p:spPr bwMode="auto">
            <a:xfrm>
              <a:off x="5472" y="1296"/>
              <a:ext cx="80" cy="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49" name="Oval 25"/>
            <p:cNvSpPr>
              <a:spLocks noChangeArrowheads="1"/>
            </p:cNvSpPr>
            <p:nvPr/>
          </p:nvSpPr>
          <p:spPr bwMode="auto">
            <a:xfrm>
              <a:off x="5136" y="1408"/>
              <a:ext cx="80" cy="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50" name="Oval 26"/>
            <p:cNvSpPr>
              <a:spLocks noChangeArrowheads="1"/>
            </p:cNvSpPr>
            <p:nvPr/>
          </p:nvSpPr>
          <p:spPr bwMode="auto">
            <a:xfrm>
              <a:off x="5248" y="1408"/>
              <a:ext cx="80" cy="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51" name="Oval 27"/>
            <p:cNvSpPr>
              <a:spLocks noChangeArrowheads="1"/>
            </p:cNvSpPr>
            <p:nvPr/>
          </p:nvSpPr>
          <p:spPr bwMode="auto">
            <a:xfrm>
              <a:off x="5360" y="1408"/>
              <a:ext cx="80" cy="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52" name="Oval 28"/>
            <p:cNvSpPr>
              <a:spLocks noChangeArrowheads="1"/>
            </p:cNvSpPr>
            <p:nvPr/>
          </p:nvSpPr>
          <p:spPr bwMode="auto">
            <a:xfrm>
              <a:off x="5472" y="1408"/>
              <a:ext cx="80" cy="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53" name="Oval 29"/>
            <p:cNvSpPr>
              <a:spLocks noChangeArrowheads="1"/>
            </p:cNvSpPr>
            <p:nvPr/>
          </p:nvSpPr>
          <p:spPr bwMode="auto">
            <a:xfrm>
              <a:off x="5584" y="1408"/>
              <a:ext cx="80" cy="80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54" name="Oval 30"/>
            <p:cNvSpPr>
              <a:spLocks noChangeArrowheads="1"/>
            </p:cNvSpPr>
            <p:nvPr/>
          </p:nvSpPr>
          <p:spPr bwMode="auto">
            <a:xfrm>
              <a:off x="5136" y="1520"/>
              <a:ext cx="80" cy="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55" name="Oval 31"/>
            <p:cNvSpPr>
              <a:spLocks noChangeArrowheads="1"/>
            </p:cNvSpPr>
            <p:nvPr/>
          </p:nvSpPr>
          <p:spPr bwMode="auto">
            <a:xfrm>
              <a:off x="5248" y="1520"/>
              <a:ext cx="80" cy="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56" name="Oval 32"/>
            <p:cNvSpPr>
              <a:spLocks noChangeArrowheads="1"/>
            </p:cNvSpPr>
            <p:nvPr/>
          </p:nvSpPr>
          <p:spPr bwMode="auto">
            <a:xfrm>
              <a:off x="5360" y="1520"/>
              <a:ext cx="80" cy="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57" name="Oval 33"/>
            <p:cNvSpPr>
              <a:spLocks noChangeArrowheads="1"/>
            </p:cNvSpPr>
            <p:nvPr/>
          </p:nvSpPr>
          <p:spPr bwMode="auto">
            <a:xfrm>
              <a:off x="5472" y="1520"/>
              <a:ext cx="80" cy="80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58" name="Oval 34"/>
            <p:cNvSpPr>
              <a:spLocks noChangeArrowheads="1"/>
            </p:cNvSpPr>
            <p:nvPr/>
          </p:nvSpPr>
          <p:spPr bwMode="auto">
            <a:xfrm>
              <a:off x="5136" y="1632"/>
              <a:ext cx="80" cy="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59" name="Oval 35"/>
            <p:cNvSpPr>
              <a:spLocks noChangeArrowheads="1"/>
            </p:cNvSpPr>
            <p:nvPr/>
          </p:nvSpPr>
          <p:spPr bwMode="auto">
            <a:xfrm>
              <a:off x="5248" y="1632"/>
              <a:ext cx="80" cy="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60" name="Oval 36"/>
            <p:cNvSpPr>
              <a:spLocks noChangeArrowheads="1"/>
            </p:cNvSpPr>
            <p:nvPr/>
          </p:nvSpPr>
          <p:spPr bwMode="auto">
            <a:xfrm>
              <a:off x="5360" y="1632"/>
              <a:ext cx="80" cy="80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61" name="Oval 37"/>
            <p:cNvSpPr>
              <a:spLocks noChangeArrowheads="1"/>
            </p:cNvSpPr>
            <p:nvPr/>
          </p:nvSpPr>
          <p:spPr bwMode="auto">
            <a:xfrm>
              <a:off x="5472" y="1632"/>
              <a:ext cx="80" cy="80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62" name="Oval 38"/>
            <p:cNvSpPr>
              <a:spLocks noChangeArrowheads="1"/>
            </p:cNvSpPr>
            <p:nvPr/>
          </p:nvSpPr>
          <p:spPr bwMode="auto">
            <a:xfrm>
              <a:off x="5248" y="1744"/>
              <a:ext cx="80" cy="80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63" name="Oval 39"/>
            <p:cNvSpPr>
              <a:spLocks noChangeArrowheads="1"/>
            </p:cNvSpPr>
            <p:nvPr/>
          </p:nvSpPr>
          <p:spPr bwMode="auto">
            <a:xfrm>
              <a:off x="5472" y="1744"/>
              <a:ext cx="80" cy="80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</p:grpSp>
      <p:pic>
        <p:nvPicPr>
          <p:cNvPr id="40" name="Picture 2" descr="D:\_Папа-адм\Desktop\Рисунок1.png"/>
          <p:cNvPicPr>
            <a:picLocks noChangeAspect="1" noChangeArrowheads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171" y="6597651"/>
            <a:ext cx="2700337" cy="2682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52" r:id="rId1"/>
    <p:sldLayoutId id="2147483740" r:id="rId2"/>
    <p:sldLayoutId id="2147483741" r:id="rId3"/>
    <p:sldLayoutId id="2147483742" r:id="rId4"/>
    <p:sldLayoutId id="2147483743" r:id="rId5"/>
    <p:sldLayoutId id="2147483744" r:id="rId6"/>
    <p:sldLayoutId id="2147483745" r:id="rId7"/>
    <p:sldLayoutId id="2147483746" r:id="rId8"/>
    <p:sldLayoutId id="2147483747" r:id="rId9"/>
    <p:sldLayoutId id="2147483748" r:id="rId10"/>
    <p:sldLayoutId id="2147483749" r:id="rId11"/>
    <p:sldLayoutId id="2147483750" r:id="rId12"/>
    <p:sldLayoutId id="2147483751" r:id="rId13"/>
  </p:sldLayoutIdLst>
  <p:transition spd="med">
    <p:fade thruBlk="1"/>
  </p:transition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0000"/>
        <a:buFont typeface="Wingdings" pitchFamily="2" charset="2"/>
        <a:buChar char="l"/>
        <a:defRPr sz="3000">
          <a:solidFill>
            <a:schemeClr val="tx1"/>
          </a:solidFill>
          <a:latin typeface="+mn-lt"/>
          <a:ea typeface="+mn-ea"/>
          <a:cs typeface="+mn-cs"/>
        </a:defRPr>
      </a:lvl1pPr>
      <a:lvl2pPr marL="692150" indent="-3476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l"/>
        <a:defRPr sz="2600">
          <a:solidFill>
            <a:schemeClr val="tx1"/>
          </a:solidFill>
          <a:latin typeface="+mn-lt"/>
        </a:defRPr>
      </a:lvl2pPr>
      <a:lvl3pPr marL="987425" indent="-293688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l"/>
        <a:defRPr sz="2300">
          <a:solidFill>
            <a:schemeClr val="tx1"/>
          </a:solidFill>
          <a:latin typeface="+mn-lt"/>
        </a:defRPr>
      </a:lvl3pPr>
      <a:lvl4pPr marL="1281113" indent="-2921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5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4pPr>
      <a:lvl5pPr marL="1598613" indent="-315913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5pPr>
      <a:lvl6pPr marL="20558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6pPr>
      <a:lvl7pPr marL="25130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7pPr>
      <a:lvl8pPr marL="29702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8pPr>
      <a:lvl9pPr marL="34274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Line 2"/>
          <p:cNvSpPr>
            <a:spLocks noChangeShapeType="1"/>
          </p:cNvSpPr>
          <p:nvPr/>
        </p:nvSpPr>
        <p:spPr bwMode="auto">
          <a:xfrm>
            <a:off x="7962900" y="152400"/>
            <a:ext cx="0" cy="1524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122238"/>
            <a:ext cx="7543800" cy="1295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en-US" smtClean="0"/>
              <a:t>Образец заголовка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719263"/>
            <a:ext cx="8229600" cy="44116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en-US" smtClean="0"/>
              <a:t>Образец текста</a:t>
            </a:r>
          </a:p>
          <a:p>
            <a:pPr lvl="1"/>
            <a:r>
              <a:rPr lang="ru-RU" altLang="en-US" smtClean="0"/>
              <a:t>Второй уровень</a:t>
            </a:r>
          </a:p>
          <a:p>
            <a:pPr lvl="2"/>
            <a:r>
              <a:rPr lang="ru-RU" altLang="en-US" smtClean="0"/>
              <a:t>Третий уровень</a:t>
            </a:r>
          </a:p>
          <a:p>
            <a:pPr lvl="3"/>
            <a:r>
              <a:rPr lang="ru-RU" altLang="en-US" smtClean="0"/>
              <a:t>Четвертый уровень</a:t>
            </a:r>
          </a:p>
          <a:p>
            <a:pPr lvl="4"/>
            <a:r>
              <a:rPr lang="ru-RU" altLang="en-US" smtClean="0"/>
              <a:t>Пятый уровень</a:t>
            </a:r>
          </a:p>
        </p:txBody>
      </p:sp>
      <p:sp>
        <p:nvSpPr>
          <p:cNvPr id="83973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 smtClean="0">
                <a:latin typeface="Arial" charset="0"/>
              </a:defRPr>
            </a:lvl1pPr>
          </a:lstStyle>
          <a:p>
            <a:pPr>
              <a:defRPr/>
            </a:pPr>
            <a:endParaRPr lang="ru-RU" altLang="en-US">
              <a:solidFill>
                <a:srgbClr val="000000"/>
              </a:solidFill>
            </a:endParaRPr>
          </a:p>
        </p:txBody>
      </p:sp>
      <p:sp>
        <p:nvSpPr>
          <p:cNvPr id="83974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 smtClean="0">
                <a:latin typeface="Arial" charset="0"/>
              </a:defRPr>
            </a:lvl1pPr>
          </a:lstStyle>
          <a:p>
            <a:pPr>
              <a:defRPr/>
            </a:pPr>
            <a:endParaRPr lang="ru-RU" altLang="en-US">
              <a:solidFill>
                <a:srgbClr val="000000"/>
              </a:solidFill>
            </a:endParaRPr>
          </a:p>
        </p:txBody>
      </p:sp>
      <p:sp>
        <p:nvSpPr>
          <p:cNvPr id="83975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 smtClean="0">
                <a:latin typeface="Arial" charset="0"/>
              </a:defRPr>
            </a:lvl1pPr>
          </a:lstStyle>
          <a:p>
            <a:pPr>
              <a:defRPr/>
            </a:pPr>
            <a:fld id="{EF3DB5B2-37A1-44B2-9AFD-B95B216D0AE0}" type="slidenum">
              <a:rPr lang="ru-RU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en-US">
              <a:solidFill>
                <a:srgbClr val="000000"/>
              </a:solidFill>
            </a:endParaRPr>
          </a:p>
        </p:txBody>
      </p:sp>
      <p:grpSp>
        <p:nvGrpSpPr>
          <p:cNvPr id="1032" name="Group 8"/>
          <p:cNvGrpSpPr>
            <a:grpSpLocks/>
          </p:cNvGrpSpPr>
          <p:nvPr/>
        </p:nvGrpSpPr>
        <p:grpSpPr bwMode="auto">
          <a:xfrm>
            <a:off x="8153400" y="152400"/>
            <a:ext cx="792163" cy="1295400"/>
            <a:chOff x="5136" y="960"/>
            <a:chExt cx="528" cy="864"/>
          </a:xfrm>
        </p:grpSpPr>
        <p:sp>
          <p:nvSpPr>
            <p:cNvPr id="1033" name="Oval 9"/>
            <p:cNvSpPr>
              <a:spLocks noChangeArrowheads="1"/>
            </p:cNvSpPr>
            <p:nvPr/>
          </p:nvSpPr>
          <p:spPr bwMode="auto">
            <a:xfrm>
              <a:off x="5136" y="960"/>
              <a:ext cx="80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034" name="Oval 10"/>
            <p:cNvSpPr>
              <a:spLocks noChangeArrowheads="1"/>
            </p:cNvSpPr>
            <p:nvPr/>
          </p:nvSpPr>
          <p:spPr bwMode="auto">
            <a:xfrm>
              <a:off x="5248" y="960"/>
              <a:ext cx="80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035" name="Oval 11"/>
            <p:cNvSpPr>
              <a:spLocks noChangeArrowheads="1"/>
            </p:cNvSpPr>
            <p:nvPr/>
          </p:nvSpPr>
          <p:spPr bwMode="auto">
            <a:xfrm>
              <a:off x="5360" y="960"/>
              <a:ext cx="80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036" name="Oval 12"/>
            <p:cNvSpPr>
              <a:spLocks noChangeArrowheads="1"/>
            </p:cNvSpPr>
            <p:nvPr/>
          </p:nvSpPr>
          <p:spPr bwMode="auto">
            <a:xfrm>
              <a:off x="5136" y="1072"/>
              <a:ext cx="80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037" name="Oval 13"/>
            <p:cNvSpPr>
              <a:spLocks noChangeArrowheads="1"/>
            </p:cNvSpPr>
            <p:nvPr/>
          </p:nvSpPr>
          <p:spPr bwMode="auto">
            <a:xfrm>
              <a:off x="5248" y="1072"/>
              <a:ext cx="80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038" name="Oval 14"/>
            <p:cNvSpPr>
              <a:spLocks noChangeArrowheads="1"/>
            </p:cNvSpPr>
            <p:nvPr/>
          </p:nvSpPr>
          <p:spPr bwMode="auto">
            <a:xfrm>
              <a:off x="5360" y="1072"/>
              <a:ext cx="80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039" name="Oval 15"/>
            <p:cNvSpPr>
              <a:spLocks noChangeArrowheads="1"/>
            </p:cNvSpPr>
            <p:nvPr/>
          </p:nvSpPr>
          <p:spPr bwMode="auto">
            <a:xfrm>
              <a:off x="5472" y="1072"/>
              <a:ext cx="80" cy="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040" name="Oval 16"/>
            <p:cNvSpPr>
              <a:spLocks noChangeArrowheads="1"/>
            </p:cNvSpPr>
            <p:nvPr/>
          </p:nvSpPr>
          <p:spPr bwMode="auto">
            <a:xfrm>
              <a:off x="5136" y="1184"/>
              <a:ext cx="80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041" name="Oval 17"/>
            <p:cNvSpPr>
              <a:spLocks noChangeArrowheads="1"/>
            </p:cNvSpPr>
            <p:nvPr/>
          </p:nvSpPr>
          <p:spPr bwMode="auto">
            <a:xfrm>
              <a:off x="5248" y="1184"/>
              <a:ext cx="80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042" name="Oval 18"/>
            <p:cNvSpPr>
              <a:spLocks noChangeArrowheads="1"/>
            </p:cNvSpPr>
            <p:nvPr/>
          </p:nvSpPr>
          <p:spPr bwMode="auto">
            <a:xfrm>
              <a:off x="5360" y="1184"/>
              <a:ext cx="80" cy="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043" name="Oval 19"/>
            <p:cNvSpPr>
              <a:spLocks noChangeArrowheads="1"/>
            </p:cNvSpPr>
            <p:nvPr/>
          </p:nvSpPr>
          <p:spPr bwMode="auto">
            <a:xfrm>
              <a:off x="5472" y="1184"/>
              <a:ext cx="80" cy="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044" name="Oval 20"/>
            <p:cNvSpPr>
              <a:spLocks noChangeArrowheads="1"/>
            </p:cNvSpPr>
            <p:nvPr/>
          </p:nvSpPr>
          <p:spPr bwMode="auto">
            <a:xfrm>
              <a:off x="5584" y="1184"/>
              <a:ext cx="80" cy="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045" name="Oval 21"/>
            <p:cNvSpPr>
              <a:spLocks noChangeArrowheads="1"/>
            </p:cNvSpPr>
            <p:nvPr/>
          </p:nvSpPr>
          <p:spPr bwMode="auto">
            <a:xfrm>
              <a:off x="5136" y="1296"/>
              <a:ext cx="80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046" name="Oval 22"/>
            <p:cNvSpPr>
              <a:spLocks noChangeArrowheads="1"/>
            </p:cNvSpPr>
            <p:nvPr/>
          </p:nvSpPr>
          <p:spPr bwMode="auto">
            <a:xfrm>
              <a:off x="5248" y="1296"/>
              <a:ext cx="80" cy="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047" name="Oval 23"/>
            <p:cNvSpPr>
              <a:spLocks noChangeArrowheads="1"/>
            </p:cNvSpPr>
            <p:nvPr/>
          </p:nvSpPr>
          <p:spPr bwMode="auto">
            <a:xfrm>
              <a:off x="5360" y="1296"/>
              <a:ext cx="80" cy="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048" name="Oval 24"/>
            <p:cNvSpPr>
              <a:spLocks noChangeArrowheads="1"/>
            </p:cNvSpPr>
            <p:nvPr/>
          </p:nvSpPr>
          <p:spPr bwMode="auto">
            <a:xfrm>
              <a:off x="5472" y="1296"/>
              <a:ext cx="80" cy="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049" name="Oval 25"/>
            <p:cNvSpPr>
              <a:spLocks noChangeArrowheads="1"/>
            </p:cNvSpPr>
            <p:nvPr/>
          </p:nvSpPr>
          <p:spPr bwMode="auto">
            <a:xfrm>
              <a:off x="5136" y="1408"/>
              <a:ext cx="80" cy="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050" name="Oval 26"/>
            <p:cNvSpPr>
              <a:spLocks noChangeArrowheads="1"/>
            </p:cNvSpPr>
            <p:nvPr/>
          </p:nvSpPr>
          <p:spPr bwMode="auto">
            <a:xfrm>
              <a:off x="5248" y="1408"/>
              <a:ext cx="80" cy="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051" name="Oval 27"/>
            <p:cNvSpPr>
              <a:spLocks noChangeArrowheads="1"/>
            </p:cNvSpPr>
            <p:nvPr/>
          </p:nvSpPr>
          <p:spPr bwMode="auto">
            <a:xfrm>
              <a:off x="5360" y="1408"/>
              <a:ext cx="80" cy="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052" name="Oval 28"/>
            <p:cNvSpPr>
              <a:spLocks noChangeArrowheads="1"/>
            </p:cNvSpPr>
            <p:nvPr/>
          </p:nvSpPr>
          <p:spPr bwMode="auto">
            <a:xfrm>
              <a:off x="5472" y="1408"/>
              <a:ext cx="80" cy="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053" name="Oval 29"/>
            <p:cNvSpPr>
              <a:spLocks noChangeArrowheads="1"/>
            </p:cNvSpPr>
            <p:nvPr/>
          </p:nvSpPr>
          <p:spPr bwMode="auto">
            <a:xfrm>
              <a:off x="5584" y="1408"/>
              <a:ext cx="80" cy="80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054" name="Oval 30"/>
            <p:cNvSpPr>
              <a:spLocks noChangeArrowheads="1"/>
            </p:cNvSpPr>
            <p:nvPr/>
          </p:nvSpPr>
          <p:spPr bwMode="auto">
            <a:xfrm>
              <a:off x="5136" y="1520"/>
              <a:ext cx="80" cy="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055" name="Oval 31"/>
            <p:cNvSpPr>
              <a:spLocks noChangeArrowheads="1"/>
            </p:cNvSpPr>
            <p:nvPr/>
          </p:nvSpPr>
          <p:spPr bwMode="auto">
            <a:xfrm>
              <a:off x="5248" y="1520"/>
              <a:ext cx="80" cy="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056" name="Oval 32"/>
            <p:cNvSpPr>
              <a:spLocks noChangeArrowheads="1"/>
            </p:cNvSpPr>
            <p:nvPr/>
          </p:nvSpPr>
          <p:spPr bwMode="auto">
            <a:xfrm>
              <a:off x="5360" y="1520"/>
              <a:ext cx="80" cy="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057" name="Oval 33"/>
            <p:cNvSpPr>
              <a:spLocks noChangeArrowheads="1"/>
            </p:cNvSpPr>
            <p:nvPr/>
          </p:nvSpPr>
          <p:spPr bwMode="auto">
            <a:xfrm>
              <a:off x="5472" y="1520"/>
              <a:ext cx="80" cy="80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058" name="Oval 34"/>
            <p:cNvSpPr>
              <a:spLocks noChangeArrowheads="1"/>
            </p:cNvSpPr>
            <p:nvPr/>
          </p:nvSpPr>
          <p:spPr bwMode="auto">
            <a:xfrm>
              <a:off x="5136" y="1632"/>
              <a:ext cx="80" cy="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059" name="Oval 35"/>
            <p:cNvSpPr>
              <a:spLocks noChangeArrowheads="1"/>
            </p:cNvSpPr>
            <p:nvPr/>
          </p:nvSpPr>
          <p:spPr bwMode="auto">
            <a:xfrm>
              <a:off x="5248" y="1632"/>
              <a:ext cx="80" cy="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060" name="Oval 36"/>
            <p:cNvSpPr>
              <a:spLocks noChangeArrowheads="1"/>
            </p:cNvSpPr>
            <p:nvPr/>
          </p:nvSpPr>
          <p:spPr bwMode="auto">
            <a:xfrm>
              <a:off x="5360" y="1632"/>
              <a:ext cx="80" cy="80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061" name="Oval 37"/>
            <p:cNvSpPr>
              <a:spLocks noChangeArrowheads="1"/>
            </p:cNvSpPr>
            <p:nvPr/>
          </p:nvSpPr>
          <p:spPr bwMode="auto">
            <a:xfrm>
              <a:off x="5472" y="1632"/>
              <a:ext cx="80" cy="80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062" name="Oval 38"/>
            <p:cNvSpPr>
              <a:spLocks noChangeArrowheads="1"/>
            </p:cNvSpPr>
            <p:nvPr/>
          </p:nvSpPr>
          <p:spPr bwMode="auto">
            <a:xfrm>
              <a:off x="5248" y="1744"/>
              <a:ext cx="80" cy="80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063" name="Oval 39"/>
            <p:cNvSpPr>
              <a:spLocks noChangeArrowheads="1"/>
            </p:cNvSpPr>
            <p:nvPr/>
          </p:nvSpPr>
          <p:spPr bwMode="auto">
            <a:xfrm>
              <a:off x="5472" y="1744"/>
              <a:ext cx="80" cy="80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</p:grpSp>
      <p:pic>
        <p:nvPicPr>
          <p:cNvPr id="40" name="Picture 2" descr="D:\_Папа-адм\Desktop\Рисунок1.png"/>
          <p:cNvPicPr>
            <a:picLocks noChangeAspect="1" noChangeArrowheads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171" y="6597651"/>
            <a:ext cx="2700337" cy="2682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804443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4" r:id="rId1"/>
    <p:sldLayoutId id="2147483755" r:id="rId2"/>
    <p:sldLayoutId id="2147483756" r:id="rId3"/>
    <p:sldLayoutId id="2147483757" r:id="rId4"/>
    <p:sldLayoutId id="2147483758" r:id="rId5"/>
    <p:sldLayoutId id="2147483759" r:id="rId6"/>
    <p:sldLayoutId id="2147483760" r:id="rId7"/>
    <p:sldLayoutId id="2147483761" r:id="rId8"/>
    <p:sldLayoutId id="2147483762" r:id="rId9"/>
    <p:sldLayoutId id="2147483763" r:id="rId10"/>
    <p:sldLayoutId id="2147483764" r:id="rId11"/>
    <p:sldLayoutId id="2147483765" r:id="rId12"/>
    <p:sldLayoutId id="2147483766" r:id="rId13"/>
  </p:sldLayoutIdLst>
  <p:transition spd="med">
    <p:fade thruBlk="1"/>
  </p:transition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0000"/>
        <a:buFont typeface="Wingdings" pitchFamily="2" charset="2"/>
        <a:buChar char="l"/>
        <a:defRPr sz="3000">
          <a:solidFill>
            <a:schemeClr val="tx1"/>
          </a:solidFill>
          <a:latin typeface="+mn-lt"/>
          <a:ea typeface="+mn-ea"/>
          <a:cs typeface="+mn-cs"/>
        </a:defRPr>
      </a:lvl1pPr>
      <a:lvl2pPr marL="692150" indent="-3476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l"/>
        <a:defRPr sz="2600">
          <a:solidFill>
            <a:schemeClr val="tx1"/>
          </a:solidFill>
          <a:latin typeface="+mn-lt"/>
        </a:defRPr>
      </a:lvl2pPr>
      <a:lvl3pPr marL="987425" indent="-293688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l"/>
        <a:defRPr sz="2300">
          <a:solidFill>
            <a:schemeClr val="tx1"/>
          </a:solidFill>
          <a:latin typeface="+mn-lt"/>
        </a:defRPr>
      </a:lvl3pPr>
      <a:lvl4pPr marL="1281113" indent="-2921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5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4pPr>
      <a:lvl5pPr marL="1598613" indent="-315913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5pPr>
      <a:lvl6pPr marL="20558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6pPr>
      <a:lvl7pPr marL="25130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7pPr>
      <a:lvl8pPr marL="29702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8pPr>
      <a:lvl9pPr marL="34274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Line 2"/>
          <p:cNvSpPr>
            <a:spLocks noChangeShapeType="1"/>
          </p:cNvSpPr>
          <p:nvPr/>
        </p:nvSpPr>
        <p:spPr bwMode="auto">
          <a:xfrm>
            <a:off x="7962900" y="152400"/>
            <a:ext cx="0" cy="1524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122238"/>
            <a:ext cx="7543800" cy="1295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en-US" smtClean="0"/>
              <a:t>Образец заголовка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719263"/>
            <a:ext cx="8229600" cy="44116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en-US" smtClean="0"/>
              <a:t>Образец текста</a:t>
            </a:r>
          </a:p>
          <a:p>
            <a:pPr lvl="1"/>
            <a:r>
              <a:rPr lang="ru-RU" altLang="en-US" smtClean="0"/>
              <a:t>Второй уровень</a:t>
            </a:r>
          </a:p>
          <a:p>
            <a:pPr lvl="2"/>
            <a:r>
              <a:rPr lang="ru-RU" altLang="en-US" smtClean="0"/>
              <a:t>Третий уровень</a:t>
            </a:r>
          </a:p>
          <a:p>
            <a:pPr lvl="3"/>
            <a:r>
              <a:rPr lang="ru-RU" altLang="en-US" smtClean="0"/>
              <a:t>Четвертый уровень</a:t>
            </a:r>
          </a:p>
          <a:p>
            <a:pPr lvl="4"/>
            <a:r>
              <a:rPr lang="ru-RU" altLang="en-US" smtClean="0"/>
              <a:t>Пятый уровень</a:t>
            </a:r>
          </a:p>
        </p:txBody>
      </p:sp>
      <p:sp>
        <p:nvSpPr>
          <p:cNvPr id="83973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 smtClean="0">
                <a:latin typeface="Arial" charset="0"/>
              </a:defRPr>
            </a:lvl1pPr>
          </a:lstStyle>
          <a:p>
            <a:pPr>
              <a:defRPr/>
            </a:pPr>
            <a:endParaRPr lang="ru-RU" altLang="en-US">
              <a:solidFill>
                <a:srgbClr val="000000"/>
              </a:solidFill>
            </a:endParaRPr>
          </a:p>
        </p:txBody>
      </p:sp>
      <p:sp>
        <p:nvSpPr>
          <p:cNvPr id="83974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 smtClean="0">
                <a:latin typeface="Arial" charset="0"/>
              </a:defRPr>
            </a:lvl1pPr>
          </a:lstStyle>
          <a:p>
            <a:pPr>
              <a:defRPr/>
            </a:pPr>
            <a:endParaRPr lang="ru-RU" altLang="en-US">
              <a:solidFill>
                <a:srgbClr val="000000"/>
              </a:solidFill>
            </a:endParaRPr>
          </a:p>
        </p:txBody>
      </p:sp>
      <p:sp>
        <p:nvSpPr>
          <p:cNvPr id="83975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 smtClean="0">
                <a:latin typeface="Arial" charset="0"/>
              </a:defRPr>
            </a:lvl1pPr>
          </a:lstStyle>
          <a:p>
            <a:pPr>
              <a:defRPr/>
            </a:pPr>
            <a:fld id="{EF3DB5B2-37A1-44B2-9AFD-B95B216D0AE0}" type="slidenum">
              <a:rPr lang="ru-RU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en-US">
              <a:solidFill>
                <a:srgbClr val="000000"/>
              </a:solidFill>
            </a:endParaRPr>
          </a:p>
        </p:txBody>
      </p:sp>
      <p:grpSp>
        <p:nvGrpSpPr>
          <p:cNvPr id="1032" name="Group 8"/>
          <p:cNvGrpSpPr>
            <a:grpSpLocks/>
          </p:cNvGrpSpPr>
          <p:nvPr/>
        </p:nvGrpSpPr>
        <p:grpSpPr bwMode="auto">
          <a:xfrm>
            <a:off x="8153400" y="152400"/>
            <a:ext cx="792163" cy="1295400"/>
            <a:chOff x="5136" y="960"/>
            <a:chExt cx="528" cy="864"/>
          </a:xfrm>
        </p:grpSpPr>
        <p:sp>
          <p:nvSpPr>
            <p:cNvPr id="1033" name="Oval 9"/>
            <p:cNvSpPr>
              <a:spLocks noChangeArrowheads="1"/>
            </p:cNvSpPr>
            <p:nvPr/>
          </p:nvSpPr>
          <p:spPr bwMode="auto">
            <a:xfrm>
              <a:off x="5136" y="960"/>
              <a:ext cx="80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034" name="Oval 10"/>
            <p:cNvSpPr>
              <a:spLocks noChangeArrowheads="1"/>
            </p:cNvSpPr>
            <p:nvPr/>
          </p:nvSpPr>
          <p:spPr bwMode="auto">
            <a:xfrm>
              <a:off x="5248" y="960"/>
              <a:ext cx="80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035" name="Oval 11"/>
            <p:cNvSpPr>
              <a:spLocks noChangeArrowheads="1"/>
            </p:cNvSpPr>
            <p:nvPr/>
          </p:nvSpPr>
          <p:spPr bwMode="auto">
            <a:xfrm>
              <a:off x="5360" y="960"/>
              <a:ext cx="80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036" name="Oval 12"/>
            <p:cNvSpPr>
              <a:spLocks noChangeArrowheads="1"/>
            </p:cNvSpPr>
            <p:nvPr/>
          </p:nvSpPr>
          <p:spPr bwMode="auto">
            <a:xfrm>
              <a:off x="5136" y="1072"/>
              <a:ext cx="80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037" name="Oval 13"/>
            <p:cNvSpPr>
              <a:spLocks noChangeArrowheads="1"/>
            </p:cNvSpPr>
            <p:nvPr/>
          </p:nvSpPr>
          <p:spPr bwMode="auto">
            <a:xfrm>
              <a:off x="5248" y="1072"/>
              <a:ext cx="80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038" name="Oval 14"/>
            <p:cNvSpPr>
              <a:spLocks noChangeArrowheads="1"/>
            </p:cNvSpPr>
            <p:nvPr/>
          </p:nvSpPr>
          <p:spPr bwMode="auto">
            <a:xfrm>
              <a:off x="5360" y="1072"/>
              <a:ext cx="80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039" name="Oval 15"/>
            <p:cNvSpPr>
              <a:spLocks noChangeArrowheads="1"/>
            </p:cNvSpPr>
            <p:nvPr/>
          </p:nvSpPr>
          <p:spPr bwMode="auto">
            <a:xfrm>
              <a:off x="5472" y="1072"/>
              <a:ext cx="80" cy="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040" name="Oval 16"/>
            <p:cNvSpPr>
              <a:spLocks noChangeArrowheads="1"/>
            </p:cNvSpPr>
            <p:nvPr/>
          </p:nvSpPr>
          <p:spPr bwMode="auto">
            <a:xfrm>
              <a:off x="5136" y="1184"/>
              <a:ext cx="80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041" name="Oval 17"/>
            <p:cNvSpPr>
              <a:spLocks noChangeArrowheads="1"/>
            </p:cNvSpPr>
            <p:nvPr/>
          </p:nvSpPr>
          <p:spPr bwMode="auto">
            <a:xfrm>
              <a:off x="5248" y="1184"/>
              <a:ext cx="80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042" name="Oval 18"/>
            <p:cNvSpPr>
              <a:spLocks noChangeArrowheads="1"/>
            </p:cNvSpPr>
            <p:nvPr/>
          </p:nvSpPr>
          <p:spPr bwMode="auto">
            <a:xfrm>
              <a:off x="5360" y="1184"/>
              <a:ext cx="80" cy="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043" name="Oval 19"/>
            <p:cNvSpPr>
              <a:spLocks noChangeArrowheads="1"/>
            </p:cNvSpPr>
            <p:nvPr/>
          </p:nvSpPr>
          <p:spPr bwMode="auto">
            <a:xfrm>
              <a:off x="5472" y="1184"/>
              <a:ext cx="80" cy="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044" name="Oval 20"/>
            <p:cNvSpPr>
              <a:spLocks noChangeArrowheads="1"/>
            </p:cNvSpPr>
            <p:nvPr/>
          </p:nvSpPr>
          <p:spPr bwMode="auto">
            <a:xfrm>
              <a:off x="5584" y="1184"/>
              <a:ext cx="80" cy="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045" name="Oval 21"/>
            <p:cNvSpPr>
              <a:spLocks noChangeArrowheads="1"/>
            </p:cNvSpPr>
            <p:nvPr/>
          </p:nvSpPr>
          <p:spPr bwMode="auto">
            <a:xfrm>
              <a:off x="5136" y="1296"/>
              <a:ext cx="80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046" name="Oval 22"/>
            <p:cNvSpPr>
              <a:spLocks noChangeArrowheads="1"/>
            </p:cNvSpPr>
            <p:nvPr/>
          </p:nvSpPr>
          <p:spPr bwMode="auto">
            <a:xfrm>
              <a:off x="5248" y="1296"/>
              <a:ext cx="80" cy="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047" name="Oval 23"/>
            <p:cNvSpPr>
              <a:spLocks noChangeArrowheads="1"/>
            </p:cNvSpPr>
            <p:nvPr/>
          </p:nvSpPr>
          <p:spPr bwMode="auto">
            <a:xfrm>
              <a:off x="5360" y="1296"/>
              <a:ext cx="80" cy="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048" name="Oval 24"/>
            <p:cNvSpPr>
              <a:spLocks noChangeArrowheads="1"/>
            </p:cNvSpPr>
            <p:nvPr/>
          </p:nvSpPr>
          <p:spPr bwMode="auto">
            <a:xfrm>
              <a:off x="5472" y="1296"/>
              <a:ext cx="80" cy="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049" name="Oval 25"/>
            <p:cNvSpPr>
              <a:spLocks noChangeArrowheads="1"/>
            </p:cNvSpPr>
            <p:nvPr/>
          </p:nvSpPr>
          <p:spPr bwMode="auto">
            <a:xfrm>
              <a:off x="5136" y="1408"/>
              <a:ext cx="80" cy="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050" name="Oval 26"/>
            <p:cNvSpPr>
              <a:spLocks noChangeArrowheads="1"/>
            </p:cNvSpPr>
            <p:nvPr/>
          </p:nvSpPr>
          <p:spPr bwMode="auto">
            <a:xfrm>
              <a:off x="5248" y="1408"/>
              <a:ext cx="80" cy="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051" name="Oval 27"/>
            <p:cNvSpPr>
              <a:spLocks noChangeArrowheads="1"/>
            </p:cNvSpPr>
            <p:nvPr/>
          </p:nvSpPr>
          <p:spPr bwMode="auto">
            <a:xfrm>
              <a:off x="5360" y="1408"/>
              <a:ext cx="80" cy="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052" name="Oval 28"/>
            <p:cNvSpPr>
              <a:spLocks noChangeArrowheads="1"/>
            </p:cNvSpPr>
            <p:nvPr/>
          </p:nvSpPr>
          <p:spPr bwMode="auto">
            <a:xfrm>
              <a:off x="5472" y="1408"/>
              <a:ext cx="80" cy="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053" name="Oval 29"/>
            <p:cNvSpPr>
              <a:spLocks noChangeArrowheads="1"/>
            </p:cNvSpPr>
            <p:nvPr/>
          </p:nvSpPr>
          <p:spPr bwMode="auto">
            <a:xfrm>
              <a:off x="5584" y="1408"/>
              <a:ext cx="80" cy="80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054" name="Oval 30"/>
            <p:cNvSpPr>
              <a:spLocks noChangeArrowheads="1"/>
            </p:cNvSpPr>
            <p:nvPr/>
          </p:nvSpPr>
          <p:spPr bwMode="auto">
            <a:xfrm>
              <a:off x="5136" y="1520"/>
              <a:ext cx="80" cy="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055" name="Oval 31"/>
            <p:cNvSpPr>
              <a:spLocks noChangeArrowheads="1"/>
            </p:cNvSpPr>
            <p:nvPr/>
          </p:nvSpPr>
          <p:spPr bwMode="auto">
            <a:xfrm>
              <a:off x="5248" y="1520"/>
              <a:ext cx="80" cy="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056" name="Oval 32"/>
            <p:cNvSpPr>
              <a:spLocks noChangeArrowheads="1"/>
            </p:cNvSpPr>
            <p:nvPr/>
          </p:nvSpPr>
          <p:spPr bwMode="auto">
            <a:xfrm>
              <a:off x="5360" y="1520"/>
              <a:ext cx="80" cy="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057" name="Oval 33"/>
            <p:cNvSpPr>
              <a:spLocks noChangeArrowheads="1"/>
            </p:cNvSpPr>
            <p:nvPr/>
          </p:nvSpPr>
          <p:spPr bwMode="auto">
            <a:xfrm>
              <a:off x="5472" y="1520"/>
              <a:ext cx="80" cy="80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058" name="Oval 34"/>
            <p:cNvSpPr>
              <a:spLocks noChangeArrowheads="1"/>
            </p:cNvSpPr>
            <p:nvPr/>
          </p:nvSpPr>
          <p:spPr bwMode="auto">
            <a:xfrm>
              <a:off x="5136" y="1632"/>
              <a:ext cx="80" cy="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059" name="Oval 35"/>
            <p:cNvSpPr>
              <a:spLocks noChangeArrowheads="1"/>
            </p:cNvSpPr>
            <p:nvPr/>
          </p:nvSpPr>
          <p:spPr bwMode="auto">
            <a:xfrm>
              <a:off x="5248" y="1632"/>
              <a:ext cx="80" cy="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060" name="Oval 36"/>
            <p:cNvSpPr>
              <a:spLocks noChangeArrowheads="1"/>
            </p:cNvSpPr>
            <p:nvPr/>
          </p:nvSpPr>
          <p:spPr bwMode="auto">
            <a:xfrm>
              <a:off x="5360" y="1632"/>
              <a:ext cx="80" cy="80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061" name="Oval 37"/>
            <p:cNvSpPr>
              <a:spLocks noChangeArrowheads="1"/>
            </p:cNvSpPr>
            <p:nvPr/>
          </p:nvSpPr>
          <p:spPr bwMode="auto">
            <a:xfrm>
              <a:off x="5472" y="1632"/>
              <a:ext cx="80" cy="80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062" name="Oval 38"/>
            <p:cNvSpPr>
              <a:spLocks noChangeArrowheads="1"/>
            </p:cNvSpPr>
            <p:nvPr/>
          </p:nvSpPr>
          <p:spPr bwMode="auto">
            <a:xfrm>
              <a:off x="5248" y="1744"/>
              <a:ext cx="80" cy="80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063" name="Oval 39"/>
            <p:cNvSpPr>
              <a:spLocks noChangeArrowheads="1"/>
            </p:cNvSpPr>
            <p:nvPr/>
          </p:nvSpPr>
          <p:spPr bwMode="auto">
            <a:xfrm>
              <a:off x="5472" y="1744"/>
              <a:ext cx="80" cy="80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</p:grpSp>
      <p:pic>
        <p:nvPicPr>
          <p:cNvPr id="40" name="Picture 2" descr="D:\_Папа-адм\Desktop\Рисунок1.png"/>
          <p:cNvPicPr>
            <a:picLocks noChangeAspect="1" noChangeArrowheads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171" y="6597651"/>
            <a:ext cx="2700337" cy="2682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489561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8" r:id="rId1"/>
    <p:sldLayoutId id="2147483769" r:id="rId2"/>
    <p:sldLayoutId id="2147483770" r:id="rId3"/>
    <p:sldLayoutId id="2147483771" r:id="rId4"/>
    <p:sldLayoutId id="2147483772" r:id="rId5"/>
    <p:sldLayoutId id="2147483773" r:id="rId6"/>
    <p:sldLayoutId id="2147483774" r:id="rId7"/>
    <p:sldLayoutId id="2147483775" r:id="rId8"/>
    <p:sldLayoutId id="2147483776" r:id="rId9"/>
    <p:sldLayoutId id="2147483777" r:id="rId10"/>
    <p:sldLayoutId id="2147483778" r:id="rId11"/>
    <p:sldLayoutId id="2147483779" r:id="rId12"/>
    <p:sldLayoutId id="2147483780" r:id="rId13"/>
  </p:sldLayoutIdLst>
  <p:transition spd="med">
    <p:fade thruBlk="1"/>
  </p:transition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0000"/>
        <a:buFont typeface="Wingdings" pitchFamily="2" charset="2"/>
        <a:buChar char="l"/>
        <a:defRPr sz="3000">
          <a:solidFill>
            <a:schemeClr val="tx1"/>
          </a:solidFill>
          <a:latin typeface="+mn-lt"/>
          <a:ea typeface="+mn-ea"/>
          <a:cs typeface="+mn-cs"/>
        </a:defRPr>
      </a:lvl1pPr>
      <a:lvl2pPr marL="692150" indent="-3476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l"/>
        <a:defRPr sz="2600">
          <a:solidFill>
            <a:schemeClr val="tx1"/>
          </a:solidFill>
          <a:latin typeface="+mn-lt"/>
        </a:defRPr>
      </a:lvl2pPr>
      <a:lvl3pPr marL="987425" indent="-293688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l"/>
        <a:defRPr sz="2300">
          <a:solidFill>
            <a:schemeClr val="tx1"/>
          </a:solidFill>
          <a:latin typeface="+mn-lt"/>
        </a:defRPr>
      </a:lvl3pPr>
      <a:lvl4pPr marL="1281113" indent="-2921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5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4pPr>
      <a:lvl5pPr marL="1598613" indent="-315913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5pPr>
      <a:lvl6pPr marL="20558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6pPr>
      <a:lvl7pPr marL="25130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7pPr>
      <a:lvl8pPr marL="29702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8pPr>
      <a:lvl9pPr marL="34274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14.png"/><Relationship Id="rId18" Type="http://schemas.openxmlformats.org/officeDocument/2006/relationships/image" Target="../media/image19.png"/><Relationship Id="rId26" Type="http://schemas.openxmlformats.org/officeDocument/2006/relationships/image" Target="../media/image27.png"/><Relationship Id="rId3" Type="http://schemas.openxmlformats.org/officeDocument/2006/relationships/image" Target="../media/image4.png"/><Relationship Id="rId21" Type="http://schemas.openxmlformats.org/officeDocument/2006/relationships/image" Target="../media/image22.png"/><Relationship Id="rId34" Type="http://schemas.openxmlformats.org/officeDocument/2006/relationships/image" Target="../media/image35.png"/><Relationship Id="rId7" Type="http://schemas.openxmlformats.org/officeDocument/2006/relationships/image" Target="../media/image8.png"/><Relationship Id="rId12" Type="http://schemas.openxmlformats.org/officeDocument/2006/relationships/image" Target="../media/image13.png"/><Relationship Id="rId17" Type="http://schemas.openxmlformats.org/officeDocument/2006/relationships/image" Target="../media/image18.png"/><Relationship Id="rId25" Type="http://schemas.openxmlformats.org/officeDocument/2006/relationships/image" Target="../media/image26.png"/><Relationship Id="rId33" Type="http://schemas.openxmlformats.org/officeDocument/2006/relationships/image" Target="../media/image34.png"/><Relationship Id="rId2" Type="http://schemas.openxmlformats.org/officeDocument/2006/relationships/image" Target="../media/image3.png"/><Relationship Id="rId16" Type="http://schemas.openxmlformats.org/officeDocument/2006/relationships/image" Target="../media/image17.png"/><Relationship Id="rId20" Type="http://schemas.openxmlformats.org/officeDocument/2006/relationships/image" Target="../media/image21.png"/><Relationship Id="rId29" Type="http://schemas.openxmlformats.org/officeDocument/2006/relationships/image" Target="../media/image3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11" Type="http://schemas.openxmlformats.org/officeDocument/2006/relationships/image" Target="../media/image12.png"/><Relationship Id="rId24" Type="http://schemas.openxmlformats.org/officeDocument/2006/relationships/image" Target="../media/image25.png"/><Relationship Id="rId32" Type="http://schemas.openxmlformats.org/officeDocument/2006/relationships/image" Target="../media/image33.png"/><Relationship Id="rId5" Type="http://schemas.openxmlformats.org/officeDocument/2006/relationships/image" Target="../media/image6.png"/><Relationship Id="rId15" Type="http://schemas.openxmlformats.org/officeDocument/2006/relationships/image" Target="../media/image16.png"/><Relationship Id="rId23" Type="http://schemas.openxmlformats.org/officeDocument/2006/relationships/image" Target="../media/image24.png"/><Relationship Id="rId28" Type="http://schemas.openxmlformats.org/officeDocument/2006/relationships/image" Target="../media/image29.png"/><Relationship Id="rId10" Type="http://schemas.openxmlformats.org/officeDocument/2006/relationships/image" Target="../media/image11.png"/><Relationship Id="rId19" Type="http://schemas.openxmlformats.org/officeDocument/2006/relationships/image" Target="../media/image20.png"/><Relationship Id="rId31" Type="http://schemas.openxmlformats.org/officeDocument/2006/relationships/image" Target="../media/image32.png"/><Relationship Id="rId4" Type="http://schemas.openxmlformats.org/officeDocument/2006/relationships/image" Target="../media/image5.png"/><Relationship Id="rId9" Type="http://schemas.openxmlformats.org/officeDocument/2006/relationships/image" Target="../media/image10.png"/><Relationship Id="rId14" Type="http://schemas.openxmlformats.org/officeDocument/2006/relationships/image" Target="../media/image15.png"/><Relationship Id="rId22" Type="http://schemas.openxmlformats.org/officeDocument/2006/relationships/image" Target="../media/image23.png"/><Relationship Id="rId27" Type="http://schemas.openxmlformats.org/officeDocument/2006/relationships/image" Target="../media/image28.png"/><Relationship Id="rId30" Type="http://schemas.openxmlformats.org/officeDocument/2006/relationships/image" Target="../media/image31.png"/><Relationship Id="rId35" Type="http://schemas.openxmlformats.org/officeDocument/2006/relationships/image" Target="../media/image36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" Target="slide7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13" Type="http://schemas.openxmlformats.org/officeDocument/2006/relationships/image" Target="../media/image48.png"/><Relationship Id="rId18" Type="http://schemas.openxmlformats.org/officeDocument/2006/relationships/image" Target="../media/image53.png"/><Relationship Id="rId26" Type="http://schemas.openxmlformats.org/officeDocument/2006/relationships/image" Target="../media/image61.png"/><Relationship Id="rId3" Type="http://schemas.openxmlformats.org/officeDocument/2006/relationships/image" Target="../media/image38.png"/><Relationship Id="rId21" Type="http://schemas.openxmlformats.org/officeDocument/2006/relationships/image" Target="../media/image56.png"/><Relationship Id="rId34" Type="http://schemas.openxmlformats.org/officeDocument/2006/relationships/image" Target="../media/image69.png"/><Relationship Id="rId7" Type="http://schemas.openxmlformats.org/officeDocument/2006/relationships/image" Target="../media/image42.png"/><Relationship Id="rId12" Type="http://schemas.openxmlformats.org/officeDocument/2006/relationships/image" Target="../media/image47.png"/><Relationship Id="rId17" Type="http://schemas.openxmlformats.org/officeDocument/2006/relationships/image" Target="../media/image52.png"/><Relationship Id="rId25" Type="http://schemas.openxmlformats.org/officeDocument/2006/relationships/image" Target="../media/image60.png"/><Relationship Id="rId33" Type="http://schemas.openxmlformats.org/officeDocument/2006/relationships/image" Target="../media/image68.png"/><Relationship Id="rId2" Type="http://schemas.openxmlformats.org/officeDocument/2006/relationships/image" Target="../media/image37.png"/><Relationship Id="rId16" Type="http://schemas.openxmlformats.org/officeDocument/2006/relationships/image" Target="../media/image51.png"/><Relationship Id="rId20" Type="http://schemas.openxmlformats.org/officeDocument/2006/relationships/image" Target="../media/image55.png"/><Relationship Id="rId29" Type="http://schemas.openxmlformats.org/officeDocument/2006/relationships/image" Target="../media/image6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1.png"/><Relationship Id="rId11" Type="http://schemas.openxmlformats.org/officeDocument/2006/relationships/image" Target="../media/image46.png"/><Relationship Id="rId24" Type="http://schemas.openxmlformats.org/officeDocument/2006/relationships/image" Target="../media/image59.png"/><Relationship Id="rId32" Type="http://schemas.openxmlformats.org/officeDocument/2006/relationships/image" Target="../media/image67.png"/><Relationship Id="rId5" Type="http://schemas.openxmlformats.org/officeDocument/2006/relationships/image" Target="../media/image40.png"/><Relationship Id="rId15" Type="http://schemas.openxmlformats.org/officeDocument/2006/relationships/image" Target="../media/image50.png"/><Relationship Id="rId23" Type="http://schemas.openxmlformats.org/officeDocument/2006/relationships/image" Target="../media/image58.png"/><Relationship Id="rId28" Type="http://schemas.openxmlformats.org/officeDocument/2006/relationships/image" Target="../media/image63.png"/><Relationship Id="rId10" Type="http://schemas.openxmlformats.org/officeDocument/2006/relationships/image" Target="../media/image45.png"/><Relationship Id="rId19" Type="http://schemas.openxmlformats.org/officeDocument/2006/relationships/image" Target="../media/image54.png"/><Relationship Id="rId31" Type="http://schemas.openxmlformats.org/officeDocument/2006/relationships/image" Target="../media/image66.png"/><Relationship Id="rId4" Type="http://schemas.openxmlformats.org/officeDocument/2006/relationships/image" Target="../media/image39.png"/><Relationship Id="rId9" Type="http://schemas.openxmlformats.org/officeDocument/2006/relationships/image" Target="../media/image44.png"/><Relationship Id="rId14" Type="http://schemas.openxmlformats.org/officeDocument/2006/relationships/image" Target="../media/image49.png"/><Relationship Id="rId22" Type="http://schemas.openxmlformats.org/officeDocument/2006/relationships/image" Target="../media/image57.png"/><Relationship Id="rId27" Type="http://schemas.openxmlformats.org/officeDocument/2006/relationships/image" Target="../media/image62.png"/><Relationship Id="rId30" Type="http://schemas.openxmlformats.org/officeDocument/2006/relationships/image" Target="../media/image65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ru-RU" sz="4400" dirty="0" smtClean="0"/>
              <a:t>Основы </a:t>
            </a:r>
            <a:br>
              <a:rPr lang="ru-RU" sz="4400" dirty="0" smtClean="0"/>
            </a:br>
            <a:r>
              <a:rPr lang="ru-RU" sz="4400" dirty="0" smtClean="0"/>
              <a:t>алгоритмизации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71500" y="3049588"/>
            <a:ext cx="7236804" cy="2362200"/>
          </a:xfrm>
        </p:spPr>
        <p:txBody>
          <a:bodyPr/>
          <a:lstStyle/>
          <a:p>
            <a:pPr eaLnBrk="1" hangingPunct="1"/>
            <a:r>
              <a:rPr lang="ru-RU" b="1" smtClean="0">
                <a:solidFill>
                  <a:schemeClr val="accent6">
                    <a:lumMod val="75000"/>
                  </a:schemeClr>
                </a:solidFill>
              </a:rPr>
              <a:t>Циклические алгоритмы</a:t>
            </a: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/>
            </a:r>
            <a:b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</a:b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Цикл со счётчиком</a:t>
            </a:r>
          </a:p>
        </p:txBody>
      </p:sp>
    </p:spTree>
    <p:extLst>
      <p:ext uri="{BB962C8B-B14F-4D97-AF65-F5344CB8AC3E}">
        <p14:creationId xmlns:p14="http://schemas.microsoft.com/office/powerpoint/2010/main" val="2544888144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Text Box 155"/>
          <p:cNvSpPr txBox="1">
            <a:spLocks noChangeArrowheads="1"/>
          </p:cNvSpPr>
          <p:nvPr/>
        </p:nvSpPr>
        <p:spPr bwMode="auto">
          <a:xfrm>
            <a:off x="5220072" y="1628800"/>
            <a:ext cx="431800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>
              <a:lnSpc>
                <a:spcPct val="80000"/>
              </a:lnSpc>
            </a:pPr>
            <a:r>
              <a:rPr lang="ru-RU" sz="1500" dirty="0" smtClean="0"/>
              <a:t>1</a:t>
            </a:r>
            <a:endParaRPr lang="ru-RU" sz="1500" dirty="0"/>
          </a:p>
        </p:txBody>
      </p:sp>
      <p:sp>
        <p:nvSpPr>
          <p:cNvPr id="2" name="TextBox 1"/>
          <p:cNvSpPr txBox="1">
            <a:spLocks noChangeArrowheads="1"/>
          </p:cNvSpPr>
          <p:nvPr/>
        </p:nvSpPr>
        <p:spPr bwMode="auto">
          <a:xfrm>
            <a:off x="241300" y="115888"/>
            <a:ext cx="774065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lvl="0" eaLnBrk="1" hangingPunct="1"/>
            <a:r>
              <a:rPr lang="ru-RU" b="1" dirty="0">
                <a:solidFill>
                  <a:srgbClr val="000000"/>
                </a:solidFill>
              </a:rPr>
              <a:t>Задача</a:t>
            </a:r>
            <a:r>
              <a:rPr lang="ru-RU" b="1" dirty="0" smtClean="0">
                <a:solidFill>
                  <a:srgbClr val="000000"/>
                </a:solidFill>
              </a:rPr>
              <a:t>. </a:t>
            </a:r>
            <a:r>
              <a:rPr lang="ru-RU" dirty="0">
                <a:solidFill>
                  <a:srgbClr val="000000"/>
                </a:solidFill>
              </a:rPr>
              <a:t>Дан алгоритм </a:t>
            </a:r>
            <a:r>
              <a:rPr lang="ru-RU" dirty="0" smtClean="0">
                <a:solidFill>
                  <a:srgbClr val="000000"/>
                </a:solidFill>
              </a:rPr>
              <a:t>вычисления степеней числа 2. </a:t>
            </a:r>
            <a:r>
              <a:rPr lang="ru-RU" dirty="0">
                <a:solidFill>
                  <a:srgbClr val="000000"/>
                </a:solidFill>
              </a:rPr>
              <a:t>Составьте таблицу значений переменных этого </a:t>
            </a:r>
            <a:r>
              <a:rPr lang="ru-RU" dirty="0" smtClean="0">
                <a:solidFill>
                  <a:srgbClr val="000000"/>
                </a:solidFill>
              </a:rPr>
              <a:t>алгоритма</a:t>
            </a:r>
            <a:r>
              <a:rPr lang="en-US" dirty="0" smtClean="0">
                <a:solidFill>
                  <a:srgbClr val="000000"/>
                </a:solidFill>
              </a:rPr>
              <a:t> </a:t>
            </a:r>
            <a:r>
              <a:rPr lang="ru-RU" dirty="0" smtClean="0">
                <a:solidFill>
                  <a:srgbClr val="000000"/>
                </a:solidFill>
              </a:rPr>
              <a:t>при</a:t>
            </a:r>
            <a:r>
              <a:rPr lang="en-US" dirty="0" smtClean="0">
                <a:solidFill>
                  <a:srgbClr val="000000"/>
                </a:solidFill>
              </a:rPr>
              <a:t> x = 0, 1, 2, </a:t>
            </a:r>
            <a:r>
              <a:rPr lang="ru-RU" dirty="0" smtClean="0">
                <a:solidFill>
                  <a:srgbClr val="000000"/>
                </a:solidFill>
              </a:rPr>
              <a:t>3.</a:t>
            </a:r>
            <a:endParaRPr lang="ru-RU" dirty="0">
              <a:solidFill>
                <a:srgbClr val="000000"/>
              </a:solidFill>
            </a:endParaRPr>
          </a:p>
        </p:txBody>
      </p:sp>
      <p:graphicFrame>
        <p:nvGraphicFramePr>
          <p:cNvPr id="28" name="Group 15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66488712"/>
              </p:ext>
            </p:extLst>
          </p:nvPr>
        </p:nvGraphicFramePr>
        <p:xfrm>
          <a:off x="3183552" y="858258"/>
          <a:ext cx="4088748" cy="5532396"/>
        </p:xfrm>
        <a:graphic>
          <a:graphicData uri="http://schemas.openxmlformats.org/drawingml/2006/table">
            <a:tbl>
              <a:tblPr/>
              <a:tblGrid>
                <a:gridCol w="740376"/>
                <a:gridCol w="1008112"/>
                <a:gridCol w="1008112"/>
                <a:gridCol w="1332148"/>
              </a:tblGrid>
              <a:tr h="304817">
                <a:tc rowSpan="2"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" charset="0"/>
                          <a:cs typeface="Arial" charset="0"/>
                        </a:rPr>
                        <a:t>Шаг </a:t>
                      </a:r>
                      <a:r>
                        <a:rPr kumimoji="0" lang="ru-RU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" charset="0"/>
                          <a:cs typeface="Arial" charset="0"/>
                        </a:rPr>
                        <a:t>алго</a:t>
                      </a: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" charset="0"/>
                          <a:cs typeface="Arial" charset="0"/>
                        </a:rPr>
                        <a:t>-</a:t>
                      </a: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" charset="0"/>
                          <a:cs typeface="Arial" charset="0"/>
                        </a:rPr>
                        <a:t>ритма</a:t>
                      </a:r>
                    </a:p>
                  </a:txBody>
                  <a:tcPr marT="45723" marB="45723" horzOverflow="overflow">
                    <a:lnL w="57150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FF5F9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Переменная </a:t>
                      </a: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FF5F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Условие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4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x</a:t>
                      </a:r>
                      <a:r>
                        <a:rPr kumimoji="0" lang="ru-RU" sz="14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 </a:t>
                      </a:r>
                      <a:r>
                        <a:rPr kumimoji="0" lang="en-US" sz="14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&lt;= </a:t>
                      </a:r>
                      <a:r>
                        <a:rPr kumimoji="0" lang="ru-RU" sz="14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3</a:t>
                      </a: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FF5F9"/>
                    </a:solidFill>
                  </a:tcPr>
                </a:tc>
              </a:tr>
              <a:tr h="33529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6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Times New Roman" pitchFamily="18" charset="0"/>
                        </a:rPr>
                        <a:t>x</a:t>
                      </a:r>
                      <a:endParaRPr kumimoji="0" lang="ru-RU" sz="16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cs typeface="Times New Roman" pitchFamily="18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FF5F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6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Times New Roman" pitchFamily="18" charset="0"/>
                        </a:rPr>
                        <a:t>y</a:t>
                      </a:r>
                      <a:endParaRPr kumimoji="0" lang="ru-RU" sz="16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cs typeface="Times New Roman" pitchFamily="18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FF5F9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20058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" charset="0"/>
                          <a:cs typeface="Arial" charset="0"/>
                        </a:rPr>
                        <a:t>1</a:t>
                      </a:r>
                      <a:endParaRPr kumimoji="0" 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57150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20058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" charset="0"/>
                          <a:cs typeface="Arial" charset="0"/>
                        </a:rPr>
                        <a:t>2</a:t>
                      </a:r>
                      <a:endParaRPr kumimoji="0" 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57150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20058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" charset="0"/>
                          <a:cs typeface="Arial" charset="0"/>
                        </a:rPr>
                        <a:t>3</a:t>
                      </a:r>
                      <a:endParaRPr kumimoji="0" lang="ru-RU" sz="1500" b="0" i="0" u="none" strike="noStrike" cap="none" normalizeH="0" baseline="0" smtClean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57150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20058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" charset="0"/>
                          <a:cs typeface="Arial" charset="0"/>
                        </a:rPr>
                        <a:t>4</a:t>
                      </a:r>
                      <a:endParaRPr kumimoji="0" lang="ru-RU" sz="1500" b="0" i="0" u="none" strike="noStrike" cap="none" normalizeH="0" baseline="0" smtClean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57150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20058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" charset="0"/>
                          <a:cs typeface="Arial" charset="0"/>
                        </a:rPr>
                        <a:t>5</a:t>
                      </a:r>
                      <a:endParaRPr kumimoji="0" lang="ru-RU" sz="1500" b="0" i="0" u="none" strike="noStrike" cap="none" normalizeH="0" baseline="0" smtClean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57150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20058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" charset="0"/>
                          <a:cs typeface="Arial" charset="0"/>
                        </a:rPr>
                        <a:t>6</a:t>
                      </a:r>
                      <a:endParaRPr kumimoji="0" lang="ru-RU" sz="1500" b="0" i="0" u="none" strike="noStrike" cap="none" normalizeH="0" baseline="0" smtClean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57150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20058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" charset="0"/>
                          <a:cs typeface="Arial" charset="0"/>
                        </a:rPr>
                        <a:t>7</a:t>
                      </a:r>
                      <a:endParaRPr kumimoji="0" lang="ru-RU" sz="1500" b="0" i="0" u="none" strike="noStrike" cap="none" normalizeH="0" baseline="0" smtClean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57150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20058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" charset="0"/>
                          <a:cs typeface="Arial" charset="0"/>
                        </a:rPr>
                        <a:t>8</a:t>
                      </a:r>
                      <a:endParaRPr kumimoji="0" lang="ru-RU" sz="1500" b="0" i="0" u="none" strike="noStrike" cap="none" normalizeH="0" baseline="0" smtClean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57150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20058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" charset="0"/>
                          <a:cs typeface="Arial" charset="0"/>
                        </a:rPr>
                        <a:t>9</a:t>
                      </a:r>
                      <a:endParaRPr kumimoji="0" lang="ru-RU" sz="1500" b="0" i="0" u="none" strike="noStrike" cap="none" normalizeH="0" baseline="0" smtClean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57150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20058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" charset="0"/>
                          <a:cs typeface="Arial" charset="0"/>
                        </a:rPr>
                        <a:t>10</a:t>
                      </a:r>
                      <a:endParaRPr kumimoji="0" lang="ru-RU" sz="1500" b="0" i="0" u="none" strike="noStrike" cap="none" normalizeH="0" baseline="0" smtClean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57150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20058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" charset="0"/>
                          <a:cs typeface="Arial" charset="0"/>
                        </a:rPr>
                        <a:t>11</a:t>
                      </a:r>
                      <a:endParaRPr kumimoji="0" lang="ru-RU" sz="1500" b="0" i="0" u="none" strike="noStrike" cap="none" normalizeH="0" baseline="0" smtClean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57150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20058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" charset="0"/>
                          <a:cs typeface="Arial" charset="0"/>
                        </a:rPr>
                        <a:t>12</a:t>
                      </a:r>
                      <a:endParaRPr kumimoji="0" lang="ru-RU" sz="1500" b="0" i="0" u="none" strike="noStrike" cap="none" normalizeH="0" baseline="0" smtClean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57150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20058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" charset="0"/>
                          <a:cs typeface="Arial" charset="0"/>
                        </a:rPr>
                        <a:t>13</a:t>
                      </a:r>
                      <a:endParaRPr kumimoji="0" lang="ru-RU" sz="1500" b="0" i="0" u="none" strike="noStrike" cap="none" normalizeH="0" baseline="0" smtClean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57150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20058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" charset="0"/>
                          <a:cs typeface="Arial" charset="0"/>
                        </a:rPr>
                        <a:t>17</a:t>
                      </a:r>
                      <a:endParaRPr kumimoji="0" 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57150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20058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" charset="0"/>
                          <a:cs typeface="Arial" charset="0"/>
                        </a:rPr>
                        <a:t>18</a:t>
                      </a:r>
                    </a:p>
                  </a:txBody>
                  <a:tcPr marT="45723" marB="45723" horzOverflow="overflow">
                    <a:lnL w="57150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31" name="Text Box 155"/>
          <p:cNvSpPr txBox="1">
            <a:spLocks noChangeArrowheads="1"/>
          </p:cNvSpPr>
          <p:nvPr/>
        </p:nvSpPr>
        <p:spPr bwMode="auto">
          <a:xfrm>
            <a:off x="4211960" y="1592796"/>
            <a:ext cx="431800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>
              <a:lnSpc>
                <a:spcPct val="80000"/>
              </a:lnSpc>
            </a:pPr>
            <a:r>
              <a:rPr lang="en-US" sz="1500" dirty="0" smtClean="0"/>
              <a:t>-</a:t>
            </a:r>
            <a:endParaRPr lang="ru-RU" sz="1500" dirty="0"/>
          </a:p>
        </p:txBody>
      </p:sp>
      <p:sp>
        <p:nvSpPr>
          <p:cNvPr id="33" name="Text Box 155"/>
          <p:cNvSpPr txBox="1">
            <a:spLocks noChangeArrowheads="1"/>
          </p:cNvSpPr>
          <p:nvPr/>
        </p:nvSpPr>
        <p:spPr bwMode="auto">
          <a:xfrm>
            <a:off x="4216152" y="1952836"/>
            <a:ext cx="431800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>
              <a:lnSpc>
                <a:spcPct val="80000"/>
              </a:lnSpc>
            </a:pPr>
            <a:r>
              <a:rPr lang="en-US" sz="1500" dirty="0" smtClean="0"/>
              <a:t>0</a:t>
            </a:r>
            <a:endParaRPr lang="ru-RU" sz="1500" dirty="0"/>
          </a:p>
        </p:txBody>
      </p:sp>
      <p:sp>
        <p:nvSpPr>
          <p:cNvPr id="35" name="Text Box 197"/>
          <p:cNvSpPr txBox="1">
            <a:spLocks noChangeArrowheads="1"/>
          </p:cNvSpPr>
          <p:nvPr/>
        </p:nvSpPr>
        <p:spPr bwMode="auto">
          <a:xfrm>
            <a:off x="6012160" y="2254263"/>
            <a:ext cx="1223963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lnSpc>
                <a:spcPct val="80000"/>
              </a:lnSpc>
            </a:pPr>
            <a:r>
              <a:rPr lang="en-US" sz="1500" dirty="0" smtClean="0"/>
              <a:t>0 &lt;= </a:t>
            </a:r>
            <a:r>
              <a:rPr lang="ru-RU" sz="1500" dirty="0" smtClean="0"/>
              <a:t>3 </a:t>
            </a:r>
            <a:r>
              <a:rPr lang="ru-RU" sz="1500" dirty="0"/>
              <a:t>(Да)</a:t>
            </a:r>
          </a:p>
        </p:txBody>
      </p:sp>
      <p:sp>
        <p:nvSpPr>
          <p:cNvPr id="37" name="Text Box 155"/>
          <p:cNvSpPr txBox="1">
            <a:spLocks noChangeArrowheads="1"/>
          </p:cNvSpPr>
          <p:nvPr/>
        </p:nvSpPr>
        <p:spPr bwMode="auto">
          <a:xfrm>
            <a:off x="5193018" y="2578299"/>
            <a:ext cx="431800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>
              <a:lnSpc>
                <a:spcPct val="80000"/>
              </a:lnSpc>
            </a:pPr>
            <a:r>
              <a:rPr lang="en-US" sz="1500" dirty="0" smtClean="0"/>
              <a:t>2</a:t>
            </a:r>
            <a:endParaRPr lang="ru-RU" sz="1500" dirty="0"/>
          </a:p>
        </p:txBody>
      </p:sp>
      <p:sp>
        <p:nvSpPr>
          <p:cNvPr id="29" name="TextBox 28"/>
          <p:cNvSpPr txBox="1"/>
          <p:nvPr/>
        </p:nvSpPr>
        <p:spPr>
          <a:xfrm>
            <a:off x="7981950" y="2902335"/>
            <a:ext cx="982538" cy="1754326"/>
          </a:xfrm>
          <a:prstGeom prst="rect">
            <a:avLst/>
          </a:prstGeom>
          <a:noFill/>
          <a:ln>
            <a:solidFill>
              <a:schemeClr val="tx1"/>
            </a:solidFill>
            <a:prstDash val="lgDash"/>
          </a:ln>
        </p:spPr>
        <p:txBody>
          <a:bodyPr wrap="square" rtlCol="0">
            <a:spAutoFit/>
          </a:bodyPr>
          <a:lstStyle/>
          <a:p>
            <a:r>
              <a:rPr lang="ru-RU" dirty="0">
                <a:latin typeface="Consolas" pitchFamily="49" charset="0"/>
                <a:cs typeface="Consolas" pitchFamily="49" charset="0"/>
              </a:rPr>
              <a:t>0 1</a:t>
            </a:r>
          </a:p>
          <a:p>
            <a:r>
              <a:rPr lang="en-US" dirty="0" smtClean="0">
                <a:latin typeface="Consolas" pitchFamily="49" charset="0"/>
                <a:cs typeface="Consolas" pitchFamily="49" charset="0"/>
              </a:rPr>
              <a:t>1 2</a:t>
            </a:r>
            <a:endParaRPr lang="ru-RU" dirty="0" smtClean="0">
              <a:latin typeface="Consolas" pitchFamily="49" charset="0"/>
              <a:cs typeface="Consolas" pitchFamily="49" charset="0"/>
            </a:endParaRPr>
          </a:p>
          <a:p>
            <a:endParaRPr lang="ru-RU" dirty="0" smtClean="0">
              <a:latin typeface="Consolas" pitchFamily="49" charset="0"/>
              <a:cs typeface="Consolas" pitchFamily="49" charset="0"/>
            </a:endParaRPr>
          </a:p>
          <a:p>
            <a:endParaRPr lang="ru-RU" dirty="0" smtClean="0">
              <a:latin typeface="Consolas" pitchFamily="49" charset="0"/>
              <a:cs typeface="Consolas" pitchFamily="49" charset="0"/>
            </a:endParaRPr>
          </a:p>
          <a:p>
            <a:endParaRPr lang="en-US" dirty="0">
              <a:latin typeface="Consolas" pitchFamily="49" charset="0"/>
              <a:cs typeface="Consolas" pitchFamily="49" charset="0"/>
            </a:endParaRPr>
          </a:p>
          <a:p>
            <a:endParaRPr lang="ru-RU" dirty="0">
              <a:latin typeface="Consolas" pitchFamily="49" charset="0"/>
              <a:cs typeface="Consolas" pitchFamily="49" charset="0"/>
            </a:endParaRPr>
          </a:p>
        </p:txBody>
      </p:sp>
      <p:sp>
        <p:nvSpPr>
          <p:cNvPr id="38" name="AutoShape 203"/>
          <p:cNvSpPr>
            <a:spLocks noChangeArrowheads="1"/>
          </p:cNvSpPr>
          <p:nvPr/>
        </p:nvSpPr>
        <p:spPr bwMode="auto">
          <a:xfrm>
            <a:off x="1060820" y="1554058"/>
            <a:ext cx="960437" cy="320675"/>
          </a:xfrm>
          <a:prstGeom prst="flowChartTerminator">
            <a:avLst/>
          </a:prstGeom>
          <a:solidFill>
            <a:srgbClr val="FFFFFF"/>
          </a:solidFill>
          <a:ln w="12700">
            <a:solidFill>
              <a:srgbClr val="000000"/>
            </a:solidFill>
            <a:miter lim="800000"/>
            <a:headEnd/>
            <a:tailEnd/>
          </a:ln>
        </p:spPr>
        <p:txBody>
          <a:bodyPr lIns="0" tIns="0" rIns="0" bIns="0" anchor="ctr" anchorCtr="1"/>
          <a:lstStyle/>
          <a:p>
            <a:pPr algn="ctr"/>
            <a:r>
              <a:rPr lang="ru-RU" sz="1400">
                <a:latin typeface="Arial" pitchFamily="34" charset="0"/>
              </a:rPr>
              <a:t>начало</a:t>
            </a:r>
          </a:p>
        </p:txBody>
      </p:sp>
      <p:sp>
        <p:nvSpPr>
          <p:cNvPr id="39" name="Line 206"/>
          <p:cNvSpPr>
            <a:spLocks noChangeShapeType="1"/>
          </p:cNvSpPr>
          <p:nvPr/>
        </p:nvSpPr>
        <p:spPr bwMode="auto">
          <a:xfrm>
            <a:off x="1529021" y="2378736"/>
            <a:ext cx="0" cy="263525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40" name="Line 207"/>
          <p:cNvSpPr>
            <a:spLocks noChangeShapeType="1"/>
          </p:cNvSpPr>
          <p:nvPr/>
        </p:nvSpPr>
        <p:spPr bwMode="auto">
          <a:xfrm>
            <a:off x="1529021" y="2939123"/>
            <a:ext cx="0" cy="261937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41" name="AutoShape 208"/>
          <p:cNvSpPr>
            <a:spLocks noChangeArrowheads="1"/>
          </p:cNvSpPr>
          <p:nvPr/>
        </p:nvSpPr>
        <p:spPr bwMode="auto">
          <a:xfrm>
            <a:off x="700247" y="3194882"/>
            <a:ext cx="1656407" cy="287337"/>
          </a:xfrm>
          <a:prstGeom prst="parallelogram">
            <a:avLst>
              <a:gd name="adj" fmla="val 109669"/>
            </a:avLst>
          </a:prstGeom>
          <a:solidFill>
            <a:srgbClr val="FFFFFF"/>
          </a:solidFill>
          <a:ln w="12700" algn="ctr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ctr" anchorCtr="1"/>
          <a:lstStyle/>
          <a:p>
            <a:pPr algn="ctr"/>
            <a:r>
              <a:rPr lang="ru-RU" sz="1400" dirty="0">
                <a:latin typeface="Arial" pitchFamily="34" charset="0"/>
              </a:rPr>
              <a:t>вывод</a:t>
            </a:r>
            <a:r>
              <a:rPr lang="ru-RU" sz="1200" dirty="0">
                <a:latin typeface="Arial" pitchFamily="34" charset="0"/>
              </a:rPr>
              <a:t> </a:t>
            </a:r>
            <a:r>
              <a:rPr lang="en-US" sz="1600" dirty="0" smtClean="0">
                <a:latin typeface="Arial" pitchFamily="34" charset="0"/>
              </a:rPr>
              <a:t>x</a:t>
            </a:r>
            <a:r>
              <a:rPr lang="ru-RU" sz="1600" dirty="0" smtClean="0">
                <a:latin typeface="Arial" pitchFamily="34" charset="0"/>
              </a:rPr>
              <a:t>, </a:t>
            </a:r>
            <a:r>
              <a:rPr lang="en-US" sz="1600" dirty="0" smtClean="0">
                <a:latin typeface="Arial" pitchFamily="34" charset="0"/>
              </a:rPr>
              <a:t>y</a:t>
            </a:r>
            <a:endParaRPr lang="ru-RU" sz="1600" dirty="0">
              <a:latin typeface="Arial" pitchFamily="34" charset="0"/>
            </a:endParaRPr>
          </a:p>
        </p:txBody>
      </p:sp>
      <p:sp>
        <p:nvSpPr>
          <p:cNvPr id="42" name="AutoShape 210"/>
          <p:cNvSpPr>
            <a:spLocks noChangeArrowheads="1"/>
          </p:cNvSpPr>
          <p:nvPr/>
        </p:nvSpPr>
        <p:spPr bwMode="auto">
          <a:xfrm>
            <a:off x="1072615" y="5075792"/>
            <a:ext cx="960437" cy="320675"/>
          </a:xfrm>
          <a:prstGeom prst="flowChartTerminator">
            <a:avLst/>
          </a:prstGeom>
          <a:solidFill>
            <a:srgbClr val="FFFFFF"/>
          </a:solidFill>
          <a:ln w="12700">
            <a:solidFill>
              <a:srgbClr val="000000"/>
            </a:solidFill>
            <a:miter lim="800000"/>
            <a:headEnd/>
            <a:tailEnd/>
          </a:ln>
        </p:spPr>
        <p:txBody>
          <a:bodyPr lIns="0" tIns="0" rIns="0" bIns="0" anchor="ctr" anchorCtr="1"/>
          <a:lstStyle/>
          <a:p>
            <a:pPr algn="ctr"/>
            <a:r>
              <a:rPr lang="ru-RU" sz="1400">
                <a:latin typeface="Arial" pitchFamily="34" charset="0"/>
              </a:rPr>
              <a:t>конец</a:t>
            </a:r>
          </a:p>
        </p:txBody>
      </p:sp>
      <p:sp>
        <p:nvSpPr>
          <p:cNvPr id="43" name="Line 211"/>
          <p:cNvSpPr>
            <a:spLocks noChangeShapeType="1"/>
          </p:cNvSpPr>
          <p:nvPr/>
        </p:nvSpPr>
        <p:spPr bwMode="auto">
          <a:xfrm>
            <a:off x="1529021" y="1873911"/>
            <a:ext cx="0" cy="263525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44" name="Rectangle 212"/>
          <p:cNvSpPr>
            <a:spLocks noChangeArrowheads="1"/>
          </p:cNvSpPr>
          <p:nvPr/>
        </p:nvSpPr>
        <p:spPr bwMode="auto">
          <a:xfrm>
            <a:off x="952758" y="2137436"/>
            <a:ext cx="1152525" cy="287337"/>
          </a:xfrm>
          <a:prstGeom prst="rect">
            <a:avLst/>
          </a:prstGeom>
          <a:solidFill>
            <a:srgbClr val="FFFFFF"/>
          </a:solidFill>
          <a:ln w="12700" algn="ctr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/>
          <a:lstStyle/>
          <a:p>
            <a:pPr algn="ctr"/>
            <a:r>
              <a:rPr lang="en-US" sz="1600" dirty="0" smtClean="0">
                <a:latin typeface="Arial" pitchFamily="34" charset="0"/>
              </a:rPr>
              <a:t>y </a:t>
            </a:r>
            <a:r>
              <a:rPr lang="en-US" sz="1600" dirty="0">
                <a:latin typeface="Arial" pitchFamily="34" charset="0"/>
              </a:rPr>
              <a:t>:= </a:t>
            </a:r>
            <a:r>
              <a:rPr lang="en-US" sz="1600" dirty="0" smtClean="0">
                <a:latin typeface="Arial" pitchFamily="34" charset="0"/>
              </a:rPr>
              <a:t>1</a:t>
            </a:r>
            <a:endParaRPr lang="ru-RU" sz="1600" dirty="0">
              <a:latin typeface="Arial" pitchFamily="34" charset="0"/>
            </a:endParaRPr>
          </a:p>
        </p:txBody>
      </p:sp>
      <p:sp>
        <p:nvSpPr>
          <p:cNvPr id="45" name="Rectangle 213"/>
          <p:cNvSpPr>
            <a:spLocks noChangeArrowheads="1"/>
          </p:cNvSpPr>
          <p:nvPr/>
        </p:nvSpPr>
        <p:spPr bwMode="auto">
          <a:xfrm>
            <a:off x="844634" y="3786196"/>
            <a:ext cx="1367631" cy="386135"/>
          </a:xfrm>
          <a:prstGeom prst="rect">
            <a:avLst/>
          </a:prstGeom>
          <a:solidFill>
            <a:srgbClr val="FFFFFF"/>
          </a:solidFill>
          <a:ln w="12700" algn="ctr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ctr" anchorCtr="1"/>
          <a:lstStyle/>
          <a:p>
            <a:pPr algn="ctr"/>
            <a:r>
              <a:rPr lang="en-US" sz="1800" dirty="0" smtClean="0">
                <a:latin typeface="Arial" pitchFamily="34" charset="0"/>
              </a:rPr>
              <a:t>y </a:t>
            </a:r>
            <a:r>
              <a:rPr lang="en-US" sz="1800" dirty="0">
                <a:latin typeface="Arial" pitchFamily="34" charset="0"/>
              </a:rPr>
              <a:t>:= </a:t>
            </a:r>
            <a:r>
              <a:rPr lang="en-US" sz="1800" dirty="0" smtClean="0">
                <a:latin typeface="Arial" pitchFamily="34" charset="0"/>
              </a:rPr>
              <a:t>y</a:t>
            </a:r>
            <a:r>
              <a:rPr lang="ru-RU" sz="1800" dirty="0" smtClean="0">
                <a:latin typeface="Arial" pitchFamily="34" charset="0"/>
              </a:rPr>
              <a:t>*</a:t>
            </a:r>
            <a:r>
              <a:rPr lang="en-US" sz="1800" dirty="0" smtClean="0">
                <a:latin typeface="Arial" pitchFamily="34" charset="0"/>
              </a:rPr>
              <a:t>2</a:t>
            </a:r>
            <a:endParaRPr lang="ru-RU" sz="2000" baseline="50000" dirty="0">
              <a:latin typeface="Arial" pitchFamily="34" charset="0"/>
            </a:endParaRPr>
          </a:p>
        </p:txBody>
      </p:sp>
      <p:sp>
        <p:nvSpPr>
          <p:cNvPr id="46" name="AutoShape 214"/>
          <p:cNvSpPr>
            <a:spLocks noChangeArrowheads="1"/>
          </p:cNvSpPr>
          <p:nvPr/>
        </p:nvSpPr>
        <p:spPr bwMode="auto">
          <a:xfrm>
            <a:off x="773371" y="2631148"/>
            <a:ext cx="1547812" cy="312737"/>
          </a:xfrm>
          <a:prstGeom prst="flowChartPreparation">
            <a:avLst/>
          </a:prstGeom>
          <a:solidFill>
            <a:schemeClr val="bg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sz="1800" dirty="0" smtClean="0">
                <a:latin typeface="Arial" pitchFamily="34" charset="0"/>
              </a:rPr>
              <a:t>x </a:t>
            </a:r>
            <a:r>
              <a:rPr lang="en-US" sz="1800" dirty="0">
                <a:latin typeface="Arial" pitchFamily="34" charset="0"/>
              </a:rPr>
              <a:t>:= </a:t>
            </a:r>
            <a:r>
              <a:rPr lang="en-US" sz="1800" dirty="0" smtClean="0">
                <a:latin typeface="Arial" pitchFamily="34" charset="0"/>
              </a:rPr>
              <a:t>0, 3</a:t>
            </a:r>
            <a:endParaRPr lang="ru-RU" sz="1800" dirty="0">
              <a:latin typeface="Arial" pitchFamily="34" charset="0"/>
            </a:endParaRPr>
          </a:p>
        </p:txBody>
      </p:sp>
      <p:sp>
        <p:nvSpPr>
          <p:cNvPr id="47" name="Freeform 215"/>
          <p:cNvSpPr>
            <a:spLocks/>
          </p:cNvSpPr>
          <p:nvPr/>
        </p:nvSpPr>
        <p:spPr bwMode="auto">
          <a:xfrm>
            <a:off x="484446" y="2781960"/>
            <a:ext cx="1044575" cy="1642399"/>
          </a:xfrm>
          <a:custGeom>
            <a:avLst/>
            <a:gdLst>
              <a:gd name="T0" fmla="*/ 658 w 658"/>
              <a:gd name="T1" fmla="*/ 476 h 567"/>
              <a:gd name="T2" fmla="*/ 658 w 658"/>
              <a:gd name="T3" fmla="*/ 567 h 567"/>
              <a:gd name="T4" fmla="*/ 0 w 658"/>
              <a:gd name="T5" fmla="*/ 567 h 567"/>
              <a:gd name="T6" fmla="*/ 0 w 658"/>
              <a:gd name="T7" fmla="*/ 0 h 567"/>
              <a:gd name="T8" fmla="*/ 182 w 658"/>
              <a:gd name="T9" fmla="*/ 0 h 56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658" h="567">
                <a:moveTo>
                  <a:pt x="658" y="476"/>
                </a:moveTo>
                <a:lnTo>
                  <a:pt x="658" y="567"/>
                </a:lnTo>
                <a:lnTo>
                  <a:pt x="0" y="567"/>
                </a:lnTo>
                <a:lnTo>
                  <a:pt x="0" y="0"/>
                </a:lnTo>
                <a:lnTo>
                  <a:pt x="182" y="0"/>
                </a:lnTo>
              </a:path>
            </a:pathLst>
          </a:custGeom>
          <a:noFill/>
          <a:ln w="12700" cmpd="sng">
            <a:solidFill>
              <a:schemeClr val="tx1"/>
            </a:solidFill>
            <a:round/>
            <a:headEnd type="non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8" name="Freeform 216"/>
          <p:cNvSpPr>
            <a:spLocks/>
          </p:cNvSpPr>
          <p:nvPr/>
        </p:nvSpPr>
        <p:spPr bwMode="auto">
          <a:xfrm>
            <a:off x="1529021" y="2781960"/>
            <a:ext cx="1008062" cy="2293832"/>
          </a:xfrm>
          <a:custGeom>
            <a:avLst/>
            <a:gdLst>
              <a:gd name="T0" fmla="*/ 499 w 635"/>
              <a:gd name="T1" fmla="*/ 0 h 839"/>
              <a:gd name="T2" fmla="*/ 635 w 635"/>
              <a:gd name="T3" fmla="*/ 0 h 839"/>
              <a:gd name="T4" fmla="*/ 635 w 635"/>
              <a:gd name="T5" fmla="*/ 703 h 839"/>
              <a:gd name="T6" fmla="*/ 0 w 635"/>
              <a:gd name="T7" fmla="*/ 703 h 839"/>
              <a:gd name="T8" fmla="*/ 0 w 635"/>
              <a:gd name="T9" fmla="*/ 839 h 8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635" h="839">
                <a:moveTo>
                  <a:pt x="499" y="0"/>
                </a:moveTo>
                <a:lnTo>
                  <a:pt x="635" y="0"/>
                </a:lnTo>
                <a:lnTo>
                  <a:pt x="635" y="703"/>
                </a:lnTo>
                <a:lnTo>
                  <a:pt x="0" y="703"/>
                </a:lnTo>
                <a:lnTo>
                  <a:pt x="0" y="839"/>
                </a:lnTo>
              </a:path>
            </a:pathLst>
          </a:custGeom>
          <a:noFill/>
          <a:ln w="12700" cmpd="sng">
            <a:solidFill>
              <a:schemeClr val="tx1"/>
            </a:solidFill>
            <a:round/>
            <a:headEnd type="non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9" name="Line 207"/>
          <p:cNvSpPr>
            <a:spLocks noChangeShapeType="1"/>
          </p:cNvSpPr>
          <p:nvPr/>
        </p:nvSpPr>
        <p:spPr bwMode="auto">
          <a:xfrm>
            <a:off x="1529021" y="3488255"/>
            <a:ext cx="0" cy="297941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385687" y="2424773"/>
            <a:ext cx="45894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>
                <a:solidFill>
                  <a:srgbClr val="FF0000"/>
                </a:solidFill>
              </a:rPr>
              <a:t>+1</a:t>
            </a:r>
            <a:endParaRPr lang="ru-RU" sz="1600" dirty="0">
              <a:solidFill>
                <a:srgbClr val="FF0000"/>
              </a:solidFill>
            </a:endParaRPr>
          </a:p>
        </p:txBody>
      </p:sp>
      <p:sp>
        <p:nvSpPr>
          <p:cNvPr id="24" name="Text Box 155"/>
          <p:cNvSpPr txBox="1">
            <a:spLocks noChangeArrowheads="1"/>
          </p:cNvSpPr>
          <p:nvPr/>
        </p:nvSpPr>
        <p:spPr bwMode="auto">
          <a:xfrm>
            <a:off x="4216325" y="2888940"/>
            <a:ext cx="431800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>
              <a:lnSpc>
                <a:spcPct val="80000"/>
              </a:lnSpc>
            </a:pPr>
            <a:r>
              <a:rPr lang="en-US" sz="1500" dirty="0" smtClean="0"/>
              <a:t>1</a:t>
            </a:r>
            <a:endParaRPr lang="ru-RU" sz="1500" dirty="0"/>
          </a:p>
        </p:txBody>
      </p:sp>
      <p:sp>
        <p:nvSpPr>
          <p:cNvPr id="25" name="Text Box 197"/>
          <p:cNvSpPr txBox="1">
            <a:spLocks noChangeArrowheads="1"/>
          </p:cNvSpPr>
          <p:nvPr/>
        </p:nvSpPr>
        <p:spPr bwMode="auto">
          <a:xfrm>
            <a:off x="6012333" y="3190367"/>
            <a:ext cx="1223963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lnSpc>
                <a:spcPct val="80000"/>
              </a:lnSpc>
            </a:pPr>
            <a:r>
              <a:rPr lang="en-US" sz="1500" dirty="0" smtClean="0"/>
              <a:t>1 &lt;= </a:t>
            </a:r>
            <a:r>
              <a:rPr lang="ru-RU" sz="1500" dirty="0" smtClean="0"/>
              <a:t>3 </a:t>
            </a:r>
            <a:r>
              <a:rPr lang="ru-RU" sz="1500" dirty="0"/>
              <a:t>(Да)</a:t>
            </a:r>
          </a:p>
        </p:txBody>
      </p:sp>
      <p:sp>
        <p:nvSpPr>
          <p:cNvPr id="26" name="Text Box 155"/>
          <p:cNvSpPr txBox="1">
            <a:spLocks noChangeArrowheads="1"/>
          </p:cNvSpPr>
          <p:nvPr/>
        </p:nvSpPr>
        <p:spPr bwMode="auto">
          <a:xfrm>
            <a:off x="5193191" y="3514403"/>
            <a:ext cx="431800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>
              <a:lnSpc>
                <a:spcPct val="80000"/>
              </a:lnSpc>
            </a:pPr>
            <a:r>
              <a:rPr lang="en-US" sz="1500" dirty="0" smtClean="0"/>
              <a:t>4</a:t>
            </a:r>
            <a:endParaRPr lang="ru-RU" sz="1500" dirty="0"/>
          </a:p>
        </p:txBody>
      </p:sp>
    </p:spTree>
    <p:extLst>
      <p:ext uri="{BB962C8B-B14F-4D97-AF65-F5344CB8AC3E}">
        <p14:creationId xmlns:p14="http://schemas.microsoft.com/office/powerpoint/2010/main" val="29673253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 override="childStyle">
                                        <p:cTn id="6" dur="indefinite"/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C3F04"/>
                                        </p:clrVal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mph" presetSubtype="1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 override="childStyle">
                                        <p:cTn id="16" dur="indefinite"/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C3F04"/>
                                        </p:clrVal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" presetClass="emph" presetSubtype="1" grpId="0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 override="childStyle">
                                        <p:cTn id="23" dur="indefinite"/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C3F04"/>
                                        </p:clrVal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7" presetClass="emph" presetSubtype="1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30" dur="indefinite"/>
                                        <p:tgtEl>
                                          <p:spTgt spid="4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C3F04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31" dur="indefinite"/>
                                        <p:tgtEl>
                                          <p:spTgt spid="47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" grpId="0" animBg="1"/>
      <p:bldP spid="24" grpId="0"/>
      <p:bldP spid="25" grpId="0"/>
      <p:bldP spid="2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Text Box 155"/>
          <p:cNvSpPr txBox="1">
            <a:spLocks noChangeArrowheads="1"/>
          </p:cNvSpPr>
          <p:nvPr/>
        </p:nvSpPr>
        <p:spPr bwMode="auto">
          <a:xfrm>
            <a:off x="5220072" y="1628800"/>
            <a:ext cx="431800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>
              <a:lnSpc>
                <a:spcPct val="80000"/>
              </a:lnSpc>
            </a:pPr>
            <a:r>
              <a:rPr lang="ru-RU" sz="1500" dirty="0" smtClean="0"/>
              <a:t>1</a:t>
            </a:r>
            <a:endParaRPr lang="ru-RU" sz="1500" dirty="0"/>
          </a:p>
        </p:txBody>
      </p:sp>
      <p:sp>
        <p:nvSpPr>
          <p:cNvPr id="2" name="TextBox 1"/>
          <p:cNvSpPr txBox="1">
            <a:spLocks noChangeArrowheads="1"/>
          </p:cNvSpPr>
          <p:nvPr/>
        </p:nvSpPr>
        <p:spPr bwMode="auto">
          <a:xfrm>
            <a:off x="241300" y="115888"/>
            <a:ext cx="774065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lvl="0" eaLnBrk="1" hangingPunct="1"/>
            <a:r>
              <a:rPr lang="ru-RU" b="1" dirty="0">
                <a:solidFill>
                  <a:srgbClr val="000000"/>
                </a:solidFill>
              </a:rPr>
              <a:t>Задача</a:t>
            </a:r>
            <a:r>
              <a:rPr lang="ru-RU" b="1" dirty="0" smtClean="0">
                <a:solidFill>
                  <a:srgbClr val="000000"/>
                </a:solidFill>
              </a:rPr>
              <a:t>. </a:t>
            </a:r>
            <a:r>
              <a:rPr lang="ru-RU" dirty="0">
                <a:solidFill>
                  <a:srgbClr val="000000"/>
                </a:solidFill>
              </a:rPr>
              <a:t>Дан алгоритм </a:t>
            </a:r>
            <a:r>
              <a:rPr lang="ru-RU" dirty="0" smtClean="0">
                <a:solidFill>
                  <a:srgbClr val="000000"/>
                </a:solidFill>
              </a:rPr>
              <a:t>вычисления степеней числа 2. </a:t>
            </a:r>
            <a:r>
              <a:rPr lang="ru-RU" dirty="0">
                <a:solidFill>
                  <a:srgbClr val="000000"/>
                </a:solidFill>
              </a:rPr>
              <a:t>Составьте таблицу значений переменных этого </a:t>
            </a:r>
            <a:r>
              <a:rPr lang="ru-RU" dirty="0" smtClean="0">
                <a:solidFill>
                  <a:srgbClr val="000000"/>
                </a:solidFill>
              </a:rPr>
              <a:t>алгоритма</a:t>
            </a:r>
            <a:r>
              <a:rPr lang="en-US" dirty="0" smtClean="0">
                <a:solidFill>
                  <a:srgbClr val="000000"/>
                </a:solidFill>
              </a:rPr>
              <a:t> </a:t>
            </a:r>
            <a:r>
              <a:rPr lang="ru-RU" dirty="0" smtClean="0">
                <a:solidFill>
                  <a:srgbClr val="000000"/>
                </a:solidFill>
              </a:rPr>
              <a:t>при</a:t>
            </a:r>
            <a:r>
              <a:rPr lang="en-US" dirty="0" smtClean="0">
                <a:solidFill>
                  <a:srgbClr val="000000"/>
                </a:solidFill>
              </a:rPr>
              <a:t> x = 0, 1, 2, </a:t>
            </a:r>
            <a:r>
              <a:rPr lang="ru-RU" dirty="0" smtClean="0">
                <a:solidFill>
                  <a:srgbClr val="000000"/>
                </a:solidFill>
              </a:rPr>
              <a:t>3.</a:t>
            </a:r>
            <a:endParaRPr lang="ru-RU" dirty="0">
              <a:solidFill>
                <a:srgbClr val="000000"/>
              </a:solidFill>
            </a:endParaRPr>
          </a:p>
        </p:txBody>
      </p:sp>
      <p:graphicFrame>
        <p:nvGraphicFramePr>
          <p:cNvPr id="28" name="Group 15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29022314"/>
              </p:ext>
            </p:extLst>
          </p:nvPr>
        </p:nvGraphicFramePr>
        <p:xfrm>
          <a:off x="3183552" y="858258"/>
          <a:ext cx="4088748" cy="5532396"/>
        </p:xfrm>
        <a:graphic>
          <a:graphicData uri="http://schemas.openxmlformats.org/drawingml/2006/table">
            <a:tbl>
              <a:tblPr/>
              <a:tblGrid>
                <a:gridCol w="740376"/>
                <a:gridCol w="1008112"/>
                <a:gridCol w="1008112"/>
                <a:gridCol w="1332148"/>
              </a:tblGrid>
              <a:tr h="304817">
                <a:tc rowSpan="2"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" charset="0"/>
                          <a:cs typeface="Arial" charset="0"/>
                        </a:rPr>
                        <a:t>Шаг </a:t>
                      </a:r>
                      <a:r>
                        <a:rPr kumimoji="0" lang="ru-RU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" charset="0"/>
                          <a:cs typeface="Arial" charset="0"/>
                        </a:rPr>
                        <a:t>алго</a:t>
                      </a: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" charset="0"/>
                          <a:cs typeface="Arial" charset="0"/>
                        </a:rPr>
                        <a:t>-</a:t>
                      </a: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" charset="0"/>
                          <a:cs typeface="Arial" charset="0"/>
                        </a:rPr>
                        <a:t>ритма</a:t>
                      </a:r>
                    </a:p>
                  </a:txBody>
                  <a:tcPr marT="45723" marB="45723" horzOverflow="overflow">
                    <a:lnL w="57150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FF5F9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Переменная </a:t>
                      </a: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FF5F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Условие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4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x</a:t>
                      </a:r>
                      <a:r>
                        <a:rPr kumimoji="0" lang="ru-RU" sz="14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 </a:t>
                      </a:r>
                      <a:r>
                        <a:rPr kumimoji="0" lang="en-US" sz="14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&lt;= </a:t>
                      </a:r>
                      <a:r>
                        <a:rPr kumimoji="0" lang="ru-RU" sz="14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3</a:t>
                      </a: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FF5F9"/>
                    </a:solidFill>
                  </a:tcPr>
                </a:tc>
              </a:tr>
              <a:tr h="33529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6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Times New Roman" pitchFamily="18" charset="0"/>
                        </a:rPr>
                        <a:t>x</a:t>
                      </a:r>
                      <a:endParaRPr kumimoji="0" lang="ru-RU" sz="16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cs typeface="Times New Roman" pitchFamily="18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FF5F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6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Times New Roman" pitchFamily="18" charset="0"/>
                        </a:rPr>
                        <a:t>y</a:t>
                      </a:r>
                      <a:endParaRPr kumimoji="0" lang="ru-RU" sz="16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cs typeface="Times New Roman" pitchFamily="18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FF5F9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20058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" charset="0"/>
                          <a:cs typeface="Arial" charset="0"/>
                        </a:rPr>
                        <a:t>1</a:t>
                      </a:r>
                      <a:endParaRPr kumimoji="0" 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57150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20058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" charset="0"/>
                          <a:cs typeface="Arial" charset="0"/>
                        </a:rPr>
                        <a:t>2</a:t>
                      </a:r>
                      <a:endParaRPr kumimoji="0" 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57150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20058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" charset="0"/>
                          <a:cs typeface="Arial" charset="0"/>
                        </a:rPr>
                        <a:t>3</a:t>
                      </a:r>
                      <a:endParaRPr kumimoji="0" lang="ru-RU" sz="1500" b="0" i="0" u="none" strike="noStrike" cap="none" normalizeH="0" baseline="0" smtClean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57150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20058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" charset="0"/>
                          <a:cs typeface="Arial" charset="0"/>
                        </a:rPr>
                        <a:t>4</a:t>
                      </a:r>
                      <a:endParaRPr kumimoji="0" lang="ru-RU" sz="1500" b="0" i="0" u="none" strike="noStrike" cap="none" normalizeH="0" baseline="0" smtClean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57150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20058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" charset="0"/>
                          <a:cs typeface="Arial" charset="0"/>
                        </a:rPr>
                        <a:t>5</a:t>
                      </a:r>
                      <a:endParaRPr kumimoji="0" lang="ru-RU" sz="1500" b="0" i="0" u="none" strike="noStrike" cap="none" normalizeH="0" baseline="0" smtClean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57150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20058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" charset="0"/>
                          <a:cs typeface="Arial" charset="0"/>
                        </a:rPr>
                        <a:t>6</a:t>
                      </a:r>
                      <a:endParaRPr kumimoji="0" lang="ru-RU" sz="1500" b="0" i="0" u="none" strike="noStrike" cap="none" normalizeH="0" baseline="0" smtClean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57150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20058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" charset="0"/>
                          <a:cs typeface="Arial" charset="0"/>
                        </a:rPr>
                        <a:t>7</a:t>
                      </a:r>
                      <a:endParaRPr kumimoji="0" lang="ru-RU" sz="1500" b="0" i="0" u="none" strike="noStrike" cap="none" normalizeH="0" baseline="0" smtClean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57150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20058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" charset="0"/>
                          <a:cs typeface="Arial" charset="0"/>
                        </a:rPr>
                        <a:t>8</a:t>
                      </a:r>
                      <a:endParaRPr kumimoji="0" lang="ru-RU" sz="1500" b="0" i="0" u="none" strike="noStrike" cap="none" normalizeH="0" baseline="0" smtClean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57150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20058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" charset="0"/>
                          <a:cs typeface="Arial" charset="0"/>
                        </a:rPr>
                        <a:t>9</a:t>
                      </a:r>
                      <a:endParaRPr kumimoji="0" lang="ru-RU" sz="1500" b="0" i="0" u="none" strike="noStrike" cap="none" normalizeH="0" baseline="0" smtClean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57150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20058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" charset="0"/>
                          <a:cs typeface="Arial" charset="0"/>
                        </a:rPr>
                        <a:t>10</a:t>
                      </a:r>
                      <a:endParaRPr kumimoji="0" lang="ru-RU" sz="1500" b="0" i="0" u="none" strike="noStrike" cap="none" normalizeH="0" baseline="0" smtClean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57150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20058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" charset="0"/>
                          <a:cs typeface="Arial" charset="0"/>
                        </a:rPr>
                        <a:t>11</a:t>
                      </a:r>
                      <a:endParaRPr kumimoji="0" lang="ru-RU" sz="1500" b="0" i="0" u="none" strike="noStrike" cap="none" normalizeH="0" baseline="0" smtClean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57150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20058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" charset="0"/>
                          <a:cs typeface="Arial" charset="0"/>
                        </a:rPr>
                        <a:t>12</a:t>
                      </a:r>
                      <a:endParaRPr kumimoji="0" lang="ru-RU" sz="1500" b="0" i="0" u="none" strike="noStrike" cap="none" normalizeH="0" baseline="0" smtClean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57150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20058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" charset="0"/>
                          <a:cs typeface="Arial" charset="0"/>
                        </a:rPr>
                        <a:t>13</a:t>
                      </a:r>
                      <a:endParaRPr kumimoji="0" lang="ru-RU" sz="1500" b="0" i="0" u="none" strike="noStrike" cap="none" normalizeH="0" baseline="0" smtClean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57150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20058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" charset="0"/>
                          <a:cs typeface="Arial" charset="0"/>
                        </a:rPr>
                        <a:t>17</a:t>
                      </a:r>
                      <a:endParaRPr kumimoji="0" 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57150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20058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" charset="0"/>
                          <a:cs typeface="Arial" charset="0"/>
                        </a:rPr>
                        <a:t>18</a:t>
                      </a:r>
                    </a:p>
                  </a:txBody>
                  <a:tcPr marT="45723" marB="45723" horzOverflow="overflow">
                    <a:lnL w="57150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31" name="Text Box 155"/>
          <p:cNvSpPr txBox="1">
            <a:spLocks noChangeArrowheads="1"/>
          </p:cNvSpPr>
          <p:nvPr/>
        </p:nvSpPr>
        <p:spPr bwMode="auto">
          <a:xfrm>
            <a:off x="4211960" y="1592796"/>
            <a:ext cx="431800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>
              <a:lnSpc>
                <a:spcPct val="80000"/>
              </a:lnSpc>
            </a:pPr>
            <a:r>
              <a:rPr lang="en-US" sz="1500" dirty="0" smtClean="0"/>
              <a:t>-</a:t>
            </a:r>
            <a:endParaRPr lang="ru-RU" sz="1500" dirty="0"/>
          </a:p>
        </p:txBody>
      </p:sp>
      <p:sp>
        <p:nvSpPr>
          <p:cNvPr id="33" name="Text Box 155"/>
          <p:cNvSpPr txBox="1">
            <a:spLocks noChangeArrowheads="1"/>
          </p:cNvSpPr>
          <p:nvPr/>
        </p:nvSpPr>
        <p:spPr bwMode="auto">
          <a:xfrm>
            <a:off x="4216152" y="1952836"/>
            <a:ext cx="431800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>
              <a:lnSpc>
                <a:spcPct val="80000"/>
              </a:lnSpc>
            </a:pPr>
            <a:r>
              <a:rPr lang="en-US" sz="1500" dirty="0" smtClean="0"/>
              <a:t>0</a:t>
            </a:r>
            <a:endParaRPr lang="ru-RU" sz="1500" dirty="0"/>
          </a:p>
        </p:txBody>
      </p:sp>
      <p:sp>
        <p:nvSpPr>
          <p:cNvPr id="35" name="Text Box 197"/>
          <p:cNvSpPr txBox="1">
            <a:spLocks noChangeArrowheads="1"/>
          </p:cNvSpPr>
          <p:nvPr/>
        </p:nvSpPr>
        <p:spPr bwMode="auto">
          <a:xfrm>
            <a:off x="6012160" y="2254263"/>
            <a:ext cx="1223963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lnSpc>
                <a:spcPct val="80000"/>
              </a:lnSpc>
            </a:pPr>
            <a:r>
              <a:rPr lang="en-US" sz="1500" dirty="0" smtClean="0"/>
              <a:t>0 &lt;= </a:t>
            </a:r>
            <a:r>
              <a:rPr lang="ru-RU" sz="1500" dirty="0" smtClean="0"/>
              <a:t>3 </a:t>
            </a:r>
            <a:r>
              <a:rPr lang="ru-RU" sz="1500" dirty="0"/>
              <a:t>(Да)</a:t>
            </a:r>
          </a:p>
        </p:txBody>
      </p:sp>
      <p:sp>
        <p:nvSpPr>
          <p:cNvPr id="37" name="Text Box 155"/>
          <p:cNvSpPr txBox="1">
            <a:spLocks noChangeArrowheads="1"/>
          </p:cNvSpPr>
          <p:nvPr/>
        </p:nvSpPr>
        <p:spPr bwMode="auto">
          <a:xfrm>
            <a:off x="5193018" y="2578299"/>
            <a:ext cx="431800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>
              <a:lnSpc>
                <a:spcPct val="80000"/>
              </a:lnSpc>
            </a:pPr>
            <a:r>
              <a:rPr lang="en-US" sz="1500" dirty="0" smtClean="0"/>
              <a:t>2</a:t>
            </a:r>
            <a:endParaRPr lang="ru-RU" sz="1500" dirty="0"/>
          </a:p>
        </p:txBody>
      </p:sp>
      <p:sp>
        <p:nvSpPr>
          <p:cNvPr id="29" name="TextBox 28"/>
          <p:cNvSpPr txBox="1"/>
          <p:nvPr/>
        </p:nvSpPr>
        <p:spPr>
          <a:xfrm>
            <a:off x="7981950" y="2902335"/>
            <a:ext cx="982538" cy="1754326"/>
          </a:xfrm>
          <a:prstGeom prst="rect">
            <a:avLst/>
          </a:prstGeom>
          <a:noFill/>
          <a:ln>
            <a:solidFill>
              <a:schemeClr val="tx1"/>
            </a:solidFill>
            <a:prstDash val="lgDash"/>
          </a:ln>
        </p:spPr>
        <p:txBody>
          <a:bodyPr wrap="square" rtlCol="0">
            <a:spAutoFit/>
          </a:bodyPr>
          <a:lstStyle/>
          <a:p>
            <a:r>
              <a:rPr lang="ru-RU" dirty="0">
                <a:latin typeface="Consolas" pitchFamily="49" charset="0"/>
                <a:cs typeface="Consolas" pitchFamily="49" charset="0"/>
              </a:rPr>
              <a:t>0 1</a:t>
            </a:r>
          </a:p>
          <a:p>
            <a:r>
              <a:rPr lang="en-US" dirty="0" smtClean="0">
                <a:latin typeface="Consolas" pitchFamily="49" charset="0"/>
                <a:cs typeface="Consolas" pitchFamily="49" charset="0"/>
              </a:rPr>
              <a:t>1 2</a:t>
            </a:r>
            <a:endParaRPr lang="ru-RU" dirty="0" smtClean="0">
              <a:latin typeface="Consolas" pitchFamily="49" charset="0"/>
              <a:cs typeface="Consolas" pitchFamily="49" charset="0"/>
            </a:endParaRPr>
          </a:p>
          <a:p>
            <a:r>
              <a:rPr lang="en-US" dirty="0" smtClean="0">
                <a:latin typeface="Consolas" pitchFamily="49" charset="0"/>
                <a:cs typeface="Consolas" pitchFamily="49" charset="0"/>
              </a:rPr>
              <a:t>2 4</a:t>
            </a:r>
            <a:endParaRPr lang="ru-RU" dirty="0" smtClean="0">
              <a:latin typeface="Consolas" pitchFamily="49" charset="0"/>
              <a:cs typeface="Consolas" pitchFamily="49" charset="0"/>
            </a:endParaRPr>
          </a:p>
          <a:p>
            <a:endParaRPr lang="ru-RU" dirty="0" smtClean="0">
              <a:latin typeface="Consolas" pitchFamily="49" charset="0"/>
              <a:cs typeface="Consolas" pitchFamily="49" charset="0"/>
            </a:endParaRPr>
          </a:p>
          <a:p>
            <a:endParaRPr lang="en-US" dirty="0">
              <a:latin typeface="Consolas" pitchFamily="49" charset="0"/>
              <a:cs typeface="Consolas" pitchFamily="49" charset="0"/>
            </a:endParaRPr>
          </a:p>
          <a:p>
            <a:endParaRPr lang="ru-RU" dirty="0">
              <a:latin typeface="Consolas" pitchFamily="49" charset="0"/>
              <a:cs typeface="Consolas" pitchFamily="49" charset="0"/>
            </a:endParaRPr>
          </a:p>
        </p:txBody>
      </p:sp>
      <p:sp>
        <p:nvSpPr>
          <p:cNvPr id="38" name="AutoShape 203"/>
          <p:cNvSpPr>
            <a:spLocks noChangeArrowheads="1"/>
          </p:cNvSpPr>
          <p:nvPr/>
        </p:nvSpPr>
        <p:spPr bwMode="auto">
          <a:xfrm>
            <a:off x="1060820" y="1554058"/>
            <a:ext cx="960437" cy="320675"/>
          </a:xfrm>
          <a:prstGeom prst="flowChartTerminator">
            <a:avLst/>
          </a:prstGeom>
          <a:solidFill>
            <a:srgbClr val="FFFFFF"/>
          </a:solidFill>
          <a:ln w="12700">
            <a:solidFill>
              <a:srgbClr val="000000"/>
            </a:solidFill>
            <a:miter lim="800000"/>
            <a:headEnd/>
            <a:tailEnd/>
          </a:ln>
        </p:spPr>
        <p:txBody>
          <a:bodyPr lIns="0" tIns="0" rIns="0" bIns="0" anchor="ctr" anchorCtr="1"/>
          <a:lstStyle/>
          <a:p>
            <a:pPr algn="ctr"/>
            <a:r>
              <a:rPr lang="ru-RU" sz="1400">
                <a:latin typeface="Arial" pitchFamily="34" charset="0"/>
              </a:rPr>
              <a:t>начало</a:t>
            </a:r>
          </a:p>
        </p:txBody>
      </p:sp>
      <p:sp>
        <p:nvSpPr>
          <p:cNvPr id="39" name="Line 206"/>
          <p:cNvSpPr>
            <a:spLocks noChangeShapeType="1"/>
          </p:cNvSpPr>
          <p:nvPr/>
        </p:nvSpPr>
        <p:spPr bwMode="auto">
          <a:xfrm>
            <a:off x="1529021" y="2378736"/>
            <a:ext cx="0" cy="263525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40" name="Line 207"/>
          <p:cNvSpPr>
            <a:spLocks noChangeShapeType="1"/>
          </p:cNvSpPr>
          <p:nvPr/>
        </p:nvSpPr>
        <p:spPr bwMode="auto">
          <a:xfrm>
            <a:off x="1529021" y="2939123"/>
            <a:ext cx="0" cy="261937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41" name="AutoShape 208"/>
          <p:cNvSpPr>
            <a:spLocks noChangeArrowheads="1"/>
          </p:cNvSpPr>
          <p:nvPr/>
        </p:nvSpPr>
        <p:spPr bwMode="auto">
          <a:xfrm>
            <a:off x="700247" y="3194882"/>
            <a:ext cx="1656407" cy="287337"/>
          </a:xfrm>
          <a:prstGeom prst="parallelogram">
            <a:avLst>
              <a:gd name="adj" fmla="val 109669"/>
            </a:avLst>
          </a:prstGeom>
          <a:solidFill>
            <a:srgbClr val="FFFFFF"/>
          </a:solidFill>
          <a:ln w="12700" algn="ctr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ctr" anchorCtr="1"/>
          <a:lstStyle/>
          <a:p>
            <a:pPr algn="ctr"/>
            <a:r>
              <a:rPr lang="ru-RU" sz="1400" dirty="0">
                <a:latin typeface="Arial" pitchFamily="34" charset="0"/>
              </a:rPr>
              <a:t>вывод</a:t>
            </a:r>
            <a:r>
              <a:rPr lang="ru-RU" sz="1200" dirty="0">
                <a:latin typeface="Arial" pitchFamily="34" charset="0"/>
              </a:rPr>
              <a:t> </a:t>
            </a:r>
            <a:r>
              <a:rPr lang="en-US" sz="1600" dirty="0" smtClean="0">
                <a:latin typeface="Arial" pitchFamily="34" charset="0"/>
              </a:rPr>
              <a:t>x</a:t>
            </a:r>
            <a:r>
              <a:rPr lang="ru-RU" sz="1600" dirty="0" smtClean="0">
                <a:latin typeface="Arial" pitchFamily="34" charset="0"/>
              </a:rPr>
              <a:t>, </a:t>
            </a:r>
            <a:r>
              <a:rPr lang="en-US" sz="1600" dirty="0" smtClean="0">
                <a:latin typeface="Arial" pitchFamily="34" charset="0"/>
              </a:rPr>
              <a:t>y</a:t>
            </a:r>
            <a:endParaRPr lang="ru-RU" sz="1600" dirty="0">
              <a:latin typeface="Arial" pitchFamily="34" charset="0"/>
            </a:endParaRPr>
          </a:p>
        </p:txBody>
      </p:sp>
      <p:sp>
        <p:nvSpPr>
          <p:cNvPr id="42" name="AutoShape 210"/>
          <p:cNvSpPr>
            <a:spLocks noChangeArrowheads="1"/>
          </p:cNvSpPr>
          <p:nvPr/>
        </p:nvSpPr>
        <p:spPr bwMode="auto">
          <a:xfrm>
            <a:off x="1072615" y="5075792"/>
            <a:ext cx="960437" cy="320675"/>
          </a:xfrm>
          <a:prstGeom prst="flowChartTerminator">
            <a:avLst/>
          </a:prstGeom>
          <a:solidFill>
            <a:srgbClr val="FFFFFF"/>
          </a:solidFill>
          <a:ln w="12700">
            <a:solidFill>
              <a:srgbClr val="000000"/>
            </a:solidFill>
            <a:miter lim="800000"/>
            <a:headEnd/>
            <a:tailEnd/>
          </a:ln>
        </p:spPr>
        <p:txBody>
          <a:bodyPr lIns="0" tIns="0" rIns="0" bIns="0" anchor="ctr" anchorCtr="1"/>
          <a:lstStyle/>
          <a:p>
            <a:pPr algn="ctr"/>
            <a:r>
              <a:rPr lang="ru-RU" sz="1400">
                <a:latin typeface="Arial" pitchFamily="34" charset="0"/>
              </a:rPr>
              <a:t>конец</a:t>
            </a:r>
          </a:p>
        </p:txBody>
      </p:sp>
      <p:sp>
        <p:nvSpPr>
          <p:cNvPr id="43" name="Line 211"/>
          <p:cNvSpPr>
            <a:spLocks noChangeShapeType="1"/>
          </p:cNvSpPr>
          <p:nvPr/>
        </p:nvSpPr>
        <p:spPr bwMode="auto">
          <a:xfrm>
            <a:off x="1529021" y="1873911"/>
            <a:ext cx="0" cy="263525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44" name="Rectangle 212"/>
          <p:cNvSpPr>
            <a:spLocks noChangeArrowheads="1"/>
          </p:cNvSpPr>
          <p:nvPr/>
        </p:nvSpPr>
        <p:spPr bwMode="auto">
          <a:xfrm>
            <a:off x="952758" y="2137436"/>
            <a:ext cx="1152525" cy="287337"/>
          </a:xfrm>
          <a:prstGeom prst="rect">
            <a:avLst/>
          </a:prstGeom>
          <a:solidFill>
            <a:srgbClr val="FFFFFF"/>
          </a:solidFill>
          <a:ln w="12700" algn="ctr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/>
          <a:lstStyle/>
          <a:p>
            <a:pPr algn="ctr"/>
            <a:r>
              <a:rPr lang="en-US" sz="1600" dirty="0" smtClean="0">
                <a:latin typeface="Arial" pitchFamily="34" charset="0"/>
              </a:rPr>
              <a:t>y </a:t>
            </a:r>
            <a:r>
              <a:rPr lang="en-US" sz="1600" dirty="0">
                <a:latin typeface="Arial" pitchFamily="34" charset="0"/>
              </a:rPr>
              <a:t>:= </a:t>
            </a:r>
            <a:r>
              <a:rPr lang="en-US" sz="1600" dirty="0" smtClean="0">
                <a:latin typeface="Arial" pitchFamily="34" charset="0"/>
              </a:rPr>
              <a:t>1</a:t>
            </a:r>
            <a:endParaRPr lang="ru-RU" sz="1600" dirty="0">
              <a:latin typeface="Arial" pitchFamily="34" charset="0"/>
            </a:endParaRPr>
          </a:p>
        </p:txBody>
      </p:sp>
      <p:sp>
        <p:nvSpPr>
          <p:cNvPr id="45" name="Rectangle 213"/>
          <p:cNvSpPr>
            <a:spLocks noChangeArrowheads="1"/>
          </p:cNvSpPr>
          <p:nvPr/>
        </p:nvSpPr>
        <p:spPr bwMode="auto">
          <a:xfrm>
            <a:off x="844634" y="3786196"/>
            <a:ext cx="1367631" cy="386135"/>
          </a:xfrm>
          <a:prstGeom prst="rect">
            <a:avLst/>
          </a:prstGeom>
          <a:solidFill>
            <a:srgbClr val="FFFFFF"/>
          </a:solidFill>
          <a:ln w="12700" algn="ctr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ctr" anchorCtr="1"/>
          <a:lstStyle/>
          <a:p>
            <a:pPr algn="ctr"/>
            <a:r>
              <a:rPr lang="en-US" sz="1800" dirty="0" smtClean="0">
                <a:latin typeface="Arial" pitchFamily="34" charset="0"/>
              </a:rPr>
              <a:t>y </a:t>
            </a:r>
            <a:r>
              <a:rPr lang="en-US" sz="1800" dirty="0">
                <a:latin typeface="Arial" pitchFamily="34" charset="0"/>
              </a:rPr>
              <a:t>:= </a:t>
            </a:r>
            <a:r>
              <a:rPr lang="en-US" sz="1800" dirty="0" smtClean="0">
                <a:latin typeface="Arial" pitchFamily="34" charset="0"/>
              </a:rPr>
              <a:t>y</a:t>
            </a:r>
            <a:r>
              <a:rPr lang="ru-RU" sz="1800" dirty="0" smtClean="0">
                <a:latin typeface="Arial" pitchFamily="34" charset="0"/>
              </a:rPr>
              <a:t>*</a:t>
            </a:r>
            <a:r>
              <a:rPr lang="en-US" sz="1800" dirty="0" smtClean="0">
                <a:latin typeface="Arial" pitchFamily="34" charset="0"/>
              </a:rPr>
              <a:t>2</a:t>
            </a:r>
            <a:endParaRPr lang="ru-RU" sz="2000" baseline="50000" dirty="0">
              <a:latin typeface="Arial" pitchFamily="34" charset="0"/>
            </a:endParaRPr>
          </a:p>
        </p:txBody>
      </p:sp>
      <p:sp>
        <p:nvSpPr>
          <p:cNvPr id="46" name="AutoShape 214"/>
          <p:cNvSpPr>
            <a:spLocks noChangeArrowheads="1"/>
          </p:cNvSpPr>
          <p:nvPr/>
        </p:nvSpPr>
        <p:spPr bwMode="auto">
          <a:xfrm>
            <a:off x="773371" y="2631148"/>
            <a:ext cx="1547812" cy="312737"/>
          </a:xfrm>
          <a:prstGeom prst="flowChartPreparation">
            <a:avLst/>
          </a:prstGeom>
          <a:solidFill>
            <a:schemeClr val="bg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sz="1800" dirty="0" smtClean="0">
                <a:latin typeface="Arial" pitchFamily="34" charset="0"/>
              </a:rPr>
              <a:t>x </a:t>
            </a:r>
            <a:r>
              <a:rPr lang="en-US" sz="1800" dirty="0">
                <a:latin typeface="Arial" pitchFamily="34" charset="0"/>
              </a:rPr>
              <a:t>:= </a:t>
            </a:r>
            <a:r>
              <a:rPr lang="en-US" sz="1800" dirty="0" smtClean="0">
                <a:latin typeface="Arial" pitchFamily="34" charset="0"/>
              </a:rPr>
              <a:t>0, 3</a:t>
            </a:r>
            <a:endParaRPr lang="ru-RU" sz="1800" dirty="0">
              <a:latin typeface="Arial" pitchFamily="34" charset="0"/>
            </a:endParaRPr>
          </a:p>
        </p:txBody>
      </p:sp>
      <p:sp>
        <p:nvSpPr>
          <p:cNvPr id="47" name="Freeform 215"/>
          <p:cNvSpPr>
            <a:spLocks/>
          </p:cNvSpPr>
          <p:nvPr/>
        </p:nvSpPr>
        <p:spPr bwMode="auto">
          <a:xfrm>
            <a:off x="484446" y="2781960"/>
            <a:ext cx="1044575" cy="1642399"/>
          </a:xfrm>
          <a:custGeom>
            <a:avLst/>
            <a:gdLst>
              <a:gd name="T0" fmla="*/ 658 w 658"/>
              <a:gd name="T1" fmla="*/ 476 h 567"/>
              <a:gd name="T2" fmla="*/ 658 w 658"/>
              <a:gd name="T3" fmla="*/ 567 h 567"/>
              <a:gd name="T4" fmla="*/ 0 w 658"/>
              <a:gd name="T5" fmla="*/ 567 h 567"/>
              <a:gd name="T6" fmla="*/ 0 w 658"/>
              <a:gd name="T7" fmla="*/ 0 h 567"/>
              <a:gd name="T8" fmla="*/ 182 w 658"/>
              <a:gd name="T9" fmla="*/ 0 h 56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658" h="567">
                <a:moveTo>
                  <a:pt x="658" y="476"/>
                </a:moveTo>
                <a:lnTo>
                  <a:pt x="658" y="567"/>
                </a:lnTo>
                <a:lnTo>
                  <a:pt x="0" y="567"/>
                </a:lnTo>
                <a:lnTo>
                  <a:pt x="0" y="0"/>
                </a:lnTo>
                <a:lnTo>
                  <a:pt x="182" y="0"/>
                </a:lnTo>
              </a:path>
            </a:pathLst>
          </a:custGeom>
          <a:noFill/>
          <a:ln w="12700" cmpd="sng">
            <a:solidFill>
              <a:schemeClr val="tx1"/>
            </a:solidFill>
            <a:round/>
            <a:headEnd type="non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8" name="Freeform 216"/>
          <p:cNvSpPr>
            <a:spLocks/>
          </p:cNvSpPr>
          <p:nvPr/>
        </p:nvSpPr>
        <p:spPr bwMode="auto">
          <a:xfrm>
            <a:off x="1529021" y="2781960"/>
            <a:ext cx="1008062" cy="2293832"/>
          </a:xfrm>
          <a:custGeom>
            <a:avLst/>
            <a:gdLst>
              <a:gd name="T0" fmla="*/ 499 w 635"/>
              <a:gd name="T1" fmla="*/ 0 h 839"/>
              <a:gd name="T2" fmla="*/ 635 w 635"/>
              <a:gd name="T3" fmla="*/ 0 h 839"/>
              <a:gd name="T4" fmla="*/ 635 w 635"/>
              <a:gd name="T5" fmla="*/ 703 h 839"/>
              <a:gd name="T6" fmla="*/ 0 w 635"/>
              <a:gd name="T7" fmla="*/ 703 h 839"/>
              <a:gd name="T8" fmla="*/ 0 w 635"/>
              <a:gd name="T9" fmla="*/ 839 h 8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635" h="839">
                <a:moveTo>
                  <a:pt x="499" y="0"/>
                </a:moveTo>
                <a:lnTo>
                  <a:pt x="635" y="0"/>
                </a:lnTo>
                <a:lnTo>
                  <a:pt x="635" y="703"/>
                </a:lnTo>
                <a:lnTo>
                  <a:pt x="0" y="703"/>
                </a:lnTo>
                <a:lnTo>
                  <a:pt x="0" y="839"/>
                </a:lnTo>
              </a:path>
            </a:pathLst>
          </a:custGeom>
          <a:noFill/>
          <a:ln w="12700" cmpd="sng">
            <a:solidFill>
              <a:schemeClr val="tx1"/>
            </a:solidFill>
            <a:round/>
            <a:headEnd type="non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9" name="Line 207"/>
          <p:cNvSpPr>
            <a:spLocks noChangeShapeType="1"/>
          </p:cNvSpPr>
          <p:nvPr/>
        </p:nvSpPr>
        <p:spPr bwMode="auto">
          <a:xfrm>
            <a:off x="1529021" y="3488255"/>
            <a:ext cx="0" cy="297941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385687" y="2424773"/>
            <a:ext cx="45894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>
                <a:solidFill>
                  <a:srgbClr val="FF0000"/>
                </a:solidFill>
              </a:rPr>
              <a:t>+1</a:t>
            </a:r>
            <a:endParaRPr lang="ru-RU" sz="1600" dirty="0">
              <a:solidFill>
                <a:srgbClr val="FF0000"/>
              </a:solidFill>
            </a:endParaRPr>
          </a:p>
        </p:txBody>
      </p:sp>
      <p:sp>
        <p:nvSpPr>
          <p:cNvPr id="24" name="Text Box 155"/>
          <p:cNvSpPr txBox="1">
            <a:spLocks noChangeArrowheads="1"/>
          </p:cNvSpPr>
          <p:nvPr/>
        </p:nvSpPr>
        <p:spPr bwMode="auto">
          <a:xfrm>
            <a:off x="4216325" y="2888940"/>
            <a:ext cx="431800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>
              <a:lnSpc>
                <a:spcPct val="80000"/>
              </a:lnSpc>
            </a:pPr>
            <a:r>
              <a:rPr lang="en-US" sz="1500" dirty="0" smtClean="0"/>
              <a:t>1</a:t>
            </a:r>
            <a:endParaRPr lang="ru-RU" sz="1500" dirty="0"/>
          </a:p>
        </p:txBody>
      </p:sp>
      <p:sp>
        <p:nvSpPr>
          <p:cNvPr id="25" name="Text Box 197"/>
          <p:cNvSpPr txBox="1">
            <a:spLocks noChangeArrowheads="1"/>
          </p:cNvSpPr>
          <p:nvPr/>
        </p:nvSpPr>
        <p:spPr bwMode="auto">
          <a:xfrm>
            <a:off x="6012333" y="3190367"/>
            <a:ext cx="1223963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lnSpc>
                <a:spcPct val="80000"/>
              </a:lnSpc>
            </a:pPr>
            <a:r>
              <a:rPr lang="en-US" sz="1500" dirty="0" smtClean="0"/>
              <a:t>1 &lt;= </a:t>
            </a:r>
            <a:r>
              <a:rPr lang="ru-RU" sz="1500" dirty="0" smtClean="0"/>
              <a:t>3 </a:t>
            </a:r>
            <a:r>
              <a:rPr lang="ru-RU" sz="1500" dirty="0"/>
              <a:t>(Да)</a:t>
            </a:r>
          </a:p>
        </p:txBody>
      </p:sp>
      <p:sp>
        <p:nvSpPr>
          <p:cNvPr id="26" name="Text Box 155"/>
          <p:cNvSpPr txBox="1">
            <a:spLocks noChangeArrowheads="1"/>
          </p:cNvSpPr>
          <p:nvPr/>
        </p:nvSpPr>
        <p:spPr bwMode="auto">
          <a:xfrm>
            <a:off x="5193191" y="3514403"/>
            <a:ext cx="431800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>
              <a:lnSpc>
                <a:spcPct val="80000"/>
              </a:lnSpc>
            </a:pPr>
            <a:r>
              <a:rPr lang="en-US" sz="1500" dirty="0" smtClean="0"/>
              <a:t>4</a:t>
            </a:r>
            <a:endParaRPr lang="ru-RU" sz="1500" dirty="0"/>
          </a:p>
        </p:txBody>
      </p:sp>
      <p:sp>
        <p:nvSpPr>
          <p:cNvPr id="27" name="Text Box 155"/>
          <p:cNvSpPr txBox="1">
            <a:spLocks noChangeArrowheads="1"/>
          </p:cNvSpPr>
          <p:nvPr/>
        </p:nvSpPr>
        <p:spPr bwMode="auto">
          <a:xfrm>
            <a:off x="4211960" y="3878002"/>
            <a:ext cx="431800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>
              <a:lnSpc>
                <a:spcPct val="80000"/>
              </a:lnSpc>
            </a:pPr>
            <a:r>
              <a:rPr lang="en-US" sz="1500" dirty="0" smtClean="0"/>
              <a:t>2</a:t>
            </a:r>
            <a:endParaRPr lang="ru-RU" sz="1500" dirty="0"/>
          </a:p>
        </p:txBody>
      </p:sp>
      <p:sp>
        <p:nvSpPr>
          <p:cNvPr id="30" name="Text Box 197"/>
          <p:cNvSpPr txBox="1">
            <a:spLocks noChangeArrowheads="1"/>
          </p:cNvSpPr>
          <p:nvPr/>
        </p:nvSpPr>
        <p:spPr bwMode="auto">
          <a:xfrm>
            <a:off x="6007968" y="4179429"/>
            <a:ext cx="1223963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lnSpc>
                <a:spcPct val="80000"/>
              </a:lnSpc>
            </a:pPr>
            <a:r>
              <a:rPr lang="en-US" sz="1500" dirty="0" smtClean="0"/>
              <a:t>2 &lt;= </a:t>
            </a:r>
            <a:r>
              <a:rPr lang="ru-RU" sz="1500" dirty="0" smtClean="0"/>
              <a:t>3 </a:t>
            </a:r>
            <a:r>
              <a:rPr lang="ru-RU" sz="1500" dirty="0"/>
              <a:t>(Да)</a:t>
            </a:r>
          </a:p>
        </p:txBody>
      </p:sp>
      <p:sp>
        <p:nvSpPr>
          <p:cNvPr id="32" name="Text Box 155"/>
          <p:cNvSpPr txBox="1">
            <a:spLocks noChangeArrowheads="1"/>
          </p:cNvSpPr>
          <p:nvPr/>
        </p:nvSpPr>
        <p:spPr bwMode="auto">
          <a:xfrm>
            <a:off x="5188826" y="4503465"/>
            <a:ext cx="431800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>
              <a:lnSpc>
                <a:spcPct val="80000"/>
              </a:lnSpc>
            </a:pPr>
            <a:r>
              <a:rPr lang="en-US" sz="1500" dirty="0" smtClean="0"/>
              <a:t>8</a:t>
            </a:r>
            <a:endParaRPr lang="ru-RU" sz="1500" dirty="0"/>
          </a:p>
        </p:txBody>
      </p:sp>
    </p:spTree>
    <p:extLst>
      <p:ext uri="{BB962C8B-B14F-4D97-AF65-F5344CB8AC3E}">
        <p14:creationId xmlns:p14="http://schemas.microsoft.com/office/powerpoint/2010/main" val="28130736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 override="childStyle">
                                        <p:cTn id="6" dur="indefinite"/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C3F04"/>
                                        </p:clrVal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mph" presetSubtype="1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 override="childStyle">
                                        <p:cTn id="16" dur="indefinite"/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C3F04"/>
                                        </p:clrVal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2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" presetClass="emph" presetSubtype="1" grpId="0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 override="childStyle">
                                        <p:cTn id="23" dur="indefinite"/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C3F04"/>
                                        </p:clrVal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7" presetClass="emph" presetSubtype="1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30" dur="indefinite"/>
                                        <p:tgtEl>
                                          <p:spTgt spid="4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C3F04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31" dur="indefinite"/>
                                        <p:tgtEl>
                                          <p:spTgt spid="47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" grpId="0" animBg="1"/>
      <p:bldP spid="27" grpId="0"/>
      <p:bldP spid="30" grpId="0"/>
      <p:bldP spid="3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Text Box 155"/>
          <p:cNvSpPr txBox="1">
            <a:spLocks noChangeArrowheads="1"/>
          </p:cNvSpPr>
          <p:nvPr/>
        </p:nvSpPr>
        <p:spPr bwMode="auto">
          <a:xfrm>
            <a:off x="5220072" y="1628800"/>
            <a:ext cx="431800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>
              <a:lnSpc>
                <a:spcPct val="80000"/>
              </a:lnSpc>
            </a:pPr>
            <a:r>
              <a:rPr lang="ru-RU" sz="1500" dirty="0" smtClean="0"/>
              <a:t>1</a:t>
            </a:r>
            <a:endParaRPr lang="ru-RU" sz="1500" dirty="0"/>
          </a:p>
        </p:txBody>
      </p:sp>
      <p:sp>
        <p:nvSpPr>
          <p:cNvPr id="2" name="TextBox 1"/>
          <p:cNvSpPr txBox="1">
            <a:spLocks noChangeArrowheads="1"/>
          </p:cNvSpPr>
          <p:nvPr/>
        </p:nvSpPr>
        <p:spPr bwMode="auto">
          <a:xfrm>
            <a:off x="241300" y="115888"/>
            <a:ext cx="774065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lvl="0" eaLnBrk="1" hangingPunct="1"/>
            <a:r>
              <a:rPr lang="ru-RU" b="1" dirty="0">
                <a:solidFill>
                  <a:srgbClr val="000000"/>
                </a:solidFill>
              </a:rPr>
              <a:t>Задача</a:t>
            </a:r>
            <a:r>
              <a:rPr lang="ru-RU" b="1" dirty="0" smtClean="0">
                <a:solidFill>
                  <a:srgbClr val="000000"/>
                </a:solidFill>
              </a:rPr>
              <a:t>. </a:t>
            </a:r>
            <a:r>
              <a:rPr lang="ru-RU" dirty="0">
                <a:solidFill>
                  <a:srgbClr val="000000"/>
                </a:solidFill>
              </a:rPr>
              <a:t>Дан алгоритм </a:t>
            </a:r>
            <a:r>
              <a:rPr lang="ru-RU" dirty="0" smtClean="0">
                <a:solidFill>
                  <a:srgbClr val="000000"/>
                </a:solidFill>
              </a:rPr>
              <a:t>вычисления степеней числа 2. </a:t>
            </a:r>
            <a:r>
              <a:rPr lang="ru-RU" dirty="0">
                <a:solidFill>
                  <a:srgbClr val="000000"/>
                </a:solidFill>
              </a:rPr>
              <a:t>Составьте таблицу значений переменных этого </a:t>
            </a:r>
            <a:r>
              <a:rPr lang="ru-RU" dirty="0" smtClean="0">
                <a:solidFill>
                  <a:srgbClr val="000000"/>
                </a:solidFill>
              </a:rPr>
              <a:t>алгоритма</a:t>
            </a:r>
            <a:r>
              <a:rPr lang="en-US" dirty="0" smtClean="0">
                <a:solidFill>
                  <a:srgbClr val="000000"/>
                </a:solidFill>
              </a:rPr>
              <a:t> </a:t>
            </a:r>
            <a:r>
              <a:rPr lang="ru-RU" dirty="0" smtClean="0">
                <a:solidFill>
                  <a:srgbClr val="000000"/>
                </a:solidFill>
              </a:rPr>
              <a:t>при</a:t>
            </a:r>
            <a:r>
              <a:rPr lang="en-US" dirty="0" smtClean="0">
                <a:solidFill>
                  <a:srgbClr val="000000"/>
                </a:solidFill>
              </a:rPr>
              <a:t> x = 0, 1, 2, </a:t>
            </a:r>
            <a:r>
              <a:rPr lang="ru-RU" dirty="0" smtClean="0">
                <a:solidFill>
                  <a:srgbClr val="000000"/>
                </a:solidFill>
              </a:rPr>
              <a:t>3.</a:t>
            </a:r>
            <a:endParaRPr lang="ru-RU" dirty="0">
              <a:solidFill>
                <a:srgbClr val="000000"/>
              </a:solidFill>
            </a:endParaRPr>
          </a:p>
        </p:txBody>
      </p:sp>
      <p:graphicFrame>
        <p:nvGraphicFramePr>
          <p:cNvPr id="28" name="Group 15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57485637"/>
              </p:ext>
            </p:extLst>
          </p:nvPr>
        </p:nvGraphicFramePr>
        <p:xfrm>
          <a:off x="3183552" y="858258"/>
          <a:ext cx="4088748" cy="5532396"/>
        </p:xfrm>
        <a:graphic>
          <a:graphicData uri="http://schemas.openxmlformats.org/drawingml/2006/table">
            <a:tbl>
              <a:tblPr/>
              <a:tblGrid>
                <a:gridCol w="740376"/>
                <a:gridCol w="1008112"/>
                <a:gridCol w="1008112"/>
                <a:gridCol w="1332148"/>
              </a:tblGrid>
              <a:tr h="304817">
                <a:tc rowSpan="2"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" charset="0"/>
                          <a:cs typeface="Arial" charset="0"/>
                        </a:rPr>
                        <a:t>Шаг </a:t>
                      </a:r>
                      <a:r>
                        <a:rPr kumimoji="0" lang="ru-RU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" charset="0"/>
                          <a:cs typeface="Arial" charset="0"/>
                        </a:rPr>
                        <a:t>алго</a:t>
                      </a: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" charset="0"/>
                          <a:cs typeface="Arial" charset="0"/>
                        </a:rPr>
                        <a:t>-</a:t>
                      </a: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" charset="0"/>
                          <a:cs typeface="Arial" charset="0"/>
                        </a:rPr>
                        <a:t>ритма</a:t>
                      </a:r>
                    </a:p>
                  </a:txBody>
                  <a:tcPr marT="45723" marB="45723" horzOverflow="overflow">
                    <a:lnL w="57150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FF5F9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Переменная </a:t>
                      </a: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FF5F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Условие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4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x</a:t>
                      </a:r>
                      <a:r>
                        <a:rPr kumimoji="0" lang="ru-RU" sz="14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 </a:t>
                      </a:r>
                      <a:r>
                        <a:rPr kumimoji="0" lang="en-US" sz="14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&lt;= </a:t>
                      </a:r>
                      <a:r>
                        <a:rPr kumimoji="0" lang="ru-RU" sz="14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3</a:t>
                      </a: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FF5F9"/>
                    </a:solidFill>
                  </a:tcPr>
                </a:tc>
              </a:tr>
              <a:tr h="33529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6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Times New Roman" pitchFamily="18" charset="0"/>
                        </a:rPr>
                        <a:t>x</a:t>
                      </a:r>
                      <a:endParaRPr kumimoji="0" lang="ru-RU" sz="16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cs typeface="Times New Roman" pitchFamily="18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FF5F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6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Times New Roman" pitchFamily="18" charset="0"/>
                        </a:rPr>
                        <a:t>y</a:t>
                      </a:r>
                      <a:endParaRPr kumimoji="0" lang="ru-RU" sz="16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cs typeface="Times New Roman" pitchFamily="18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FF5F9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20058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" charset="0"/>
                          <a:cs typeface="Arial" charset="0"/>
                        </a:rPr>
                        <a:t>1</a:t>
                      </a:r>
                      <a:endParaRPr kumimoji="0" 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57150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20058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" charset="0"/>
                          <a:cs typeface="Arial" charset="0"/>
                        </a:rPr>
                        <a:t>2</a:t>
                      </a:r>
                      <a:endParaRPr kumimoji="0" 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57150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20058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" charset="0"/>
                          <a:cs typeface="Arial" charset="0"/>
                        </a:rPr>
                        <a:t>3</a:t>
                      </a:r>
                      <a:endParaRPr kumimoji="0" lang="ru-RU" sz="1500" b="0" i="0" u="none" strike="noStrike" cap="none" normalizeH="0" baseline="0" smtClean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57150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20058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" charset="0"/>
                          <a:cs typeface="Arial" charset="0"/>
                        </a:rPr>
                        <a:t>4</a:t>
                      </a:r>
                      <a:endParaRPr kumimoji="0" lang="ru-RU" sz="1500" b="0" i="0" u="none" strike="noStrike" cap="none" normalizeH="0" baseline="0" smtClean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57150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20058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" charset="0"/>
                          <a:cs typeface="Arial" charset="0"/>
                        </a:rPr>
                        <a:t>5</a:t>
                      </a:r>
                      <a:endParaRPr kumimoji="0" lang="ru-RU" sz="1500" b="0" i="0" u="none" strike="noStrike" cap="none" normalizeH="0" baseline="0" smtClean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57150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20058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" charset="0"/>
                          <a:cs typeface="Arial" charset="0"/>
                        </a:rPr>
                        <a:t>6</a:t>
                      </a:r>
                      <a:endParaRPr kumimoji="0" lang="ru-RU" sz="1500" b="0" i="0" u="none" strike="noStrike" cap="none" normalizeH="0" baseline="0" smtClean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57150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20058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" charset="0"/>
                          <a:cs typeface="Arial" charset="0"/>
                        </a:rPr>
                        <a:t>7</a:t>
                      </a:r>
                      <a:endParaRPr kumimoji="0" lang="ru-RU" sz="1500" b="0" i="0" u="none" strike="noStrike" cap="none" normalizeH="0" baseline="0" smtClean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57150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20058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" charset="0"/>
                          <a:cs typeface="Arial" charset="0"/>
                        </a:rPr>
                        <a:t>8</a:t>
                      </a:r>
                      <a:endParaRPr kumimoji="0" lang="ru-RU" sz="1500" b="0" i="0" u="none" strike="noStrike" cap="none" normalizeH="0" baseline="0" smtClean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57150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20058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" charset="0"/>
                          <a:cs typeface="Arial" charset="0"/>
                        </a:rPr>
                        <a:t>9</a:t>
                      </a:r>
                      <a:endParaRPr kumimoji="0" lang="ru-RU" sz="1500" b="0" i="0" u="none" strike="noStrike" cap="none" normalizeH="0" baseline="0" smtClean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57150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20058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" charset="0"/>
                          <a:cs typeface="Arial" charset="0"/>
                        </a:rPr>
                        <a:t>10</a:t>
                      </a:r>
                      <a:endParaRPr kumimoji="0" lang="ru-RU" sz="1500" b="0" i="0" u="none" strike="noStrike" cap="none" normalizeH="0" baseline="0" smtClean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57150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20058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" charset="0"/>
                          <a:cs typeface="Arial" charset="0"/>
                        </a:rPr>
                        <a:t>11</a:t>
                      </a:r>
                      <a:endParaRPr kumimoji="0" lang="ru-RU" sz="1500" b="0" i="0" u="none" strike="noStrike" cap="none" normalizeH="0" baseline="0" smtClean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57150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20058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" charset="0"/>
                          <a:cs typeface="Arial" charset="0"/>
                        </a:rPr>
                        <a:t>12</a:t>
                      </a:r>
                      <a:endParaRPr kumimoji="0" lang="ru-RU" sz="1500" b="0" i="0" u="none" strike="noStrike" cap="none" normalizeH="0" baseline="0" smtClean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57150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20058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" charset="0"/>
                          <a:cs typeface="Arial" charset="0"/>
                        </a:rPr>
                        <a:t>13</a:t>
                      </a:r>
                      <a:endParaRPr kumimoji="0" lang="ru-RU" sz="1500" b="0" i="0" u="none" strike="noStrike" cap="none" normalizeH="0" baseline="0" smtClean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57150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20058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" charset="0"/>
                          <a:cs typeface="Arial" charset="0"/>
                        </a:rPr>
                        <a:t>17</a:t>
                      </a:r>
                      <a:endParaRPr kumimoji="0" 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57150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20058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" charset="0"/>
                          <a:cs typeface="Arial" charset="0"/>
                        </a:rPr>
                        <a:t>18</a:t>
                      </a:r>
                    </a:p>
                  </a:txBody>
                  <a:tcPr marT="45723" marB="45723" horzOverflow="overflow">
                    <a:lnL w="57150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31" name="Text Box 155"/>
          <p:cNvSpPr txBox="1">
            <a:spLocks noChangeArrowheads="1"/>
          </p:cNvSpPr>
          <p:nvPr/>
        </p:nvSpPr>
        <p:spPr bwMode="auto">
          <a:xfrm>
            <a:off x="4211960" y="1592796"/>
            <a:ext cx="431800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>
              <a:lnSpc>
                <a:spcPct val="80000"/>
              </a:lnSpc>
            </a:pPr>
            <a:r>
              <a:rPr lang="en-US" sz="1500" dirty="0" smtClean="0"/>
              <a:t>-</a:t>
            </a:r>
            <a:endParaRPr lang="ru-RU" sz="1500" dirty="0"/>
          </a:p>
        </p:txBody>
      </p:sp>
      <p:sp>
        <p:nvSpPr>
          <p:cNvPr id="33" name="Text Box 155"/>
          <p:cNvSpPr txBox="1">
            <a:spLocks noChangeArrowheads="1"/>
          </p:cNvSpPr>
          <p:nvPr/>
        </p:nvSpPr>
        <p:spPr bwMode="auto">
          <a:xfrm>
            <a:off x="4216152" y="1952836"/>
            <a:ext cx="431800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>
              <a:lnSpc>
                <a:spcPct val="80000"/>
              </a:lnSpc>
            </a:pPr>
            <a:r>
              <a:rPr lang="en-US" sz="1500" dirty="0" smtClean="0"/>
              <a:t>0</a:t>
            </a:r>
            <a:endParaRPr lang="ru-RU" sz="1500" dirty="0"/>
          </a:p>
        </p:txBody>
      </p:sp>
      <p:sp>
        <p:nvSpPr>
          <p:cNvPr id="35" name="Text Box 197"/>
          <p:cNvSpPr txBox="1">
            <a:spLocks noChangeArrowheads="1"/>
          </p:cNvSpPr>
          <p:nvPr/>
        </p:nvSpPr>
        <p:spPr bwMode="auto">
          <a:xfrm>
            <a:off x="6012160" y="2254263"/>
            <a:ext cx="1223963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lnSpc>
                <a:spcPct val="80000"/>
              </a:lnSpc>
            </a:pPr>
            <a:r>
              <a:rPr lang="en-US" sz="1500" dirty="0" smtClean="0"/>
              <a:t>0 &lt;= </a:t>
            </a:r>
            <a:r>
              <a:rPr lang="ru-RU" sz="1500" dirty="0" smtClean="0"/>
              <a:t>3 </a:t>
            </a:r>
            <a:r>
              <a:rPr lang="ru-RU" sz="1500" dirty="0"/>
              <a:t>(Да)</a:t>
            </a:r>
          </a:p>
        </p:txBody>
      </p:sp>
      <p:sp>
        <p:nvSpPr>
          <p:cNvPr id="37" name="Text Box 155"/>
          <p:cNvSpPr txBox="1">
            <a:spLocks noChangeArrowheads="1"/>
          </p:cNvSpPr>
          <p:nvPr/>
        </p:nvSpPr>
        <p:spPr bwMode="auto">
          <a:xfrm>
            <a:off x="5193018" y="2578299"/>
            <a:ext cx="431800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>
              <a:lnSpc>
                <a:spcPct val="80000"/>
              </a:lnSpc>
            </a:pPr>
            <a:r>
              <a:rPr lang="en-US" sz="1500" dirty="0" smtClean="0"/>
              <a:t>2</a:t>
            </a:r>
            <a:endParaRPr lang="ru-RU" sz="1500" dirty="0"/>
          </a:p>
        </p:txBody>
      </p:sp>
      <p:sp>
        <p:nvSpPr>
          <p:cNvPr id="29" name="TextBox 28"/>
          <p:cNvSpPr txBox="1"/>
          <p:nvPr/>
        </p:nvSpPr>
        <p:spPr>
          <a:xfrm>
            <a:off x="7981950" y="2902335"/>
            <a:ext cx="982538" cy="1754326"/>
          </a:xfrm>
          <a:prstGeom prst="rect">
            <a:avLst/>
          </a:prstGeom>
          <a:noFill/>
          <a:ln>
            <a:solidFill>
              <a:schemeClr val="tx1"/>
            </a:solidFill>
            <a:prstDash val="lgDash"/>
          </a:ln>
        </p:spPr>
        <p:txBody>
          <a:bodyPr wrap="square" rtlCol="0">
            <a:spAutoFit/>
          </a:bodyPr>
          <a:lstStyle/>
          <a:p>
            <a:r>
              <a:rPr lang="ru-RU" dirty="0">
                <a:latin typeface="Consolas" pitchFamily="49" charset="0"/>
                <a:cs typeface="Consolas" pitchFamily="49" charset="0"/>
              </a:rPr>
              <a:t>0 1</a:t>
            </a:r>
          </a:p>
          <a:p>
            <a:r>
              <a:rPr lang="en-US" dirty="0" smtClean="0">
                <a:latin typeface="Consolas" pitchFamily="49" charset="0"/>
                <a:cs typeface="Consolas" pitchFamily="49" charset="0"/>
              </a:rPr>
              <a:t>1 2</a:t>
            </a:r>
            <a:endParaRPr lang="ru-RU" dirty="0" smtClean="0">
              <a:latin typeface="Consolas" pitchFamily="49" charset="0"/>
              <a:cs typeface="Consolas" pitchFamily="49" charset="0"/>
            </a:endParaRPr>
          </a:p>
          <a:p>
            <a:r>
              <a:rPr lang="en-US" dirty="0" smtClean="0">
                <a:latin typeface="Consolas" pitchFamily="49" charset="0"/>
                <a:cs typeface="Consolas" pitchFamily="49" charset="0"/>
              </a:rPr>
              <a:t>2 4</a:t>
            </a:r>
            <a:endParaRPr lang="ru-RU" dirty="0" smtClean="0">
              <a:latin typeface="Consolas" pitchFamily="49" charset="0"/>
              <a:cs typeface="Consolas" pitchFamily="49" charset="0"/>
            </a:endParaRPr>
          </a:p>
          <a:p>
            <a:r>
              <a:rPr lang="en-US" dirty="0" smtClean="0">
                <a:latin typeface="Consolas" pitchFamily="49" charset="0"/>
                <a:cs typeface="Consolas" pitchFamily="49" charset="0"/>
              </a:rPr>
              <a:t>3 8</a:t>
            </a:r>
            <a:endParaRPr lang="ru-RU" dirty="0" smtClean="0">
              <a:latin typeface="Consolas" pitchFamily="49" charset="0"/>
              <a:cs typeface="Consolas" pitchFamily="49" charset="0"/>
            </a:endParaRPr>
          </a:p>
          <a:p>
            <a:endParaRPr lang="en-US" dirty="0">
              <a:latin typeface="Consolas" pitchFamily="49" charset="0"/>
              <a:cs typeface="Consolas" pitchFamily="49" charset="0"/>
            </a:endParaRPr>
          </a:p>
          <a:p>
            <a:endParaRPr lang="ru-RU" dirty="0">
              <a:latin typeface="Consolas" pitchFamily="49" charset="0"/>
              <a:cs typeface="Consolas" pitchFamily="49" charset="0"/>
            </a:endParaRPr>
          </a:p>
        </p:txBody>
      </p:sp>
      <p:sp>
        <p:nvSpPr>
          <p:cNvPr id="38" name="AutoShape 203"/>
          <p:cNvSpPr>
            <a:spLocks noChangeArrowheads="1"/>
          </p:cNvSpPr>
          <p:nvPr/>
        </p:nvSpPr>
        <p:spPr bwMode="auto">
          <a:xfrm>
            <a:off x="1060820" y="1554058"/>
            <a:ext cx="960437" cy="320675"/>
          </a:xfrm>
          <a:prstGeom prst="flowChartTerminator">
            <a:avLst/>
          </a:prstGeom>
          <a:solidFill>
            <a:srgbClr val="FFFFFF"/>
          </a:solidFill>
          <a:ln w="12700">
            <a:solidFill>
              <a:srgbClr val="000000"/>
            </a:solidFill>
            <a:miter lim="800000"/>
            <a:headEnd/>
            <a:tailEnd/>
          </a:ln>
        </p:spPr>
        <p:txBody>
          <a:bodyPr lIns="0" tIns="0" rIns="0" bIns="0" anchor="ctr" anchorCtr="1"/>
          <a:lstStyle/>
          <a:p>
            <a:pPr algn="ctr"/>
            <a:r>
              <a:rPr lang="ru-RU" sz="1400">
                <a:latin typeface="Arial" pitchFamily="34" charset="0"/>
              </a:rPr>
              <a:t>начало</a:t>
            </a:r>
          </a:p>
        </p:txBody>
      </p:sp>
      <p:sp>
        <p:nvSpPr>
          <p:cNvPr id="39" name="Line 206"/>
          <p:cNvSpPr>
            <a:spLocks noChangeShapeType="1"/>
          </p:cNvSpPr>
          <p:nvPr/>
        </p:nvSpPr>
        <p:spPr bwMode="auto">
          <a:xfrm>
            <a:off x="1529021" y="2378736"/>
            <a:ext cx="0" cy="263525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40" name="Line 207"/>
          <p:cNvSpPr>
            <a:spLocks noChangeShapeType="1"/>
          </p:cNvSpPr>
          <p:nvPr/>
        </p:nvSpPr>
        <p:spPr bwMode="auto">
          <a:xfrm>
            <a:off x="1529021" y="2939123"/>
            <a:ext cx="0" cy="261937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41" name="AutoShape 208"/>
          <p:cNvSpPr>
            <a:spLocks noChangeArrowheads="1"/>
          </p:cNvSpPr>
          <p:nvPr/>
        </p:nvSpPr>
        <p:spPr bwMode="auto">
          <a:xfrm>
            <a:off x="700247" y="3194882"/>
            <a:ext cx="1656407" cy="287337"/>
          </a:xfrm>
          <a:prstGeom prst="parallelogram">
            <a:avLst>
              <a:gd name="adj" fmla="val 109669"/>
            </a:avLst>
          </a:prstGeom>
          <a:solidFill>
            <a:srgbClr val="FFFFFF"/>
          </a:solidFill>
          <a:ln w="12700" algn="ctr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ctr" anchorCtr="1"/>
          <a:lstStyle/>
          <a:p>
            <a:pPr algn="ctr"/>
            <a:r>
              <a:rPr lang="ru-RU" sz="1400" dirty="0">
                <a:latin typeface="Arial" pitchFamily="34" charset="0"/>
              </a:rPr>
              <a:t>вывод</a:t>
            </a:r>
            <a:r>
              <a:rPr lang="ru-RU" sz="1200" dirty="0">
                <a:latin typeface="Arial" pitchFamily="34" charset="0"/>
              </a:rPr>
              <a:t> </a:t>
            </a:r>
            <a:r>
              <a:rPr lang="en-US" sz="1600" dirty="0" smtClean="0">
                <a:latin typeface="Arial" pitchFamily="34" charset="0"/>
              </a:rPr>
              <a:t>x</a:t>
            </a:r>
            <a:r>
              <a:rPr lang="ru-RU" sz="1600" dirty="0" smtClean="0">
                <a:latin typeface="Arial" pitchFamily="34" charset="0"/>
              </a:rPr>
              <a:t>, </a:t>
            </a:r>
            <a:r>
              <a:rPr lang="en-US" sz="1600" dirty="0" smtClean="0">
                <a:latin typeface="Arial" pitchFamily="34" charset="0"/>
              </a:rPr>
              <a:t>y</a:t>
            </a:r>
            <a:endParaRPr lang="ru-RU" sz="1600" dirty="0">
              <a:latin typeface="Arial" pitchFamily="34" charset="0"/>
            </a:endParaRPr>
          </a:p>
        </p:txBody>
      </p:sp>
      <p:sp>
        <p:nvSpPr>
          <p:cNvPr id="42" name="AutoShape 210"/>
          <p:cNvSpPr>
            <a:spLocks noChangeArrowheads="1"/>
          </p:cNvSpPr>
          <p:nvPr/>
        </p:nvSpPr>
        <p:spPr bwMode="auto">
          <a:xfrm>
            <a:off x="1072615" y="5075792"/>
            <a:ext cx="960437" cy="320675"/>
          </a:xfrm>
          <a:prstGeom prst="flowChartTerminator">
            <a:avLst/>
          </a:prstGeom>
          <a:solidFill>
            <a:srgbClr val="FFFFFF"/>
          </a:solidFill>
          <a:ln w="12700">
            <a:solidFill>
              <a:srgbClr val="000000"/>
            </a:solidFill>
            <a:miter lim="800000"/>
            <a:headEnd/>
            <a:tailEnd/>
          </a:ln>
        </p:spPr>
        <p:txBody>
          <a:bodyPr lIns="0" tIns="0" rIns="0" bIns="0" anchor="ctr" anchorCtr="1"/>
          <a:lstStyle/>
          <a:p>
            <a:pPr algn="ctr"/>
            <a:r>
              <a:rPr lang="ru-RU" sz="1400">
                <a:latin typeface="Arial" pitchFamily="34" charset="0"/>
              </a:rPr>
              <a:t>конец</a:t>
            </a:r>
          </a:p>
        </p:txBody>
      </p:sp>
      <p:sp>
        <p:nvSpPr>
          <p:cNvPr id="43" name="Line 211"/>
          <p:cNvSpPr>
            <a:spLocks noChangeShapeType="1"/>
          </p:cNvSpPr>
          <p:nvPr/>
        </p:nvSpPr>
        <p:spPr bwMode="auto">
          <a:xfrm>
            <a:off x="1529021" y="1873911"/>
            <a:ext cx="0" cy="263525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44" name="Rectangle 212"/>
          <p:cNvSpPr>
            <a:spLocks noChangeArrowheads="1"/>
          </p:cNvSpPr>
          <p:nvPr/>
        </p:nvSpPr>
        <p:spPr bwMode="auto">
          <a:xfrm>
            <a:off x="952758" y="2137436"/>
            <a:ext cx="1152525" cy="287337"/>
          </a:xfrm>
          <a:prstGeom prst="rect">
            <a:avLst/>
          </a:prstGeom>
          <a:solidFill>
            <a:srgbClr val="FFFFFF"/>
          </a:solidFill>
          <a:ln w="12700" algn="ctr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/>
          <a:lstStyle/>
          <a:p>
            <a:pPr algn="ctr"/>
            <a:r>
              <a:rPr lang="en-US" sz="1600" dirty="0" smtClean="0">
                <a:latin typeface="Arial" pitchFamily="34" charset="0"/>
              </a:rPr>
              <a:t>y </a:t>
            </a:r>
            <a:r>
              <a:rPr lang="en-US" sz="1600" dirty="0">
                <a:latin typeface="Arial" pitchFamily="34" charset="0"/>
              </a:rPr>
              <a:t>:= </a:t>
            </a:r>
            <a:r>
              <a:rPr lang="en-US" sz="1600" dirty="0" smtClean="0">
                <a:latin typeface="Arial" pitchFamily="34" charset="0"/>
              </a:rPr>
              <a:t>1</a:t>
            </a:r>
            <a:endParaRPr lang="ru-RU" sz="1600" dirty="0">
              <a:latin typeface="Arial" pitchFamily="34" charset="0"/>
            </a:endParaRPr>
          </a:p>
        </p:txBody>
      </p:sp>
      <p:sp>
        <p:nvSpPr>
          <p:cNvPr id="45" name="Rectangle 213"/>
          <p:cNvSpPr>
            <a:spLocks noChangeArrowheads="1"/>
          </p:cNvSpPr>
          <p:nvPr/>
        </p:nvSpPr>
        <p:spPr bwMode="auto">
          <a:xfrm>
            <a:off x="844634" y="3786196"/>
            <a:ext cx="1367631" cy="386135"/>
          </a:xfrm>
          <a:prstGeom prst="rect">
            <a:avLst/>
          </a:prstGeom>
          <a:solidFill>
            <a:srgbClr val="FFFFFF"/>
          </a:solidFill>
          <a:ln w="12700" algn="ctr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ctr" anchorCtr="1"/>
          <a:lstStyle/>
          <a:p>
            <a:pPr algn="ctr"/>
            <a:r>
              <a:rPr lang="en-US" sz="1800" dirty="0" smtClean="0">
                <a:latin typeface="Arial" pitchFamily="34" charset="0"/>
              </a:rPr>
              <a:t>y </a:t>
            </a:r>
            <a:r>
              <a:rPr lang="en-US" sz="1800" dirty="0">
                <a:latin typeface="Arial" pitchFamily="34" charset="0"/>
              </a:rPr>
              <a:t>:= </a:t>
            </a:r>
            <a:r>
              <a:rPr lang="en-US" sz="1800" dirty="0" smtClean="0">
                <a:latin typeface="Arial" pitchFamily="34" charset="0"/>
              </a:rPr>
              <a:t>y</a:t>
            </a:r>
            <a:r>
              <a:rPr lang="ru-RU" sz="1800" dirty="0" smtClean="0">
                <a:latin typeface="Arial" pitchFamily="34" charset="0"/>
              </a:rPr>
              <a:t>*</a:t>
            </a:r>
            <a:r>
              <a:rPr lang="en-US" sz="1800" dirty="0" smtClean="0">
                <a:latin typeface="Arial" pitchFamily="34" charset="0"/>
              </a:rPr>
              <a:t>2</a:t>
            </a:r>
            <a:endParaRPr lang="ru-RU" sz="2000" baseline="50000" dirty="0">
              <a:latin typeface="Arial" pitchFamily="34" charset="0"/>
            </a:endParaRPr>
          </a:p>
        </p:txBody>
      </p:sp>
      <p:sp>
        <p:nvSpPr>
          <p:cNvPr id="46" name="AutoShape 214"/>
          <p:cNvSpPr>
            <a:spLocks noChangeArrowheads="1"/>
          </p:cNvSpPr>
          <p:nvPr/>
        </p:nvSpPr>
        <p:spPr bwMode="auto">
          <a:xfrm>
            <a:off x="773371" y="2631148"/>
            <a:ext cx="1547812" cy="312737"/>
          </a:xfrm>
          <a:prstGeom prst="flowChartPreparation">
            <a:avLst/>
          </a:prstGeom>
          <a:solidFill>
            <a:schemeClr val="bg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sz="1800" dirty="0" smtClean="0">
                <a:latin typeface="Arial" pitchFamily="34" charset="0"/>
              </a:rPr>
              <a:t>x </a:t>
            </a:r>
            <a:r>
              <a:rPr lang="en-US" sz="1800" dirty="0">
                <a:latin typeface="Arial" pitchFamily="34" charset="0"/>
              </a:rPr>
              <a:t>:= </a:t>
            </a:r>
            <a:r>
              <a:rPr lang="en-US" sz="1800" dirty="0" smtClean="0">
                <a:latin typeface="Arial" pitchFamily="34" charset="0"/>
              </a:rPr>
              <a:t>0, 3</a:t>
            </a:r>
            <a:endParaRPr lang="ru-RU" sz="1800" dirty="0">
              <a:latin typeface="Arial" pitchFamily="34" charset="0"/>
            </a:endParaRPr>
          </a:p>
        </p:txBody>
      </p:sp>
      <p:sp>
        <p:nvSpPr>
          <p:cNvPr id="47" name="Freeform 215"/>
          <p:cNvSpPr>
            <a:spLocks/>
          </p:cNvSpPr>
          <p:nvPr/>
        </p:nvSpPr>
        <p:spPr bwMode="auto">
          <a:xfrm>
            <a:off x="484446" y="2781960"/>
            <a:ext cx="1044575" cy="1642399"/>
          </a:xfrm>
          <a:custGeom>
            <a:avLst/>
            <a:gdLst>
              <a:gd name="T0" fmla="*/ 658 w 658"/>
              <a:gd name="T1" fmla="*/ 476 h 567"/>
              <a:gd name="T2" fmla="*/ 658 w 658"/>
              <a:gd name="T3" fmla="*/ 567 h 567"/>
              <a:gd name="T4" fmla="*/ 0 w 658"/>
              <a:gd name="T5" fmla="*/ 567 h 567"/>
              <a:gd name="T6" fmla="*/ 0 w 658"/>
              <a:gd name="T7" fmla="*/ 0 h 567"/>
              <a:gd name="T8" fmla="*/ 182 w 658"/>
              <a:gd name="T9" fmla="*/ 0 h 56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658" h="567">
                <a:moveTo>
                  <a:pt x="658" y="476"/>
                </a:moveTo>
                <a:lnTo>
                  <a:pt x="658" y="567"/>
                </a:lnTo>
                <a:lnTo>
                  <a:pt x="0" y="567"/>
                </a:lnTo>
                <a:lnTo>
                  <a:pt x="0" y="0"/>
                </a:lnTo>
                <a:lnTo>
                  <a:pt x="182" y="0"/>
                </a:lnTo>
              </a:path>
            </a:pathLst>
          </a:custGeom>
          <a:noFill/>
          <a:ln w="12700" cmpd="sng">
            <a:solidFill>
              <a:schemeClr val="tx1"/>
            </a:solidFill>
            <a:round/>
            <a:headEnd type="non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8" name="Freeform 216"/>
          <p:cNvSpPr>
            <a:spLocks/>
          </p:cNvSpPr>
          <p:nvPr/>
        </p:nvSpPr>
        <p:spPr bwMode="auto">
          <a:xfrm>
            <a:off x="1529021" y="2781960"/>
            <a:ext cx="1008062" cy="2293832"/>
          </a:xfrm>
          <a:custGeom>
            <a:avLst/>
            <a:gdLst>
              <a:gd name="T0" fmla="*/ 499 w 635"/>
              <a:gd name="T1" fmla="*/ 0 h 839"/>
              <a:gd name="T2" fmla="*/ 635 w 635"/>
              <a:gd name="T3" fmla="*/ 0 h 839"/>
              <a:gd name="T4" fmla="*/ 635 w 635"/>
              <a:gd name="T5" fmla="*/ 703 h 839"/>
              <a:gd name="T6" fmla="*/ 0 w 635"/>
              <a:gd name="T7" fmla="*/ 703 h 839"/>
              <a:gd name="T8" fmla="*/ 0 w 635"/>
              <a:gd name="T9" fmla="*/ 839 h 8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635" h="839">
                <a:moveTo>
                  <a:pt x="499" y="0"/>
                </a:moveTo>
                <a:lnTo>
                  <a:pt x="635" y="0"/>
                </a:lnTo>
                <a:lnTo>
                  <a:pt x="635" y="703"/>
                </a:lnTo>
                <a:lnTo>
                  <a:pt x="0" y="703"/>
                </a:lnTo>
                <a:lnTo>
                  <a:pt x="0" y="839"/>
                </a:lnTo>
              </a:path>
            </a:pathLst>
          </a:custGeom>
          <a:noFill/>
          <a:ln w="12700" cmpd="sng">
            <a:solidFill>
              <a:schemeClr val="tx1"/>
            </a:solidFill>
            <a:round/>
            <a:headEnd type="non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9" name="Line 207"/>
          <p:cNvSpPr>
            <a:spLocks noChangeShapeType="1"/>
          </p:cNvSpPr>
          <p:nvPr/>
        </p:nvSpPr>
        <p:spPr bwMode="auto">
          <a:xfrm>
            <a:off x="1529021" y="3488255"/>
            <a:ext cx="0" cy="297941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385687" y="2424773"/>
            <a:ext cx="45894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>
                <a:solidFill>
                  <a:srgbClr val="FF0000"/>
                </a:solidFill>
              </a:rPr>
              <a:t>+1</a:t>
            </a:r>
            <a:endParaRPr lang="ru-RU" sz="1600" dirty="0">
              <a:solidFill>
                <a:srgbClr val="FF0000"/>
              </a:solidFill>
            </a:endParaRPr>
          </a:p>
        </p:txBody>
      </p:sp>
      <p:sp>
        <p:nvSpPr>
          <p:cNvPr id="24" name="Text Box 155"/>
          <p:cNvSpPr txBox="1">
            <a:spLocks noChangeArrowheads="1"/>
          </p:cNvSpPr>
          <p:nvPr/>
        </p:nvSpPr>
        <p:spPr bwMode="auto">
          <a:xfrm>
            <a:off x="4216325" y="2888940"/>
            <a:ext cx="431800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>
              <a:lnSpc>
                <a:spcPct val="80000"/>
              </a:lnSpc>
            </a:pPr>
            <a:r>
              <a:rPr lang="en-US" sz="1500" dirty="0" smtClean="0"/>
              <a:t>1</a:t>
            </a:r>
            <a:endParaRPr lang="ru-RU" sz="1500" dirty="0"/>
          </a:p>
        </p:txBody>
      </p:sp>
      <p:sp>
        <p:nvSpPr>
          <p:cNvPr id="25" name="Text Box 197"/>
          <p:cNvSpPr txBox="1">
            <a:spLocks noChangeArrowheads="1"/>
          </p:cNvSpPr>
          <p:nvPr/>
        </p:nvSpPr>
        <p:spPr bwMode="auto">
          <a:xfrm>
            <a:off x="6012333" y="3190367"/>
            <a:ext cx="1223963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lnSpc>
                <a:spcPct val="80000"/>
              </a:lnSpc>
            </a:pPr>
            <a:r>
              <a:rPr lang="en-US" sz="1500" dirty="0" smtClean="0"/>
              <a:t>1 &lt;= </a:t>
            </a:r>
            <a:r>
              <a:rPr lang="ru-RU" sz="1500" dirty="0" smtClean="0"/>
              <a:t>3 </a:t>
            </a:r>
            <a:r>
              <a:rPr lang="ru-RU" sz="1500" dirty="0"/>
              <a:t>(Да)</a:t>
            </a:r>
          </a:p>
        </p:txBody>
      </p:sp>
      <p:sp>
        <p:nvSpPr>
          <p:cNvPr id="26" name="Text Box 155"/>
          <p:cNvSpPr txBox="1">
            <a:spLocks noChangeArrowheads="1"/>
          </p:cNvSpPr>
          <p:nvPr/>
        </p:nvSpPr>
        <p:spPr bwMode="auto">
          <a:xfrm>
            <a:off x="5193191" y="3514403"/>
            <a:ext cx="431800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>
              <a:lnSpc>
                <a:spcPct val="80000"/>
              </a:lnSpc>
            </a:pPr>
            <a:r>
              <a:rPr lang="en-US" sz="1500" dirty="0" smtClean="0"/>
              <a:t>4</a:t>
            </a:r>
            <a:endParaRPr lang="ru-RU" sz="1500" dirty="0"/>
          </a:p>
        </p:txBody>
      </p:sp>
      <p:sp>
        <p:nvSpPr>
          <p:cNvPr id="27" name="Text Box 155"/>
          <p:cNvSpPr txBox="1">
            <a:spLocks noChangeArrowheads="1"/>
          </p:cNvSpPr>
          <p:nvPr/>
        </p:nvSpPr>
        <p:spPr bwMode="auto">
          <a:xfrm>
            <a:off x="4211960" y="3878002"/>
            <a:ext cx="431800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>
              <a:lnSpc>
                <a:spcPct val="80000"/>
              </a:lnSpc>
            </a:pPr>
            <a:r>
              <a:rPr lang="en-US" sz="1500" dirty="0" smtClean="0"/>
              <a:t>2</a:t>
            </a:r>
            <a:endParaRPr lang="ru-RU" sz="1500" dirty="0"/>
          </a:p>
        </p:txBody>
      </p:sp>
      <p:sp>
        <p:nvSpPr>
          <p:cNvPr id="30" name="Text Box 197"/>
          <p:cNvSpPr txBox="1">
            <a:spLocks noChangeArrowheads="1"/>
          </p:cNvSpPr>
          <p:nvPr/>
        </p:nvSpPr>
        <p:spPr bwMode="auto">
          <a:xfrm>
            <a:off x="6007968" y="4179429"/>
            <a:ext cx="1223963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lnSpc>
                <a:spcPct val="80000"/>
              </a:lnSpc>
            </a:pPr>
            <a:r>
              <a:rPr lang="en-US" sz="1500" dirty="0" smtClean="0"/>
              <a:t>2 &lt;= </a:t>
            </a:r>
            <a:r>
              <a:rPr lang="ru-RU" sz="1500" dirty="0" smtClean="0"/>
              <a:t>3 </a:t>
            </a:r>
            <a:r>
              <a:rPr lang="ru-RU" sz="1500" dirty="0"/>
              <a:t>(Да)</a:t>
            </a:r>
          </a:p>
        </p:txBody>
      </p:sp>
      <p:sp>
        <p:nvSpPr>
          <p:cNvPr id="32" name="Text Box 155"/>
          <p:cNvSpPr txBox="1">
            <a:spLocks noChangeArrowheads="1"/>
          </p:cNvSpPr>
          <p:nvPr/>
        </p:nvSpPr>
        <p:spPr bwMode="auto">
          <a:xfrm>
            <a:off x="5188826" y="4503465"/>
            <a:ext cx="431800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>
              <a:lnSpc>
                <a:spcPct val="80000"/>
              </a:lnSpc>
            </a:pPr>
            <a:r>
              <a:rPr lang="en-US" sz="1500" dirty="0" smtClean="0"/>
              <a:t>8</a:t>
            </a:r>
            <a:endParaRPr lang="ru-RU" sz="1500" dirty="0"/>
          </a:p>
        </p:txBody>
      </p:sp>
      <p:sp>
        <p:nvSpPr>
          <p:cNvPr id="36" name="Text Box 155"/>
          <p:cNvSpPr txBox="1">
            <a:spLocks noChangeArrowheads="1"/>
          </p:cNvSpPr>
          <p:nvPr/>
        </p:nvSpPr>
        <p:spPr bwMode="auto">
          <a:xfrm>
            <a:off x="4211960" y="4833156"/>
            <a:ext cx="431800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>
              <a:lnSpc>
                <a:spcPct val="80000"/>
              </a:lnSpc>
            </a:pPr>
            <a:r>
              <a:rPr lang="en-US" sz="1500" dirty="0" smtClean="0"/>
              <a:t>3</a:t>
            </a:r>
            <a:endParaRPr lang="ru-RU" sz="1500" dirty="0"/>
          </a:p>
        </p:txBody>
      </p:sp>
      <p:sp>
        <p:nvSpPr>
          <p:cNvPr id="50" name="Text Box 197"/>
          <p:cNvSpPr txBox="1">
            <a:spLocks noChangeArrowheads="1"/>
          </p:cNvSpPr>
          <p:nvPr/>
        </p:nvSpPr>
        <p:spPr bwMode="auto">
          <a:xfrm>
            <a:off x="6007968" y="5134583"/>
            <a:ext cx="1223963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lnSpc>
                <a:spcPct val="80000"/>
              </a:lnSpc>
            </a:pPr>
            <a:r>
              <a:rPr lang="en-US" sz="1500" dirty="0" smtClean="0"/>
              <a:t>3 &lt;= </a:t>
            </a:r>
            <a:r>
              <a:rPr lang="ru-RU" sz="1500" dirty="0" smtClean="0"/>
              <a:t>3 </a:t>
            </a:r>
            <a:r>
              <a:rPr lang="ru-RU" sz="1500" dirty="0"/>
              <a:t>(Да)</a:t>
            </a:r>
          </a:p>
        </p:txBody>
      </p:sp>
      <p:sp>
        <p:nvSpPr>
          <p:cNvPr id="51" name="Text Box 155"/>
          <p:cNvSpPr txBox="1">
            <a:spLocks noChangeArrowheads="1"/>
          </p:cNvSpPr>
          <p:nvPr/>
        </p:nvSpPr>
        <p:spPr bwMode="auto">
          <a:xfrm>
            <a:off x="5188826" y="5458619"/>
            <a:ext cx="431800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>
              <a:lnSpc>
                <a:spcPct val="80000"/>
              </a:lnSpc>
            </a:pPr>
            <a:r>
              <a:rPr lang="en-US" sz="1500" dirty="0" smtClean="0"/>
              <a:t>16</a:t>
            </a:r>
            <a:endParaRPr lang="ru-RU" sz="1500" dirty="0"/>
          </a:p>
        </p:txBody>
      </p:sp>
    </p:spTree>
    <p:extLst>
      <p:ext uri="{BB962C8B-B14F-4D97-AF65-F5344CB8AC3E}">
        <p14:creationId xmlns:p14="http://schemas.microsoft.com/office/powerpoint/2010/main" val="40376326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 override="childStyle">
                                        <p:cTn id="6" dur="indefinite"/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C3F04"/>
                                        </p:clrVal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mph" presetSubtype="1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 override="childStyle">
                                        <p:cTn id="16" dur="indefinite"/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C3F04"/>
                                        </p:clrVal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2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" presetClass="emph" presetSubtype="1" grpId="0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 override="childStyle">
                                        <p:cTn id="23" dur="indefinite"/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C3F04"/>
                                        </p:clrVal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7" presetClass="emph" presetSubtype="1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30" dur="indefinite"/>
                                        <p:tgtEl>
                                          <p:spTgt spid="4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C3F04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31" dur="indefinite"/>
                                        <p:tgtEl>
                                          <p:spTgt spid="47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" grpId="0" animBg="1"/>
      <p:bldP spid="36" grpId="0"/>
      <p:bldP spid="50" grpId="0"/>
      <p:bldP spid="51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Text Box 155"/>
          <p:cNvSpPr txBox="1">
            <a:spLocks noChangeArrowheads="1"/>
          </p:cNvSpPr>
          <p:nvPr/>
        </p:nvSpPr>
        <p:spPr bwMode="auto">
          <a:xfrm>
            <a:off x="5220072" y="1628800"/>
            <a:ext cx="431800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>
              <a:lnSpc>
                <a:spcPct val="80000"/>
              </a:lnSpc>
            </a:pPr>
            <a:r>
              <a:rPr lang="ru-RU" sz="1500" dirty="0" smtClean="0"/>
              <a:t>1</a:t>
            </a:r>
            <a:endParaRPr lang="ru-RU" sz="1500" dirty="0"/>
          </a:p>
        </p:txBody>
      </p:sp>
      <p:sp>
        <p:nvSpPr>
          <p:cNvPr id="2" name="TextBox 1"/>
          <p:cNvSpPr txBox="1">
            <a:spLocks noChangeArrowheads="1"/>
          </p:cNvSpPr>
          <p:nvPr/>
        </p:nvSpPr>
        <p:spPr bwMode="auto">
          <a:xfrm>
            <a:off x="241300" y="115888"/>
            <a:ext cx="774065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lvl="0" eaLnBrk="1" hangingPunct="1"/>
            <a:r>
              <a:rPr lang="ru-RU" b="1" dirty="0">
                <a:solidFill>
                  <a:srgbClr val="000000"/>
                </a:solidFill>
              </a:rPr>
              <a:t>Задача</a:t>
            </a:r>
            <a:r>
              <a:rPr lang="ru-RU" b="1" dirty="0" smtClean="0">
                <a:solidFill>
                  <a:srgbClr val="000000"/>
                </a:solidFill>
              </a:rPr>
              <a:t>. </a:t>
            </a:r>
            <a:r>
              <a:rPr lang="ru-RU" dirty="0">
                <a:solidFill>
                  <a:srgbClr val="000000"/>
                </a:solidFill>
              </a:rPr>
              <a:t>Дан алгоритм </a:t>
            </a:r>
            <a:r>
              <a:rPr lang="ru-RU" dirty="0" smtClean="0">
                <a:solidFill>
                  <a:srgbClr val="000000"/>
                </a:solidFill>
              </a:rPr>
              <a:t>вычисления степеней числа 2. </a:t>
            </a:r>
            <a:r>
              <a:rPr lang="ru-RU" dirty="0">
                <a:solidFill>
                  <a:srgbClr val="000000"/>
                </a:solidFill>
              </a:rPr>
              <a:t>Составьте таблицу значений переменных этого </a:t>
            </a:r>
            <a:r>
              <a:rPr lang="ru-RU" dirty="0" smtClean="0">
                <a:solidFill>
                  <a:srgbClr val="000000"/>
                </a:solidFill>
              </a:rPr>
              <a:t>алгоритма</a:t>
            </a:r>
            <a:r>
              <a:rPr lang="en-US" dirty="0" smtClean="0">
                <a:solidFill>
                  <a:srgbClr val="000000"/>
                </a:solidFill>
              </a:rPr>
              <a:t> </a:t>
            </a:r>
            <a:r>
              <a:rPr lang="ru-RU" dirty="0" smtClean="0">
                <a:solidFill>
                  <a:srgbClr val="000000"/>
                </a:solidFill>
              </a:rPr>
              <a:t>при</a:t>
            </a:r>
            <a:r>
              <a:rPr lang="en-US" dirty="0" smtClean="0">
                <a:solidFill>
                  <a:srgbClr val="000000"/>
                </a:solidFill>
              </a:rPr>
              <a:t> x = 0, 1, 2, </a:t>
            </a:r>
            <a:r>
              <a:rPr lang="ru-RU" dirty="0" smtClean="0">
                <a:solidFill>
                  <a:srgbClr val="000000"/>
                </a:solidFill>
              </a:rPr>
              <a:t>3.</a:t>
            </a:r>
            <a:endParaRPr lang="ru-RU" dirty="0">
              <a:solidFill>
                <a:srgbClr val="000000"/>
              </a:solidFill>
            </a:endParaRPr>
          </a:p>
        </p:txBody>
      </p:sp>
      <p:graphicFrame>
        <p:nvGraphicFramePr>
          <p:cNvPr id="28" name="Group 15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91608012"/>
              </p:ext>
            </p:extLst>
          </p:nvPr>
        </p:nvGraphicFramePr>
        <p:xfrm>
          <a:off x="3183552" y="858258"/>
          <a:ext cx="4088748" cy="5532396"/>
        </p:xfrm>
        <a:graphic>
          <a:graphicData uri="http://schemas.openxmlformats.org/drawingml/2006/table">
            <a:tbl>
              <a:tblPr/>
              <a:tblGrid>
                <a:gridCol w="740376"/>
                <a:gridCol w="1008112"/>
                <a:gridCol w="1008112"/>
                <a:gridCol w="1332148"/>
              </a:tblGrid>
              <a:tr h="304817">
                <a:tc rowSpan="2"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" charset="0"/>
                          <a:cs typeface="Arial" charset="0"/>
                        </a:rPr>
                        <a:t>Шаг </a:t>
                      </a:r>
                      <a:r>
                        <a:rPr kumimoji="0" lang="ru-RU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" charset="0"/>
                          <a:cs typeface="Arial" charset="0"/>
                        </a:rPr>
                        <a:t>алго</a:t>
                      </a: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" charset="0"/>
                          <a:cs typeface="Arial" charset="0"/>
                        </a:rPr>
                        <a:t>-</a:t>
                      </a: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" charset="0"/>
                          <a:cs typeface="Arial" charset="0"/>
                        </a:rPr>
                        <a:t>ритма</a:t>
                      </a:r>
                    </a:p>
                  </a:txBody>
                  <a:tcPr marT="45723" marB="45723" horzOverflow="overflow">
                    <a:lnL w="57150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FF5F9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Переменная </a:t>
                      </a: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FF5F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Условие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4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x</a:t>
                      </a:r>
                      <a:r>
                        <a:rPr kumimoji="0" lang="ru-RU" sz="14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 </a:t>
                      </a:r>
                      <a:r>
                        <a:rPr kumimoji="0" lang="en-US" sz="14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&lt;= </a:t>
                      </a:r>
                      <a:r>
                        <a:rPr kumimoji="0" lang="ru-RU" sz="14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3</a:t>
                      </a: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FF5F9"/>
                    </a:solidFill>
                  </a:tcPr>
                </a:tc>
              </a:tr>
              <a:tr h="33529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6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Times New Roman" pitchFamily="18" charset="0"/>
                        </a:rPr>
                        <a:t>x</a:t>
                      </a:r>
                      <a:endParaRPr kumimoji="0" lang="ru-RU" sz="16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cs typeface="Times New Roman" pitchFamily="18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FF5F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6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Times New Roman" pitchFamily="18" charset="0"/>
                        </a:rPr>
                        <a:t>y</a:t>
                      </a:r>
                      <a:endParaRPr kumimoji="0" lang="ru-RU" sz="16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cs typeface="Times New Roman" pitchFamily="18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FF5F9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20058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" charset="0"/>
                          <a:cs typeface="Arial" charset="0"/>
                        </a:rPr>
                        <a:t>1</a:t>
                      </a:r>
                      <a:endParaRPr kumimoji="0" 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57150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20058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" charset="0"/>
                          <a:cs typeface="Arial" charset="0"/>
                        </a:rPr>
                        <a:t>2</a:t>
                      </a:r>
                      <a:endParaRPr kumimoji="0" 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57150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20058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" charset="0"/>
                          <a:cs typeface="Arial" charset="0"/>
                        </a:rPr>
                        <a:t>3</a:t>
                      </a:r>
                      <a:endParaRPr kumimoji="0" lang="ru-RU" sz="1500" b="0" i="0" u="none" strike="noStrike" cap="none" normalizeH="0" baseline="0" smtClean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57150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20058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" charset="0"/>
                          <a:cs typeface="Arial" charset="0"/>
                        </a:rPr>
                        <a:t>4</a:t>
                      </a:r>
                      <a:endParaRPr kumimoji="0" lang="ru-RU" sz="1500" b="0" i="0" u="none" strike="noStrike" cap="none" normalizeH="0" baseline="0" smtClean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57150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20058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" charset="0"/>
                          <a:cs typeface="Arial" charset="0"/>
                        </a:rPr>
                        <a:t>5</a:t>
                      </a:r>
                      <a:endParaRPr kumimoji="0" lang="ru-RU" sz="1500" b="0" i="0" u="none" strike="noStrike" cap="none" normalizeH="0" baseline="0" smtClean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57150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20058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" charset="0"/>
                          <a:cs typeface="Arial" charset="0"/>
                        </a:rPr>
                        <a:t>6</a:t>
                      </a:r>
                      <a:endParaRPr kumimoji="0" lang="ru-RU" sz="1500" b="0" i="0" u="none" strike="noStrike" cap="none" normalizeH="0" baseline="0" smtClean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57150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20058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" charset="0"/>
                          <a:cs typeface="Arial" charset="0"/>
                        </a:rPr>
                        <a:t>7</a:t>
                      </a:r>
                      <a:endParaRPr kumimoji="0" lang="ru-RU" sz="1500" b="0" i="0" u="none" strike="noStrike" cap="none" normalizeH="0" baseline="0" smtClean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57150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20058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" charset="0"/>
                          <a:cs typeface="Arial" charset="0"/>
                        </a:rPr>
                        <a:t>8</a:t>
                      </a:r>
                      <a:endParaRPr kumimoji="0" lang="ru-RU" sz="1500" b="0" i="0" u="none" strike="noStrike" cap="none" normalizeH="0" baseline="0" smtClean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57150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20058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" charset="0"/>
                          <a:cs typeface="Arial" charset="0"/>
                        </a:rPr>
                        <a:t>9</a:t>
                      </a:r>
                      <a:endParaRPr kumimoji="0" lang="ru-RU" sz="1500" b="0" i="0" u="none" strike="noStrike" cap="none" normalizeH="0" baseline="0" smtClean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57150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20058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" charset="0"/>
                          <a:cs typeface="Arial" charset="0"/>
                        </a:rPr>
                        <a:t>10</a:t>
                      </a:r>
                      <a:endParaRPr kumimoji="0" lang="ru-RU" sz="1500" b="0" i="0" u="none" strike="noStrike" cap="none" normalizeH="0" baseline="0" smtClean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57150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20058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" charset="0"/>
                          <a:cs typeface="Arial" charset="0"/>
                        </a:rPr>
                        <a:t>11</a:t>
                      </a:r>
                      <a:endParaRPr kumimoji="0" lang="ru-RU" sz="1500" b="0" i="0" u="none" strike="noStrike" cap="none" normalizeH="0" baseline="0" smtClean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57150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20058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" charset="0"/>
                          <a:cs typeface="Arial" charset="0"/>
                        </a:rPr>
                        <a:t>12</a:t>
                      </a:r>
                      <a:endParaRPr kumimoji="0" lang="ru-RU" sz="1500" b="0" i="0" u="none" strike="noStrike" cap="none" normalizeH="0" baseline="0" smtClean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57150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20058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" charset="0"/>
                          <a:cs typeface="Arial" charset="0"/>
                        </a:rPr>
                        <a:t>13</a:t>
                      </a:r>
                      <a:endParaRPr kumimoji="0" lang="ru-RU" sz="1500" b="0" i="0" u="none" strike="noStrike" cap="none" normalizeH="0" baseline="0" smtClean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57150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20058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" charset="0"/>
                          <a:cs typeface="Arial" charset="0"/>
                        </a:rPr>
                        <a:t>17</a:t>
                      </a:r>
                      <a:endParaRPr kumimoji="0" 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57150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20058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" charset="0"/>
                          <a:cs typeface="Arial" charset="0"/>
                        </a:rPr>
                        <a:t>18</a:t>
                      </a:r>
                    </a:p>
                  </a:txBody>
                  <a:tcPr marT="45723" marB="45723" horzOverflow="overflow">
                    <a:lnL w="57150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31" name="Text Box 155"/>
          <p:cNvSpPr txBox="1">
            <a:spLocks noChangeArrowheads="1"/>
          </p:cNvSpPr>
          <p:nvPr/>
        </p:nvSpPr>
        <p:spPr bwMode="auto">
          <a:xfrm>
            <a:off x="4211960" y="1592796"/>
            <a:ext cx="431800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>
              <a:lnSpc>
                <a:spcPct val="80000"/>
              </a:lnSpc>
            </a:pPr>
            <a:r>
              <a:rPr lang="en-US" sz="1500" dirty="0" smtClean="0"/>
              <a:t>-</a:t>
            </a:r>
            <a:endParaRPr lang="ru-RU" sz="1500" dirty="0"/>
          </a:p>
        </p:txBody>
      </p:sp>
      <p:sp>
        <p:nvSpPr>
          <p:cNvPr id="33" name="Text Box 155"/>
          <p:cNvSpPr txBox="1">
            <a:spLocks noChangeArrowheads="1"/>
          </p:cNvSpPr>
          <p:nvPr/>
        </p:nvSpPr>
        <p:spPr bwMode="auto">
          <a:xfrm>
            <a:off x="4216152" y="1952836"/>
            <a:ext cx="431800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>
              <a:lnSpc>
                <a:spcPct val="80000"/>
              </a:lnSpc>
            </a:pPr>
            <a:r>
              <a:rPr lang="en-US" sz="1500" dirty="0" smtClean="0"/>
              <a:t>0</a:t>
            </a:r>
            <a:endParaRPr lang="ru-RU" sz="1500" dirty="0"/>
          </a:p>
        </p:txBody>
      </p:sp>
      <p:sp>
        <p:nvSpPr>
          <p:cNvPr id="35" name="Text Box 197"/>
          <p:cNvSpPr txBox="1">
            <a:spLocks noChangeArrowheads="1"/>
          </p:cNvSpPr>
          <p:nvPr/>
        </p:nvSpPr>
        <p:spPr bwMode="auto">
          <a:xfrm>
            <a:off x="6012160" y="2254263"/>
            <a:ext cx="1223963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lnSpc>
                <a:spcPct val="80000"/>
              </a:lnSpc>
            </a:pPr>
            <a:r>
              <a:rPr lang="en-US" sz="1500" dirty="0" smtClean="0"/>
              <a:t>0 &lt;= </a:t>
            </a:r>
            <a:r>
              <a:rPr lang="ru-RU" sz="1500" dirty="0" smtClean="0"/>
              <a:t>3 </a:t>
            </a:r>
            <a:r>
              <a:rPr lang="ru-RU" sz="1500" dirty="0"/>
              <a:t>(Да)</a:t>
            </a:r>
          </a:p>
        </p:txBody>
      </p:sp>
      <p:sp>
        <p:nvSpPr>
          <p:cNvPr id="37" name="Text Box 155"/>
          <p:cNvSpPr txBox="1">
            <a:spLocks noChangeArrowheads="1"/>
          </p:cNvSpPr>
          <p:nvPr/>
        </p:nvSpPr>
        <p:spPr bwMode="auto">
          <a:xfrm>
            <a:off x="5193018" y="2578299"/>
            <a:ext cx="431800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>
              <a:lnSpc>
                <a:spcPct val="80000"/>
              </a:lnSpc>
            </a:pPr>
            <a:r>
              <a:rPr lang="en-US" sz="1500" dirty="0" smtClean="0"/>
              <a:t>2</a:t>
            </a:r>
            <a:endParaRPr lang="ru-RU" sz="1500" dirty="0"/>
          </a:p>
        </p:txBody>
      </p:sp>
      <p:sp>
        <p:nvSpPr>
          <p:cNvPr id="29" name="TextBox 28"/>
          <p:cNvSpPr txBox="1"/>
          <p:nvPr/>
        </p:nvSpPr>
        <p:spPr>
          <a:xfrm>
            <a:off x="7981950" y="2902335"/>
            <a:ext cx="982538" cy="1754326"/>
          </a:xfrm>
          <a:prstGeom prst="rect">
            <a:avLst/>
          </a:prstGeom>
          <a:noFill/>
          <a:ln>
            <a:solidFill>
              <a:schemeClr val="tx1"/>
            </a:solidFill>
            <a:prstDash val="lgDash"/>
          </a:ln>
        </p:spPr>
        <p:txBody>
          <a:bodyPr wrap="square" rtlCol="0">
            <a:spAutoFit/>
          </a:bodyPr>
          <a:lstStyle/>
          <a:p>
            <a:r>
              <a:rPr lang="ru-RU" dirty="0">
                <a:latin typeface="Consolas" pitchFamily="49" charset="0"/>
                <a:cs typeface="Consolas" pitchFamily="49" charset="0"/>
              </a:rPr>
              <a:t>0 1</a:t>
            </a:r>
          </a:p>
          <a:p>
            <a:r>
              <a:rPr lang="en-US" dirty="0" smtClean="0">
                <a:latin typeface="Consolas" pitchFamily="49" charset="0"/>
                <a:cs typeface="Consolas" pitchFamily="49" charset="0"/>
              </a:rPr>
              <a:t>1 2</a:t>
            </a:r>
            <a:endParaRPr lang="ru-RU" dirty="0" smtClean="0">
              <a:latin typeface="Consolas" pitchFamily="49" charset="0"/>
              <a:cs typeface="Consolas" pitchFamily="49" charset="0"/>
            </a:endParaRPr>
          </a:p>
          <a:p>
            <a:r>
              <a:rPr lang="en-US" dirty="0" smtClean="0">
                <a:latin typeface="Consolas" pitchFamily="49" charset="0"/>
                <a:cs typeface="Consolas" pitchFamily="49" charset="0"/>
              </a:rPr>
              <a:t>2 4</a:t>
            </a:r>
            <a:endParaRPr lang="ru-RU" dirty="0" smtClean="0">
              <a:latin typeface="Consolas" pitchFamily="49" charset="0"/>
              <a:cs typeface="Consolas" pitchFamily="49" charset="0"/>
            </a:endParaRPr>
          </a:p>
          <a:p>
            <a:r>
              <a:rPr lang="en-US" dirty="0" smtClean="0">
                <a:latin typeface="Consolas" pitchFamily="49" charset="0"/>
                <a:cs typeface="Consolas" pitchFamily="49" charset="0"/>
              </a:rPr>
              <a:t>3 8</a:t>
            </a:r>
            <a:endParaRPr lang="ru-RU" dirty="0" smtClean="0">
              <a:latin typeface="Consolas" pitchFamily="49" charset="0"/>
              <a:cs typeface="Consolas" pitchFamily="49" charset="0"/>
            </a:endParaRPr>
          </a:p>
          <a:p>
            <a:endParaRPr lang="ru-RU" dirty="0" smtClean="0">
              <a:latin typeface="Consolas" pitchFamily="49" charset="0"/>
              <a:cs typeface="Consolas" pitchFamily="49" charset="0"/>
            </a:endParaRPr>
          </a:p>
          <a:p>
            <a:endParaRPr lang="ru-RU" dirty="0">
              <a:latin typeface="Consolas" pitchFamily="49" charset="0"/>
              <a:cs typeface="Consolas" pitchFamily="49" charset="0"/>
            </a:endParaRPr>
          </a:p>
        </p:txBody>
      </p:sp>
      <p:sp>
        <p:nvSpPr>
          <p:cNvPr id="38" name="AutoShape 203"/>
          <p:cNvSpPr>
            <a:spLocks noChangeArrowheads="1"/>
          </p:cNvSpPr>
          <p:nvPr/>
        </p:nvSpPr>
        <p:spPr bwMode="auto">
          <a:xfrm>
            <a:off x="1060820" y="1554058"/>
            <a:ext cx="960437" cy="320675"/>
          </a:xfrm>
          <a:prstGeom prst="flowChartTerminator">
            <a:avLst/>
          </a:prstGeom>
          <a:solidFill>
            <a:srgbClr val="FFFFFF"/>
          </a:solidFill>
          <a:ln w="12700">
            <a:solidFill>
              <a:srgbClr val="000000"/>
            </a:solidFill>
            <a:miter lim="800000"/>
            <a:headEnd/>
            <a:tailEnd/>
          </a:ln>
        </p:spPr>
        <p:txBody>
          <a:bodyPr lIns="0" tIns="0" rIns="0" bIns="0" anchor="ctr" anchorCtr="1"/>
          <a:lstStyle/>
          <a:p>
            <a:pPr algn="ctr"/>
            <a:r>
              <a:rPr lang="ru-RU" sz="1400">
                <a:latin typeface="Arial" pitchFamily="34" charset="0"/>
              </a:rPr>
              <a:t>начало</a:t>
            </a:r>
          </a:p>
        </p:txBody>
      </p:sp>
      <p:sp>
        <p:nvSpPr>
          <p:cNvPr id="39" name="Line 206"/>
          <p:cNvSpPr>
            <a:spLocks noChangeShapeType="1"/>
          </p:cNvSpPr>
          <p:nvPr/>
        </p:nvSpPr>
        <p:spPr bwMode="auto">
          <a:xfrm>
            <a:off x="1529021" y="2378736"/>
            <a:ext cx="0" cy="263525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40" name="Line 207"/>
          <p:cNvSpPr>
            <a:spLocks noChangeShapeType="1"/>
          </p:cNvSpPr>
          <p:nvPr/>
        </p:nvSpPr>
        <p:spPr bwMode="auto">
          <a:xfrm>
            <a:off x="1529021" y="2939123"/>
            <a:ext cx="0" cy="261937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41" name="AutoShape 208"/>
          <p:cNvSpPr>
            <a:spLocks noChangeArrowheads="1"/>
          </p:cNvSpPr>
          <p:nvPr/>
        </p:nvSpPr>
        <p:spPr bwMode="auto">
          <a:xfrm>
            <a:off x="700247" y="3194882"/>
            <a:ext cx="1656407" cy="287337"/>
          </a:xfrm>
          <a:prstGeom prst="parallelogram">
            <a:avLst>
              <a:gd name="adj" fmla="val 109669"/>
            </a:avLst>
          </a:prstGeom>
          <a:solidFill>
            <a:srgbClr val="FFFFFF"/>
          </a:solidFill>
          <a:ln w="12700" algn="ctr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ctr" anchorCtr="1"/>
          <a:lstStyle/>
          <a:p>
            <a:pPr algn="ctr"/>
            <a:r>
              <a:rPr lang="ru-RU" sz="1400" dirty="0">
                <a:latin typeface="Arial" pitchFamily="34" charset="0"/>
              </a:rPr>
              <a:t>вывод</a:t>
            </a:r>
            <a:r>
              <a:rPr lang="ru-RU" sz="1200" dirty="0">
                <a:latin typeface="Arial" pitchFamily="34" charset="0"/>
              </a:rPr>
              <a:t> </a:t>
            </a:r>
            <a:r>
              <a:rPr lang="en-US" sz="1600" dirty="0" smtClean="0">
                <a:latin typeface="Arial" pitchFamily="34" charset="0"/>
              </a:rPr>
              <a:t>x</a:t>
            </a:r>
            <a:r>
              <a:rPr lang="ru-RU" sz="1600" dirty="0" smtClean="0">
                <a:latin typeface="Arial" pitchFamily="34" charset="0"/>
              </a:rPr>
              <a:t>, </a:t>
            </a:r>
            <a:r>
              <a:rPr lang="en-US" sz="1600" dirty="0" smtClean="0">
                <a:latin typeface="Arial" pitchFamily="34" charset="0"/>
              </a:rPr>
              <a:t>y</a:t>
            </a:r>
            <a:endParaRPr lang="ru-RU" sz="1600" dirty="0">
              <a:latin typeface="Arial" pitchFamily="34" charset="0"/>
            </a:endParaRPr>
          </a:p>
        </p:txBody>
      </p:sp>
      <p:sp>
        <p:nvSpPr>
          <p:cNvPr id="42" name="AutoShape 210"/>
          <p:cNvSpPr>
            <a:spLocks noChangeArrowheads="1"/>
          </p:cNvSpPr>
          <p:nvPr/>
        </p:nvSpPr>
        <p:spPr bwMode="auto">
          <a:xfrm>
            <a:off x="1072615" y="5075792"/>
            <a:ext cx="960437" cy="320675"/>
          </a:xfrm>
          <a:prstGeom prst="flowChartTerminator">
            <a:avLst/>
          </a:prstGeom>
          <a:solidFill>
            <a:srgbClr val="FFFFFF"/>
          </a:solidFill>
          <a:ln w="12700">
            <a:solidFill>
              <a:srgbClr val="000000"/>
            </a:solidFill>
            <a:miter lim="800000"/>
            <a:headEnd/>
            <a:tailEnd/>
          </a:ln>
        </p:spPr>
        <p:txBody>
          <a:bodyPr lIns="0" tIns="0" rIns="0" bIns="0" anchor="ctr" anchorCtr="1"/>
          <a:lstStyle/>
          <a:p>
            <a:pPr algn="ctr"/>
            <a:r>
              <a:rPr lang="ru-RU" sz="1400">
                <a:latin typeface="Arial" pitchFamily="34" charset="0"/>
              </a:rPr>
              <a:t>конец</a:t>
            </a:r>
          </a:p>
        </p:txBody>
      </p:sp>
      <p:sp>
        <p:nvSpPr>
          <p:cNvPr id="43" name="Line 211"/>
          <p:cNvSpPr>
            <a:spLocks noChangeShapeType="1"/>
          </p:cNvSpPr>
          <p:nvPr/>
        </p:nvSpPr>
        <p:spPr bwMode="auto">
          <a:xfrm>
            <a:off x="1529021" y="1873911"/>
            <a:ext cx="0" cy="263525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44" name="Rectangle 212"/>
          <p:cNvSpPr>
            <a:spLocks noChangeArrowheads="1"/>
          </p:cNvSpPr>
          <p:nvPr/>
        </p:nvSpPr>
        <p:spPr bwMode="auto">
          <a:xfrm>
            <a:off x="952758" y="2137436"/>
            <a:ext cx="1152525" cy="287337"/>
          </a:xfrm>
          <a:prstGeom prst="rect">
            <a:avLst/>
          </a:prstGeom>
          <a:solidFill>
            <a:srgbClr val="FFFFFF"/>
          </a:solidFill>
          <a:ln w="12700" algn="ctr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/>
          <a:lstStyle/>
          <a:p>
            <a:pPr algn="ctr"/>
            <a:r>
              <a:rPr lang="en-US" sz="1600" dirty="0" smtClean="0">
                <a:latin typeface="Arial" pitchFamily="34" charset="0"/>
              </a:rPr>
              <a:t>y </a:t>
            </a:r>
            <a:r>
              <a:rPr lang="en-US" sz="1600" dirty="0">
                <a:latin typeface="Arial" pitchFamily="34" charset="0"/>
              </a:rPr>
              <a:t>:= </a:t>
            </a:r>
            <a:r>
              <a:rPr lang="en-US" sz="1600" dirty="0" smtClean="0">
                <a:latin typeface="Arial" pitchFamily="34" charset="0"/>
              </a:rPr>
              <a:t>1</a:t>
            </a:r>
            <a:endParaRPr lang="ru-RU" sz="1600" dirty="0">
              <a:latin typeface="Arial" pitchFamily="34" charset="0"/>
            </a:endParaRPr>
          </a:p>
        </p:txBody>
      </p:sp>
      <p:sp>
        <p:nvSpPr>
          <p:cNvPr id="45" name="Rectangle 213"/>
          <p:cNvSpPr>
            <a:spLocks noChangeArrowheads="1"/>
          </p:cNvSpPr>
          <p:nvPr/>
        </p:nvSpPr>
        <p:spPr bwMode="auto">
          <a:xfrm>
            <a:off x="844634" y="3786196"/>
            <a:ext cx="1367631" cy="386135"/>
          </a:xfrm>
          <a:prstGeom prst="rect">
            <a:avLst/>
          </a:prstGeom>
          <a:solidFill>
            <a:srgbClr val="FFFFFF"/>
          </a:solidFill>
          <a:ln w="12700" algn="ctr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ctr" anchorCtr="1"/>
          <a:lstStyle/>
          <a:p>
            <a:pPr algn="ctr"/>
            <a:r>
              <a:rPr lang="en-US" sz="1800" dirty="0" smtClean="0">
                <a:latin typeface="Arial" pitchFamily="34" charset="0"/>
              </a:rPr>
              <a:t>y </a:t>
            </a:r>
            <a:r>
              <a:rPr lang="en-US" sz="1800" dirty="0">
                <a:latin typeface="Arial" pitchFamily="34" charset="0"/>
              </a:rPr>
              <a:t>:= </a:t>
            </a:r>
            <a:r>
              <a:rPr lang="en-US" sz="1800" dirty="0" smtClean="0">
                <a:latin typeface="Arial" pitchFamily="34" charset="0"/>
              </a:rPr>
              <a:t>y</a:t>
            </a:r>
            <a:r>
              <a:rPr lang="ru-RU" sz="1800" dirty="0" smtClean="0">
                <a:latin typeface="Arial" pitchFamily="34" charset="0"/>
              </a:rPr>
              <a:t>*</a:t>
            </a:r>
            <a:r>
              <a:rPr lang="en-US" sz="1800" dirty="0" smtClean="0">
                <a:latin typeface="Arial" pitchFamily="34" charset="0"/>
              </a:rPr>
              <a:t>2</a:t>
            </a:r>
            <a:endParaRPr lang="ru-RU" sz="2000" baseline="50000" dirty="0">
              <a:latin typeface="Arial" pitchFamily="34" charset="0"/>
            </a:endParaRPr>
          </a:p>
        </p:txBody>
      </p:sp>
      <p:sp>
        <p:nvSpPr>
          <p:cNvPr id="46" name="AutoShape 214"/>
          <p:cNvSpPr>
            <a:spLocks noChangeArrowheads="1"/>
          </p:cNvSpPr>
          <p:nvPr/>
        </p:nvSpPr>
        <p:spPr bwMode="auto">
          <a:xfrm>
            <a:off x="773371" y="2631148"/>
            <a:ext cx="1547812" cy="312737"/>
          </a:xfrm>
          <a:prstGeom prst="flowChartPreparation">
            <a:avLst/>
          </a:prstGeom>
          <a:solidFill>
            <a:schemeClr val="bg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sz="1800" dirty="0" smtClean="0">
                <a:latin typeface="Arial" pitchFamily="34" charset="0"/>
              </a:rPr>
              <a:t>x </a:t>
            </a:r>
            <a:r>
              <a:rPr lang="en-US" sz="1800" dirty="0">
                <a:latin typeface="Arial" pitchFamily="34" charset="0"/>
              </a:rPr>
              <a:t>:= </a:t>
            </a:r>
            <a:r>
              <a:rPr lang="en-US" sz="1800" dirty="0" smtClean="0">
                <a:latin typeface="Arial" pitchFamily="34" charset="0"/>
              </a:rPr>
              <a:t>0, 3</a:t>
            </a:r>
            <a:endParaRPr lang="ru-RU" sz="1800" dirty="0">
              <a:latin typeface="Arial" pitchFamily="34" charset="0"/>
            </a:endParaRPr>
          </a:p>
        </p:txBody>
      </p:sp>
      <p:sp>
        <p:nvSpPr>
          <p:cNvPr id="47" name="Freeform 215"/>
          <p:cNvSpPr>
            <a:spLocks/>
          </p:cNvSpPr>
          <p:nvPr/>
        </p:nvSpPr>
        <p:spPr bwMode="auto">
          <a:xfrm>
            <a:off x="484446" y="2781960"/>
            <a:ext cx="1044575" cy="1642399"/>
          </a:xfrm>
          <a:custGeom>
            <a:avLst/>
            <a:gdLst>
              <a:gd name="T0" fmla="*/ 658 w 658"/>
              <a:gd name="T1" fmla="*/ 476 h 567"/>
              <a:gd name="T2" fmla="*/ 658 w 658"/>
              <a:gd name="T3" fmla="*/ 567 h 567"/>
              <a:gd name="T4" fmla="*/ 0 w 658"/>
              <a:gd name="T5" fmla="*/ 567 h 567"/>
              <a:gd name="T6" fmla="*/ 0 w 658"/>
              <a:gd name="T7" fmla="*/ 0 h 567"/>
              <a:gd name="T8" fmla="*/ 182 w 658"/>
              <a:gd name="T9" fmla="*/ 0 h 56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658" h="567">
                <a:moveTo>
                  <a:pt x="658" y="476"/>
                </a:moveTo>
                <a:lnTo>
                  <a:pt x="658" y="567"/>
                </a:lnTo>
                <a:lnTo>
                  <a:pt x="0" y="567"/>
                </a:lnTo>
                <a:lnTo>
                  <a:pt x="0" y="0"/>
                </a:lnTo>
                <a:lnTo>
                  <a:pt x="182" y="0"/>
                </a:lnTo>
              </a:path>
            </a:pathLst>
          </a:custGeom>
          <a:noFill/>
          <a:ln w="12700" cmpd="sng">
            <a:solidFill>
              <a:schemeClr val="tx1"/>
            </a:solidFill>
            <a:round/>
            <a:headEnd type="non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8" name="Freeform 216"/>
          <p:cNvSpPr>
            <a:spLocks/>
          </p:cNvSpPr>
          <p:nvPr/>
        </p:nvSpPr>
        <p:spPr bwMode="auto">
          <a:xfrm>
            <a:off x="1529021" y="2781960"/>
            <a:ext cx="1008062" cy="2293832"/>
          </a:xfrm>
          <a:custGeom>
            <a:avLst/>
            <a:gdLst>
              <a:gd name="T0" fmla="*/ 499 w 635"/>
              <a:gd name="T1" fmla="*/ 0 h 839"/>
              <a:gd name="T2" fmla="*/ 635 w 635"/>
              <a:gd name="T3" fmla="*/ 0 h 839"/>
              <a:gd name="T4" fmla="*/ 635 w 635"/>
              <a:gd name="T5" fmla="*/ 703 h 839"/>
              <a:gd name="T6" fmla="*/ 0 w 635"/>
              <a:gd name="T7" fmla="*/ 703 h 839"/>
              <a:gd name="T8" fmla="*/ 0 w 635"/>
              <a:gd name="T9" fmla="*/ 839 h 8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635" h="839">
                <a:moveTo>
                  <a:pt x="499" y="0"/>
                </a:moveTo>
                <a:lnTo>
                  <a:pt x="635" y="0"/>
                </a:lnTo>
                <a:lnTo>
                  <a:pt x="635" y="703"/>
                </a:lnTo>
                <a:lnTo>
                  <a:pt x="0" y="703"/>
                </a:lnTo>
                <a:lnTo>
                  <a:pt x="0" y="839"/>
                </a:lnTo>
              </a:path>
            </a:pathLst>
          </a:custGeom>
          <a:noFill/>
          <a:ln w="12700" cmpd="sng">
            <a:solidFill>
              <a:schemeClr val="tx1"/>
            </a:solidFill>
            <a:round/>
            <a:headEnd type="non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9" name="Line 207"/>
          <p:cNvSpPr>
            <a:spLocks noChangeShapeType="1"/>
          </p:cNvSpPr>
          <p:nvPr/>
        </p:nvSpPr>
        <p:spPr bwMode="auto">
          <a:xfrm>
            <a:off x="1529021" y="3488255"/>
            <a:ext cx="0" cy="297941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24" name="Text Box 155"/>
          <p:cNvSpPr txBox="1">
            <a:spLocks noChangeArrowheads="1"/>
          </p:cNvSpPr>
          <p:nvPr/>
        </p:nvSpPr>
        <p:spPr bwMode="auto">
          <a:xfrm>
            <a:off x="4216325" y="2888940"/>
            <a:ext cx="431800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>
              <a:lnSpc>
                <a:spcPct val="80000"/>
              </a:lnSpc>
            </a:pPr>
            <a:r>
              <a:rPr lang="en-US" sz="1500" dirty="0" smtClean="0"/>
              <a:t>1</a:t>
            </a:r>
            <a:endParaRPr lang="ru-RU" sz="1500" dirty="0"/>
          </a:p>
        </p:txBody>
      </p:sp>
      <p:sp>
        <p:nvSpPr>
          <p:cNvPr id="25" name="Text Box 197"/>
          <p:cNvSpPr txBox="1">
            <a:spLocks noChangeArrowheads="1"/>
          </p:cNvSpPr>
          <p:nvPr/>
        </p:nvSpPr>
        <p:spPr bwMode="auto">
          <a:xfrm>
            <a:off x="6012333" y="3190367"/>
            <a:ext cx="1223963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lnSpc>
                <a:spcPct val="80000"/>
              </a:lnSpc>
            </a:pPr>
            <a:r>
              <a:rPr lang="en-US" sz="1500" dirty="0" smtClean="0"/>
              <a:t>1 &lt;= </a:t>
            </a:r>
            <a:r>
              <a:rPr lang="ru-RU" sz="1500" dirty="0" smtClean="0"/>
              <a:t>3 </a:t>
            </a:r>
            <a:r>
              <a:rPr lang="ru-RU" sz="1500" dirty="0"/>
              <a:t>(Да)</a:t>
            </a:r>
          </a:p>
        </p:txBody>
      </p:sp>
      <p:sp>
        <p:nvSpPr>
          <p:cNvPr id="26" name="Text Box 155"/>
          <p:cNvSpPr txBox="1">
            <a:spLocks noChangeArrowheads="1"/>
          </p:cNvSpPr>
          <p:nvPr/>
        </p:nvSpPr>
        <p:spPr bwMode="auto">
          <a:xfrm>
            <a:off x="5193191" y="3514403"/>
            <a:ext cx="431800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>
              <a:lnSpc>
                <a:spcPct val="80000"/>
              </a:lnSpc>
            </a:pPr>
            <a:r>
              <a:rPr lang="en-US" sz="1500" dirty="0" smtClean="0"/>
              <a:t>4</a:t>
            </a:r>
            <a:endParaRPr lang="ru-RU" sz="1500" dirty="0"/>
          </a:p>
        </p:txBody>
      </p:sp>
      <p:sp>
        <p:nvSpPr>
          <p:cNvPr id="27" name="Text Box 155"/>
          <p:cNvSpPr txBox="1">
            <a:spLocks noChangeArrowheads="1"/>
          </p:cNvSpPr>
          <p:nvPr/>
        </p:nvSpPr>
        <p:spPr bwMode="auto">
          <a:xfrm>
            <a:off x="4211960" y="3878002"/>
            <a:ext cx="431800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>
              <a:lnSpc>
                <a:spcPct val="80000"/>
              </a:lnSpc>
            </a:pPr>
            <a:r>
              <a:rPr lang="en-US" sz="1500" dirty="0" smtClean="0"/>
              <a:t>2</a:t>
            </a:r>
            <a:endParaRPr lang="ru-RU" sz="1500" dirty="0"/>
          </a:p>
        </p:txBody>
      </p:sp>
      <p:sp>
        <p:nvSpPr>
          <p:cNvPr id="30" name="Text Box 197"/>
          <p:cNvSpPr txBox="1">
            <a:spLocks noChangeArrowheads="1"/>
          </p:cNvSpPr>
          <p:nvPr/>
        </p:nvSpPr>
        <p:spPr bwMode="auto">
          <a:xfrm>
            <a:off x="6007968" y="4179429"/>
            <a:ext cx="1223963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lnSpc>
                <a:spcPct val="80000"/>
              </a:lnSpc>
            </a:pPr>
            <a:r>
              <a:rPr lang="en-US" sz="1500" dirty="0" smtClean="0"/>
              <a:t>2 &lt;= </a:t>
            </a:r>
            <a:r>
              <a:rPr lang="ru-RU" sz="1500" dirty="0" smtClean="0"/>
              <a:t>3 </a:t>
            </a:r>
            <a:r>
              <a:rPr lang="ru-RU" sz="1500" dirty="0"/>
              <a:t>(Да)</a:t>
            </a:r>
          </a:p>
        </p:txBody>
      </p:sp>
      <p:sp>
        <p:nvSpPr>
          <p:cNvPr id="32" name="Text Box 155"/>
          <p:cNvSpPr txBox="1">
            <a:spLocks noChangeArrowheads="1"/>
          </p:cNvSpPr>
          <p:nvPr/>
        </p:nvSpPr>
        <p:spPr bwMode="auto">
          <a:xfrm>
            <a:off x="5188826" y="4503465"/>
            <a:ext cx="431800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>
              <a:lnSpc>
                <a:spcPct val="80000"/>
              </a:lnSpc>
            </a:pPr>
            <a:r>
              <a:rPr lang="en-US" sz="1500" dirty="0" smtClean="0"/>
              <a:t>8</a:t>
            </a:r>
            <a:endParaRPr lang="ru-RU" sz="1500" dirty="0"/>
          </a:p>
        </p:txBody>
      </p:sp>
      <p:sp>
        <p:nvSpPr>
          <p:cNvPr id="36" name="Text Box 155"/>
          <p:cNvSpPr txBox="1">
            <a:spLocks noChangeArrowheads="1"/>
          </p:cNvSpPr>
          <p:nvPr/>
        </p:nvSpPr>
        <p:spPr bwMode="auto">
          <a:xfrm>
            <a:off x="4211960" y="4833156"/>
            <a:ext cx="431800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>
              <a:lnSpc>
                <a:spcPct val="80000"/>
              </a:lnSpc>
            </a:pPr>
            <a:r>
              <a:rPr lang="en-US" sz="1500" dirty="0" smtClean="0"/>
              <a:t>3</a:t>
            </a:r>
            <a:endParaRPr lang="ru-RU" sz="1500" dirty="0"/>
          </a:p>
        </p:txBody>
      </p:sp>
      <p:sp>
        <p:nvSpPr>
          <p:cNvPr id="50" name="Text Box 197"/>
          <p:cNvSpPr txBox="1">
            <a:spLocks noChangeArrowheads="1"/>
          </p:cNvSpPr>
          <p:nvPr/>
        </p:nvSpPr>
        <p:spPr bwMode="auto">
          <a:xfrm>
            <a:off x="6007968" y="5134583"/>
            <a:ext cx="1223963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lnSpc>
                <a:spcPct val="80000"/>
              </a:lnSpc>
            </a:pPr>
            <a:r>
              <a:rPr lang="en-US" sz="1500" dirty="0" smtClean="0"/>
              <a:t>3 &lt;= </a:t>
            </a:r>
            <a:r>
              <a:rPr lang="ru-RU" sz="1500" dirty="0" smtClean="0"/>
              <a:t>3 </a:t>
            </a:r>
            <a:r>
              <a:rPr lang="ru-RU" sz="1500" dirty="0"/>
              <a:t>(Да)</a:t>
            </a:r>
          </a:p>
        </p:txBody>
      </p:sp>
      <p:sp>
        <p:nvSpPr>
          <p:cNvPr id="51" name="Text Box 155"/>
          <p:cNvSpPr txBox="1">
            <a:spLocks noChangeArrowheads="1"/>
          </p:cNvSpPr>
          <p:nvPr/>
        </p:nvSpPr>
        <p:spPr bwMode="auto">
          <a:xfrm>
            <a:off x="5188826" y="5458619"/>
            <a:ext cx="431800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>
              <a:lnSpc>
                <a:spcPct val="80000"/>
              </a:lnSpc>
            </a:pPr>
            <a:r>
              <a:rPr lang="en-US" sz="1500" dirty="0" smtClean="0"/>
              <a:t>16</a:t>
            </a:r>
            <a:endParaRPr lang="ru-RU" sz="1500" dirty="0"/>
          </a:p>
        </p:txBody>
      </p:sp>
      <p:sp>
        <p:nvSpPr>
          <p:cNvPr id="52" name="Text Box 155"/>
          <p:cNvSpPr txBox="1">
            <a:spLocks noChangeArrowheads="1"/>
          </p:cNvSpPr>
          <p:nvPr/>
        </p:nvSpPr>
        <p:spPr bwMode="auto">
          <a:xfrm>
            <a:off x="4211960" y="5782655"/>
            <a:ext cx="431800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>
              <a:lnSpc>
                <a:spcPct val="80000"/>
              </a:lnSpc>
            </a:pPr>
            <a:r>
              <a:rPr lang="en-US" sz="1500" dirty="0" smtClean="0"/>
              <a:t>4</a:t>
            </a:r>
            <a:endParaRPr lang="ru-RU" sz="1500" dirty="0"/>
          </a:p>
        </p:txBody>
      </p:sp>
      <p:sp>
        <p:nvSpPr>
          <p:cNvPr id="53" name="Text Box 197"/>
          <p:cNvSpPr txBox="1">
            <a:spLocks noChangeArrowheads="1"/>
          </p:cNvSpPr>
          <p:nvPr/>
        </p:nvSpPr>
        <p:spPr bwMode="auto">
          <a:xfrm>
            <a:off x="6012333" y="6106691"/>
            <a:ext cx="1367979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lnSpc>
                <a:spcPct val="80000"/>
              </a:lnSpc>
            </a:pPr>
            <a:r>
              <a:rPr lang="en-US" sz="1500" dirty="0" smtClean="0"/>
              <a:t>4 &lt;= </a:t>
            </a:r>
            <a:r>
              <a:rPr lang="ru-RU" sz="1500" dirty="0" smtClean="0"/>
              <a:t>3 (Нет)</a:t>
            </a:r>
            <a:endParaRPr lang="ru-RU" sz="1500" dirty="0"/>
          </a:p>
        </p:txBody>
      </p:sp>
    </p:spTree>
    <p:extLst>
      <p:ext uri="{BB962C8B-B14F-4D97-AF65-F5344CB8AC3E}">
        <p14:creationId xmlns:p14="http://schemas.microsoft.com/office/powerpoint/2010/main" val="23993936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 override="childStyle">
                                        <p:cTn id="6" dur="indefinite"/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C3F04"/>
                                        </p:clrVal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7" presetClass="emph" presetSubtype="1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6" dur="indefinite"/>
                                        <p:tgtEl>
                                          <p:spTgt spid="4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C3F04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7" dur="indefinite"/>
                                        <p:tgtEl>
                                          <p:spTgt spid="48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" grpId="0"/>
      <p:bldP spid="5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>
            <a:spLocks noChangeArrowheads="1"/>
          </p:cNvSpPr>
          <p:nvPr/>
        </p:nvSpPr>
        <p:spPr bwMode="auto">
          <a:xfrm>
            <a:off x="241300" y="115888"/>
            <a:ext cx="774065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lvl="0" eaLnBrk="1" hangingPunct="1"/>
            <a:r>
              <a:rPr lang="ru-RU" b="1" dirty="0">
                <a:solidFill>
                  <a:srgbClr val="000000"/>
                </a:solidFill>
              </a:rPr>
              <a:t>Задача</a:t>
            </a:r>
            <a:r>
              <a:rPr lang="ru-RU" b="1" dirty="0" smtClean="0">
                <a:solidFill>
                  <a:srgbClr val="000000"/>
                </a:solidFill>
              </a:rPr>
              <a:t>. </a:t>
            </a:r>
            <a:r>
              <a:rPr lang="ru-RU" dirty="0">
                <a:solidFill>
                  <a:srgbClr val="000000"/>
                </a:solidFill>
              </a:rPr>
              <a:t>Дан алгоритм </a:t>
            </a:r>
            <a:r>
              <a:rPr lang="ru-RU" dirty="0" smtClean="0">
                <a:solidFill>
                  <a:srgbClr val="000000"/>
                </a:solidFill>
              </a:rPr>
              <a:t>вычисления степеней числа 2. </a:t>
            </a:r>
            <a:r>
              <a:rPr lang="ru-RU" dirty="0">
                <a:solidFill>
                  <a:srgbClr val="000000"/>
                </a:solidFill>
              </a:rPr>
              <a:t>Составьте </a:t>
            </a:r>
            <a:r>
              <a:rPr lang="ru-RU" dirty="0" smtClean="0">
                <a:solidFill>
                  <a:srgbClr val="000000"/>
                </a:solidFill>
              </a:rPr>
              <a:t>программу на языке КУМИР</a:t>
            </a:r>
            <a:r>
              <a:rPr lang="en-US" dirty="0" smtClean="0">
                <a:solidFill>
                  <a:srgbClr val="000000"/>
                </a:solidFill>
              </a:rPr>
              <a:t> </a:t>
            </a:r>
            <a:r>
              <a:rPr lang="ru-RU" dirty="0" smtClean="0">
                <a:solidFill>
                  <a:srgbClr val="000000"/>
                </a:solidFill>
              </a:rPr>
              <a:t>при</a:t>
            </a:r>
            <a:r>
              <a:rPr lang="en-US" dirty="0" smtClean="0">
                <a:solidFill>
                  <a:srgbClr val="000000"/>
                </a:solidFill>
              </a:rPr>
              <a:t> x = 0, 1, 2, …, 5</a:t>
            </a:r>
            <a:r>
              <a:rPr lang="ru-RU" dirty="0" smtClean="0">
                <a:solidFill>
                  <a:srgbClr val="000000"/>
                </a:solidFill>
              </a:rPr>
              <a:t>.</a:t>
            </a:r>
            <a:endParaRPr lang="ru-RU" dirty="0">
              <a:solidFill>
                <a:srgbClr val="00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743908" y="1232756"/>
            <a:ext cx="3672408" cy="2862322"/>
          </a:xfrm>
          <a:prstGeom prst="rect">
            <a:avLst/>
          </a:prstGeom>
          <a:noFill/>
          <a:ln>
            <a:solidFill>
              <a:schemeClr val="tx1"/>
            </a:solidFill>
            <a:prstDash val="lgDash"/>
          </a:ln>
        </p:spPr>
        <p:txBody>
          <a:bodyPr wrap="square" rtlCol="0">
            <a:spAutoFit/>
          </a:bodyPr>
          <a:lstStyle/>
          <a:p>
            <a:r>
              <a:rPr lang="ru-RU" sz="2000" b="1" dirty="0" err="1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алг</a:t>
            </a:r>
            <a:r>
              <a:rPr lang="ru-RU" sz="2000" dirty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 </a:t>
            </a:r>
            <a:r>
              <a:rPr lang="ru-RU" sz="2000" b="1" dirty="0">
                <a:solidFill>
                  <a:srgbClr val="0000C8"/>
                </a:solidFill>
                <a:latin typeface="Consolas" pitchFamily="49" charset="0"/>
                <a:cs typeface="Consolas" pitchFamily="49" charset="0"/>
              </a:rPr>
              <a:t>Цикл ДЛЯ</a:t>
            </a:r>
            <a:r>
              <a:rPr lang="ru-RU" sz="2000" dirty="0">
                <a:latin typeface="Consolas" pitchFamily="49" charset="0"/>
                <a:cs typeface="Consolas" pitchFamily="49" charset="0"/>
              </a:rPr>
              <a:t/>
            </a:r>
            <a:br>
              <a:rPr lang="ru-RU" sz="2000" dirty="0">
                <a:latin typeface="Consolas" pitchFamily="49" charset="0"/>
                <a:cs typeface="Consolas" pitchFamily="49" charset="0"/>
              </a:rPr>
            </a:br>
            <a:r>
              <a:rPr lang="ru-RU" sz="2000" b="1" dirty="0" err="1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нач</a:t>
            </a:r>
            <a:r>
              <a:rPr lang="ru-RU" sz="2000" dirty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 </a:t>
            </a:r>
            <a:r>
              <a:rPr lang="ru-RU" sz="2000" dirty="0">
                <a:latin typeface="Consolas" pitchFamily="49" charset="0"/>
                <a:cs typeface="Consolas" pitchFamily="49" charset="0"/>
              </a:rPr>
              <a:t/>
            </a:r>
            <a:br>
              <a:rPr lang="ru-RU" sz="2000" dirty="0">
                <a:latin typeface="Consolas" pitchFamily="49" charset="0"/>
                <a:cs typeface="Consolas" pitchFamily="49" charset="0"/>
              </a:rPr>
            </a:br>
            <a:r>
              <a:rPr lang="ru-RU" sz="2000" dirty="0">
                <a:latin typeface="Consolas" pitchFamily="49" charset="0"/>
                <a:cs typeface="Consolas" pitchFamily="49" charset="0"/>
              </a:rPr>
              <a:t>. </a:t>
            </a:r>
            <a:r>
              <a:rPr lang="ru-RU" sz="2000" b="1" dirty="0">
                <a:solidFill>
                  <a:srgbClr val="C05800"/>
                </a:solidFill>
                <a:latin typeface="Consolas" pitchFamily="49" charset="0"/>
                <a:cs typeface="Consolas" pitchFamily="49" charset="0"/>
              </a:rPr>
              <a:t>цел</a:t>
            </a:r>
            <a:r>
              <a:rPr lang="ru-RU" sz="2000" dirty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 </a:t>
            </a:r>
            <a:r>
              <a:rPr lang="ru-RU" sz="2000" i="1" dirty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x</a:t>
            </a:r>
            <a:r>
              <a:rPr lang="ru-RU" sz="2000" dirty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, </a:t>
            </a:r>
            <a:r>
              <a:rPr lang="ru-RU" sz="2000" i="1" dirty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y</a:t>
            </a:r>
            <a:r>
              <a:rPr lang="ru-RU" sz="2000" dirty="0">
                <a:latin typeface="Consolas" pitchFamily="49" charset="0"/>
                <a:cs typeface="Consolas" pitchFamily="49" charset="0"/>
              </a:rPr>
              <a:t/>
            </a:r>
            <a:br>
              <a:rPr lang="ru-RU" sz="2000" dirty="0">
                <a:latin typeface="Consolas" pitchFamily="49" charset="0"/>
                <a:cs typeface="Consolas" pitchFamily="49" charset="0"/>
              </a:rPr>
            </a:br>
            <a:r>
              <a:rPr lang="ru-RU" sz="2000" dirty="0">
                <a:latin typeface="Consolas" pitchFamily="49" charset="0"/>
                <a:cs typeface="Consolas" pitchFamily="49" charset="0"/>
              </a:rPr>
              <a:t>. </a:t>
            </a:r>
            <a:r>
              <a:rPr lang="ru-RU" sz="2000" i="1" dirty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y</a:t>
            </a:r>
            <a:r>
              <a:rPr lang="ru-RU" sz="2000" dirty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:=</a:t>
            </a:r>
            <a:r>
              <a:rPr lang="ru-RU" sz="2000" b="1" dirty="0">
                <a:solidFill>
                  <a:srgbClr val="0095FF"/>
                </a:solidFill>
                <a:latin typeface="Consolas" pitchFamily="49" charset="0"/>
                <a:cs typeface="Consolas" pitchFamily="49" charset="0"/>
              </a:rPr>
              <a:t>1</a:t>
            </a:r>
            <a:r>
              <a:rPr lang="ru-RU" sz="2000" dirty="0">
                <a:latin typeface="Consolas" pitchFamily="49" charset="0"/>
                <a:cs typeface="Consolas" pitchFamily="49" charset="0"/>
              </a:rPr>
              <a:t/>
            </a:r>
            <a:br>
              <a:rPr lang="ru-RU" sz="2000" dirty="0">
                <a:latin typeface="Consolas" pitchFamily="49" charset="0"/>
                <a:cs typeface="Consolas" pitchFamily="49" charset="0"/>
              </a:rPr>
            </a:br>
            <a:r>
              <a:rPr lang="ru-RU" sz="2000" dirty="0">
                <a:latin typeface="Consolas" pitchFamily="49" charset="0"/>
                <a:cs typeface="Consolas" pitchFamily="49" charset="0"/>
              </a:rPr>
              <a:t>. </a:t>
            </a:r>
            <a:r>
              <a:rPr lang="ru-RU" sz="2000" b="1" dirty="0" err="1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нц</a:t>
            </a:r>
            <a:r>
              <a:rPr lang="ru-RU" sz="2000" dirty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 </a:t>
            </a:r>
            <a:r>
              <a:rPr lang="ru-RU" sz="2000" b="1" dirty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для</a:t>
            </a:r>
            <a:r>
              <a:rPr lang="ru-RU" sz="2000" dirty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 </a:t>
            </a:r>
            <a:r>
              <a:rPr lang="ru-RU" sz="2000" i="1" dirty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x</a:t>
            </a:r>
            <a:r>
              <a:rPr lang="ru-RU" sz="2000" dirty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 </a:t>
            </a:r>
            <a:r>
              <a:rPr lang="ru-RU" sz="2000" b="1" dirty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от</a:t>
            </a:r>
            <a:r>
              <a:rPr lang="ru-RU" sz="2000" dirty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 </a:t>
            </a:r>
            <a:r>
              <a:rPr lang="ru-RU" sz="2000" b="1" dirty="0">
                <a:solidFill>
                  <a:srgbClr val="0095FF"/>
                </a:solidFill>
                <a:latin typeface="Consolas" pitchFamily="49" charset="0"/>
                <a:cs typeface="Consolas" pitchFamily="49" charset="0"/>
              </a:rPr>
              <a:t>0</a:t>
            </a:r>
            <a:r>
              <a:rPr lang="ru-RU" sz="2000" dirty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 </a:t>
            </a:r>
            <a:r>
              <a:rPr lang="ru-RU" sz="2000" b="1" dirty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до</a:t>
            </a:r>
            <a:r>
              <a:rPr lang="ru-RU" sz="2000" dirty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 </a:t>
            </a:r>
            <a:r>
              <a:rPr lang="ru-RU" sz="2000" b="1" dirty="0">
                <a:solidFill>
                  <a:srgbClr val="0095FF"/>
                </a:solidFill>
                <a:latin typeface="Consolas" pitchFamily="49" charset="0"/>
                <a:cs typeface="Consolas" pitchFamily="49" charset="0"/>
              </a:rPr>
              <a:t>5</a:t>
            </a:r>
            <a:r>
              <a:rPr lang="ru-RU" sz="2000" dirty="0">
                <a:latin typeface="Consolas" pitchFamily="49" charset="0"/>
                <a:cs typeface="Consolas" pitchFamily="49" charset="0"/>
              </a:rPr>
              <a:t/>
            </a:r>
            <a:br>
              <a:rPr lang="ru-RU" sz="2000" dirty="0">
                <a:latin typeface="Consolas" pitchFamily="49" charset="0"/>
                <a:cs typeface="Consolas" pitchFamily="49" charset="0"/>
              </a:rPr>
            </a:br>
            <a:r>
              <a:rPr lang="ru-RU" sz="2000" dirty="0">
                <a:latin typeface="Consolas" pitchFamily="49" charset="0"/>
                <a:cs typeface="Consolas" pitchFamily="49" charset="0"/>
              </a:rPr>
              <a:t>. . </a:t>
            </a:r>
            <a:r>
              <a:rPr lang="ru-RU" sz="2000" b="1" dirty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вывод</a:t>
            </a:r>
            <a:r>
              <a:rPr lang="ru-RU" sz="2000" dirty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 </a:t>
            </a:r>
            <a:r>
              <a:rPr lang="ru-RU" sz="2000" i="1" dirty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x</a:t>
            </a:r>
            <a:r>
              <a:rPr lang="ru-RU" sz="2000" dirty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, </a:t>
            </a:r>
            <a:r>
              <a:rPr lang="ru-RU" sz="2000" b="1" dirty="0">
                <a:solidFill>
                  <a:srgbClr val="0095FF"/>
                </a:solidFill>
                <a:latin typeface="Consolas" pitchFamily="49" charset="0"/>
                <a:cs typeface="Consolas" pitchFamily="49" charset="0"/>
              </a:rPr>
              <a:t>' '</a:t>
            </a:r>
            <a:r>
              <a:rPr lang="ru-RU" sz="2000" dirty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, </a:t>
            </a:r>
            <a:r>
              <a:rPr lang="ru-RU" sz="2000" i="1" dirty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y</a:t>
            </a:r>
            <a:r>
              <a:rPr lang="ru-RU" sz="2000" dirty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, </a:t>
            </a:r>
            <a:r>
              <a:rPr lang="ru-RU" sz="2000" b="1" dirty="0" err="1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нс</a:t>
            </a:r>
            <a:r>
              <a:rPr lang="ru-RU" sz="2000" dirty="0">
                <a:latin typeface="Consolas" pitchFamily="49" charset="0"/>
                <a:cs typeface="Consolas" pitchFamily="49" charset="0"/>
              </a:rPr>
              <a:t/>
            </a:r>
            <a:br>
              <a:rPr lang="ru-RU" sz="2000" dirty="0">
                <a:latin typeface="Consolas" pitchFamily="49" charset="0"/>
                <a:cs typeface="Consolas" pitchFamily="49" charset="0"/>
              </a:rPr>
            </a:br>
            <a:r>
              <a:rPr lang="ru-RU" sz="2000" dirty="0">
                <a:latin typeface="Consolas" pitchFamily="49" charset="0"/>
                <a:cs typeface="Consolas" pitchFamily="49" charset="0"/>
              </a:rPr>
              <a:t>. . </a:t>
            </a:r>
            <a:r>
              <a:rPr lang="ru-RU" sz="2000" i="1" dirty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y</a:t>
            </a:r>
            <a:r>
              <a:rPr lang="ru-RU" sz="2000" dirty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:=</a:t>
            </a:r>
            <a:r>
              <a:rPr lang="ru-RU" sz="2000" i="1" dirty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y</a:t>
            </a:r>
            <a:r>
              <a:rPr lang="ru-RU" sz="2000" dirty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*</a:t>
            </a:r>
            <a:r>
              <a:rPr lang="ru-RU" sz="2000" b="1" dirty="0">
                <a:solidFill>
                  <a:srgbClr val="0095FF"/>
                </a:solidFill>
                <a:latin typeface="Consolas" pitchFamily="49" charset="0"/>
                <a:cs typeface="Consolas" pitchFamily="49" charset="0"/>
              </a:rPr>
              <a:t>2</a:t>
            </a:r>
            <a:r>
              <a:rPr lang="ru-RU" sz="2000" dirty="0">
                <a:latin typeface="Consolas" pitchFamily="49" charset="0"/>
                <a:cs typeface="Consolas" pitchFamily="49" charset="0"/>
              </a:rPr>
              <a:t/>
            </a:r>
            <a:br>
              <a:rPr lang="ru-RU" sz="2000" dirty="0">
                <a:latin typeface="Consolas" pitchFamily="49" charset="0"/>
                <a:cs typeface="Consolas" pitchFamily="49" charset="0"/>
              </a:rPr>
            </a:br>
            <a:r>
              <a:rPr lang="ru-RU" sz="2000" dirty="0">
                <a:latin typeface="Consolas" pitchFamily="49" charset="0"/>
                <a:cs typeface="Consolas" pitchFamily="49" charset="0"/>
              </a:rPr>
              <a:t>. </a:t>
            </a:r>
            <a:r>
              <a:rPr lang="ru-RU" sz="2000" b="1" dirty="0" err="1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кц</a:t>
            </a:r>
            <a:r>
              <a:rPr lang="ru-RU" sz="2000" dirty="0">
                <a:latin typeface="Consolas" pitchFamily="49" charset="0"/>
                <a:cs typeface="Consolas" pitchFamily="49" charset="0"/>
              </a:rPr>
              <a:t/>
            </a:r>
            <a:br>
              <a:rPr lang="ru-RU" sz="2000" dirty="0">
                <a:latin typeface="Consolas" pitchFamily="49" charset="0"/>
                <a:cs typeface="Consolas" pitchFamily="49" charset="0"/>
              </a:rPr>
            </a:br>
            <a:r>
              <a:rPr lang="ru-RU" sz="2000" b="1" dirty="0" smtClean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кон</a:t>
            </a:r>
            <a:endParaRPr lang="ru-RU" sz="2000" dirty="0">
              <a:latin typeface="Consolas" pitchFamily="49" charset="0"/>
              <a:cs typeface="Consolas" pitchFamily="49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3743908" y="4699010"/>
            <a:ext cx="3672408" cy="1754326"/>
          </a:xfrm>
          <a:prstGeom prst="rect">
            <a:avLst/>
          </a:prstGeom>
          <a:noFill/>
          <a:ln>
            <a:solidFill>
              <a:schemeClr val="tx1"/>
            </a:solidFill>
            <a:prstDash val="lgDash"/>
          </a:ln>
        </p:spPr>
        <p:txBody>
          <a:bodyPr wrap="square" rtlCol="0">
            <a:spAutoFit/>
          </a:bodyPr>
          <a:lstStyle/>
          <a:p>
            <a:r>
              <a:rPr lang="ru-RU" dirty="0">
                <a:latin typeface="Consolas" pitchFamily="49" charset="0"/>
                <a:cs typeface="Consolas" pitchFamily="49" charset="0"/>
              </a:rPr>
              <a:t>0 1</a:t>
            </a:r>
          </a:p>
          <a:p>
            <a:r>
              <a:rPr lang="ru-RU" dirty="0">
                <a:latin typeface="Consolas" pitchFamily="49" charset="0"/>
                <a:cs typeface="Consolas" pitchFamily="49" charset="0"/>
              </a:rPr>
              <a:t>1 2</a:t>
            </a:r>
          </a:p>
          <a:p>
            <a:r>
              <a:rPr lang="ru-RU" dirty="0">
                <a:latin typeface="Consolas" pitchFamily="49" charset="0"/>
                <a:cs typeface="Consolas" pitchFamily="49" charset="0"/>
              </a:rPr>
              <a:t>2 4</a:t>
            </a:r>
          </a:p>
          <a:p>
            <a:r>
              <a:rPr lang="ru-RU" dirty="0">
                <a:latin typeface="Consolas" pitchFamily="49" charset="0"/>
                <a:cs typeface="Consolas" pitchFamily="49" charset="0"/>
              </a:rPr>
              <a:t>3 8</a:t>
            </a:r>
          </a:p>
          <a:p>
            <a:r>
              <a:rPr lang="ru-RU" dirty="0">
                <a:latin typeface="Consolas" pitchFamily="49" charset="0"/>
                <a:cs typeface="Consolas" pitchFamily="49" charset="0"/>
              </a:rPr>
              <a:t>4 16</a:t>
            </a:r>
          </a:p>
          <a:p>
            <a:r>
              <a:rPr lang="ru-RU" dirty="0">
                <a:latin typeface="Consolas" pitchFamily="49" charset="0"/>
                <a:cs typeface="Consolas" pitchFamily="49" charset="0"/>
              </a:rPr>
              <a:t>5 32</a:t>
            </a:r>
          </a:p>
        </p:txBody>
      </p:sp>
      <p:grpSp>
        <p:nvGrpSpPr>
          <p:cNvPr id="4" name="Группа 3"/>
          <p:cNvGrpSpPr/>
          <p:nvPr/>
        </p:nvGrpSpPr>
        <p:grpSpPr>
          <a:xfrm>
            <a:off x="791580" y="1576336"/>
            <a:ext cx="2052637" cy="3832884"/>
            <a:chOff x="791580" y="1576336"/>
            <a:chExt cx="2052637" cy="3832884"/>
          </a:xfrm>
        </p:grpSpPr>
        <p:sp>
          <p:nvSpPr>
            <p:cNvPr id="29" name="AutoShape 203"/>
            <p:cNvSpPr>
              <a:spLocks noChangeArrowheads="1"/>
            </p:cNvSpPr>
            <p:nvPr/>
          </p:nvSpPr>
          <p:spPr bwMode="auto">
            <a:xfrm>
              <a:off x="1367954" y="1576336"/>
              <a:ext cx="960437" cy="320675"/>
            </a:xfrm>
            <a:prstGeom prst="flowChartTerminator">
              <a:avLst/>
            </a:prstGeom>
            <a:solidFill>
              <a:srgbClr val="FFFFFF"/>
            </a:solidFill>
            <a:ln w="12700">
              <a:solidFill>
                <a:srgbClr val="000000"/>
              </a:solidFill>
              <a:miter lim="800000"/>
              <a:headEnd/>
              <a:tailEnd/>
            </a:ln>
          </p:spPr>
          <p:txBody>
            <a:bodyPr lIns="0" tIns="0" rIns="0" bIns="0" anchor="ctr" anchorCtr="1"/>
            <a:lstStyle/>
            <a:p>
              <a:pPr algn="ctr"/>
              <a:r>
                <a:rPr lang="ru-RU" sz="1400">
                  <a:latin typeface="Arial" pitchFamily="34" charset="0"/>
                </a:rPr>
                <a:t>начало</a:t>
              </a:r>
            </a:p>
          </p:txBody>
        </p:sp>
        <p:sp>
          <p:nvSpPr>
            <p:cNvPr id="30" name="Line 206"/>
            <p:cNvSpPr>
              <a:spLocks noChangeShapeType="1"/>
            </p:cNvSpPr>
            <p:nvPr/>
          </p:nvSpPr>
          <p:spPr bwMode="auto">
            <a:xfrm>
              <a:off x="1836155" y="2391489"/>
              <a:ext cx="0" cy="263525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/>
            <a:lstStyle/>
            <a:p>
              <a:endParaRPr lang="ru-RU"/>
            </a:p>
          </p:txBody>
        </p:sp>
        <p:sp>
          <p:nvSpPr>
            <p:cNvPr id="31" name="Line 207"/>
            <p:cNvSpPr>
              <a:spLocks noChangeShapeType="1"/>
            </p:cNvSpPr>
            <p:nvPr/>
          </p:nvSpPr>
          <p:spPr bwMode="auto">
            <a:xfrm>
              <a:off x="1836155" y="2951876"/>
              <a:ext cx="0" cy="261937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/>
            <a:lstStyle/>
            <a:p>
              <a:endParaRPr lang="ru-RU"/>
            </a:p>
          </p:txBody>
        </p:sp>
        <p:sp>
          <p:nvSpPr>
            <p:cNvPr id="32" name="AutoShape 208"/>
            <p:cNvSpPr>
              <a:spLocks noChangeArrowheads="1"/>
            </p:cNvSpPr>
            <p:nvPr/>
          </p:nvSpPr>
          <p:spPr bwMode="auto">
            <a:xfrm>
              <a:off x="1007381" y="3207635"/>
              <a:ext cx="1656407" cy="287337"/>
            </a:xfrm>
            <a:prstGeom prst="parallelogram">
              <a:avLst>
                <a:gd name="adj" fmla="val 109669"/>
              </a:avLst>
            </a:prstGeom>
            <a:solidFill>
              <a:srgbClr val="FFFFFF"/>
            </a:solidFill>
            <a:ln w="12700" algn="ctr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 anchor="ctr" anchorCtr="1"/>
            <a:lstStyle/>
            <a:p>
              <a:pPr algn="ctr"/>
              <a:r>
                <a:rPr lang="ru-RU" sz="1400" dirty="0">
                  <a:latin typeface="Arial" pitchFamily="34" charset="0"/>
                </a:rPr>
                <a:t>вывод</a:t>
              </a:r>
              <a:r>
                <a:rPr lang="ru-RU" sz="1200" dirty="0">
                  <a:latin typeface="Arial" pitchFamily="34" charset="0"/>
                </a:rPr>
                <a:t> </a:t>
              </a:r>
              <a:r>
                <a:rPr lang="en-US" sz="1600" dirty="0" smtClean="0">
                  <a:latin typeface="Arial" pitchFamily="34" charset="0"/>
                </a:rPr>
                <a:t>x</a:t>
              </a:r>
              <a:r>
                <a:rPr lang="ru-RU" sz="1600" dirty="0" smtClean="0">
                  <a:latin typeface="Arial" pitchFamily="34" charset="0"/>
                </a:rPr>
                <a:t>, </a:t>
              </a:r>
              <a:r>
                <a:rPr lang="en-US" sz="1600" dirty="0" smtClean="0">
                  <a:latin typeface="Arial" pitchFamily="34" charset="0"/>
                </a:rPr>
                <a:t>y</a:t>
              </a:r>
              <a:endParaRPr lang="ru-RU" sz="1600" dirty="0">
                <a:latin typeface="Arial" pitchFamily="34" charset="0"/>
              </a:endParaRPr>
            </a:p>
          </p:txBody>
        </p:sp>
        <p:sp>
          <p:nvSpPr>
            <p:cNvPr id="33" name="AutoShape 210"/>
            <p:cNvSpPr>
              <a:spLocks noChangeArrowheads="1"/>
            </p:cNvSpPr>
            <p:nvPr/>
          </p:nvSpPr>
          <p:spPr bwMode="auto">
            <a:xfrm>
              <a:off x="1379749" y="5088545"/>
              <a:ext cx="960437" cy="320675"/>
            </a:xfrm>
            <a:prstGeom prst="flowChartTerminator">
              <a:avLst/>
            </a:prstGeom>
            <a:solidFill>
              <a:srgbClr val="FFFFFF"/>
            </a:solidFill>
            <a:ln w="12700">
              <a:solidFill>
                <a:srgbClr val="000000"/>
              </a:solidFill>
              <a:miter lim="800000"/>
              <a:headEnd/>
              <a:tailEnd/>
            </a:ln>
          </p:spPr>
          <p:txBody>
            <a:bodyPr lIns="0" tIns="0" rIns="0" bIns="0" anchor="ctr" anchorCtr="1"/>
            <a:lstStyle/>
            <a:p>
              <a:pPr algn="ctr"/>
              <a:r>
                <a:rPr lang="ru-RU" sz="1400">
                  <a:latin typeface="Arial" pitchFamily="34" charset="0"/>
                </a:rPr>
                <a:t>конец</a:t>
              </a:r>
            </a:p>
          </p:txBody>
        </p:sp>
        <p:sp>
          <p:nvSpPr>
            <p:cNvPr id="34" name="Line 211"/>
            <p:cNvSpPr>
              <a:spLocks noChangeShapeType="1"/>
            </p:cNvSpPr>
            <p:nvPr/>
          </p:nvSpPr>
          <p:spPr bwMode="auto">
            <a:xfrm>
              <a:off x="1836155" y="1886664"/>
              <a:ext cx="0" cy="263525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/>
            <a:lstStyle/>
            <a:p>
              <a:endParaRPr lang="ru-RU"/>
            </a:p>
          </p:txBody>
        </p:sp>
        <p:sp>
          <p:nvSpPr>
            <p:cNvPr id="35" name="Rectangle 212"/>
            <p:cNvSpPr>
              <a:spLocks noChangeArrowheads="1"/>
            </p:cNvSpPr>
            <p:nvPr/>
          </p:nvSpPr>
          <p:spPr bwMode="auto">
            <a:xfrm>
              <a:off x="1259892" y="2150189"/>
              <a:ext cx="1152525" cy="287337"/>
            </a:xfrm>
            <a:prstGeom prst="rect">
              <a:avLst/>
            </a:prstGeom>
            <a:solidFill>
              <a:srgbClr val="FFFFFF"/>
            </a:solidFill>
            <a:ln w="12700" algn="ctr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/>
            <a:lstStyle/>
            <a:p>
              <a:pPr algn="ctr"/>
              <a:r>
                <a:rPr lang="en-US" sz="1600" dirty="0" smtClean="0">
                  <a:latin typeface="Arial" pitchFamily="34" charset="0"/>
                </a:rPr>
                <a:t>y </a:t>
              </a:r>
              <a:r>
                <a:rPr lang="en-US" sz="1600" dirty="0">
                  <a:latin typeface="Arial" pitchFamily="34" charset="0"/>
                </a:rPr>
                <a:t>:= </a:t>
              </a:r>
              <a:r>
                <a:rPr lang="en-US" sz="1600" dirty="0" smtClean="0">
                  <a:latin typeface="Arial" pitchFamily="34" charset="0"/>
                </a:rPr>
                <a:t>1</a:t>
              </a:r>
              <a:endParaRPr lang="ru-RU" sz="1600" dirty="0">
                <a:latin typeface="Arial" pitchFamily="34" charset="0"/>
              </a:endParaRPr>
            </a:p>
          </p:txBody>
        </p:sp>
        <p:sp>
          <p:nvSpPr>
            <p:cNvPr id="36" name="Rectangle 213"/>
            <p:cNvSpPr>
              <a:spLocks noChangeArrowheads="1"/>
            </p:cNvSpPr>
            <p:nvPr/>
          </p:nvSpPr>
          <p:spPr bwMode="auto">
            <a:xfrm>
              <a:off x="1151768" y="3798949"/>
              <a:ext cx="1367631" cy="386135"/>
            </a:xfrm>
            <a:prstGeom prst="rect">
              <a:avLst/>
            </a:prstGeom>
            <a:solidFill>
              <a:srgbClr val="FFFFFF"/>
            </a:solidFill>
            <a:ln w="12700" algn="ctr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 anchor="ctr" anchorCtr="1"/>
            <a:lstStyle/>
            <a:p>
              <a:pPr algn="ctr"/>
              <a:r>
                <a:rPr lang="en-US" sz="1800" dirty="0" smtClean="0">
                  <a:latin typeface="Arial" pitchFamily="34" charset="0"/>
                </a:rPr>
                <a:t>y </a:t>
              </a:r>
              <a:r>
                <a:rPr lang="en-US" sz="1800" dirty="0">
                  <a:latin typeface="Arial" pitchFamily="34" charset="0"/>
                </a:rPr>
                <a:t>:= </a:t>
              </a:r>
              <a:r>
                <a:rPr lang="en-US" sz="1800" dirty="0" smtClean="0">
                  <a:latin typeface="Arial" pitchFamily="34" charset="0"/>
                </a:rPr>
                <a:t>y</a:t>
              </a:r>
              <a:r>
                <a:rPr lang="ru-RU" sz="1800" dirty="0" smtClean="0">
                  <a:latin typeface="Arial" pitchFamily="34" charset="0"/>
                </a:rPr>
                <a:t>*</a:t>
              </a:r>
              <a:r>
                <a:rPr lang="en-US" sz="1800" dirty="0" smtClean="0">
                  <a:latin typeface="Arial" pitchFamily="34" charset="0"/>
                </a:rPr>
                <a:t>2</a:t>
              </a:r>
              <a:endParaRPr lang="ru-RU" sz="2000" baseline="50000" dirty="0">
                <a:latin typeface="Arial" pitchFamily="34" charset="0"/>
              </a:endParaRPr>
            </a:p>
          </p:txBody>
        </p:sp>
        <p:sp>
          <p:nvSpPr>
            <p:cNvPr id="37" name="AutoShape 214"/>
            <p:cNvSpPr>
              <a:spLocks noChangeArrowheads="1"/>
            </p:cNvSpPr>
            <p:nvPr/>
          </p:nvSpPr>
          <p:spPr bwMode="auto">
            <a:xfrm>
              <a:off x="1080505" y="2643901"/>
              <a:ext cx="1547812" cy="312737"/>
            </a:xfrm>
            <a:prstGeom prst="flowChartPreparation">
              <a:avLst/>
            </a:prstGeom>
            <a:solidFill>
              <a:schemeClr val="bg1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en-US" sz="1800" dirty="0" smtClean="0">
                  <a:latin typeface="Arial" pitchFamily="34" charset="0"/>
                </a:rPr>
                <a:t>x </a:t>
              </a:r>
              <a:r>
                <a:rPr lang="en-US" sz="1800" dirty="0">
                  <a:latin typeface="Arial" pitchFamily="34" charset="0"/>
                </a:rPr>
                <a:t>:= </a:t>
              </a:r>
              <a:r>
                <a:rPr lang="en-US" sz="1800" dirty="0" smtClean="0">
                  <a:latin typeface="Arial" pitchFamily="34" charset="0"/>
                </a:rPr>
                <a:t>0, </a:t>
              </a:r>
              <a:r>
                <a:rPr lang="ru-RU" sz="1800" dirty="0" smtClean="0">
                  <a:latin typeface="Arial" pitchFamily="34" charset="0"/>
                </a:rPr>
                <a:t>5</a:t>
              </a:r>
              <a:endParaRPr lang="ru-RU" sz="1800" dirty="0">
                <a:latin typeface="Arial" pitchFamily="34" charset="0"/>
              </a:endParaRPr>
            </a:p>
          </p:txBody>
        </p:sp>
        <p:sp>
          <p:nvSpPr>
            <p:cNvPr id="38" name="Freeform 215"/>
            <p:cNvSpPr>
              <a:spLocks/>
            </p:cNvSpPr>
            <p:nvPr/>
          </p:nvSpPr>
          <p:spPr bwMode="auto">
            <a:xfrm>
              <a:off x="791580" y="2794713"/>
              <a:ext cx="1044575" cy="1642399"/>
            </a:xfrm>
            <a:custGeom>
              <a:avLst/>
              <a:gdLst>
                <a:gd name="T0" fmla="*/ 658 w 658"/>
                <a:gd name="T1" fmla="*/ 476 h 567"/>
                <a:gd name="T2" fmla="*/ 658 w 658"/>
                <a:gd name="T3" fmla="*/ 567 h 567"/>
                <a:gd name="T4" fmla="*/ 0 w 658"/>
                <a:gd name="T5" fmla="*/ 567 h 567"/>
                <a:gd name="T6" fmla="*/ 0 w 658"/>
                <a:gd name="T7" fmla="*/ 0 h 567"/>
                <a:gd name="T8" fmla="*/ 182 w 658"/>
                <a:gd name="T9" fmla="*/ 0 h 5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8" h="567">
                  <a:moveTo>
                    <a:pt x="658" y="476"/>
                  </a:moveTo>
                  <a:lnTo>
                    <a:pt x="658" y="567"/>
                  </a:lnTo>
                  <a:lnTo>
                    <a:pt x="0" y="567"/>
                  </a:lnTo>
                  <a:lnTo>
                    <a:pt x="0" y="0"/>
                  </a:lnTo>
                  <a:lnTo>
                    <a:pt x="182" y="0"/>
                  </a:lnTo>
                </a:path>
              </a:pathLst>
            </a:custGeom>
            <a:noFill/>
            <a:ln w="12700" cmpd="sng">
              <a:solidFill>
                <a:schemeClr val="tx1"/>
              </a:solidFill>
              <a:round/>
              <a:headEnd type="none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9" name="Freeform 216"/>
            <p:cNvSpPr>
              <a:spLocks/>
            </p:cNvSpPr>
            <p:nvPr/>
          </p:nvSpPr>
          <p:spPr bwMode="auto">
            <a:xfrm>
              <a:off x="1836155" y="2794713"/>
              <a:ext cx="1008062" cy="2293832"/>
            </a:xfrm>
            <a:custGeom>
              <a:avLst/>
              <a:gdLst>
                <a:gd name="T0" fmla="*/ 499 w 635"/>
                <a:gd name="T1" fmla="*/ 0 h 839"/>
                <a:gd name="T2" fmla="*/ 635 w 635"/>
                <a:gd name="T3" fmla="*/ 0 h 839"/>
                <a:gd name="T4" fmla="*/ 635 w 635"/>
                <a:gd name="T5" fmla="*/ 703 h 839"/>
                <a:gd name="T6" fmla="*/ 0 w 635"/>
                <a:gd name="T7" fmla="*/ 703 h 839"/>
                <a:gd name="T8" fmla="*/ 0 w 635"/>
                <a:gd name="T9" fmla="*/ 839 h 8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35" h="839">
                  <a:moveTo>
                    <a:pt x="499" y="0"/>
                  </a:moveTo>
                  <a:lnTo>
                    <a:pt x="635" y="0"/>
                  </a:lnTo>
                  <a:lnTo>
                    <a:pt x="635" y="703"/>
                  </a:lnTo>
                  <a:lnTo>
                    <a:pt x="0" y="703"/>
                  </a:lnTo>
                  <a:lnTo>
                    <a:pt x="0" y="839"/>
                  </a:lnTo>
                </a:path>
              </a:pathLst>
            </a:custGeom>
            <a:noFill/>
            <a:ln w="12700" cmpd="sng">
              <a:solidFill>
                <a:schemeClr val="tx1"/>
              </a:solidFill>
              <a:round/>
              <a:headEnd type="none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40" name="Line 207"/>
            <p:cNvSpPr>
              <a:spLocks noChangeShapeType="1"/>
            </p:cNvSpPr>
            <p:nvPr/>
          </p:nvSpPr>
          <p:spPr bwMode="auto">
            <a:xfrm>
              <a:off x="1836155" y="3501008"/>
              <a:ext cx="0" cy="297941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/>
            <a:lstStyle/>
            <a:p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3422015449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26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>
          <a:xfrm>
            <a:off x="323850" y="152400"/>
            <a:ext cx="7543800" cy="569913"/>
          </a:xfrm>
        </p:spPr>
        <p:txBody>
          <a:bodyPr/>
          <a:lstStyle/>
          <a:p>
            <a:pPr algn="ctr" eaLnBrk="1" hangingPunct="1"/>
            <a:r>
              <a:rPr lang="ru-RU" sz="3600" smtClean="0"/>
              <a:t>Циклы</a:t>
            </a:r>
          </a:p>
        </p:txBody>
      </p:sp>
      <p:grpSp>
        <p:nvGrpSpPr>
          <p:cNvPr id="14341" name="Group 27"/>
          <p:cNvGrpSpPr>
            <a:grpSpLocks noChangeAspect="1"/>
          </p:cNvGrpSpPr>
          <p:nvPr/>
        </p:nvGrpSpPr>
        <p:grpSpPr bwMode="auto">
          <a:xfrm>
            <a:off x="947738" y="3717950"/>
            <a:ext cx="2579687" cy="2517775"/>
            <a:chOff x="5694" y="4383"/>
            <a:chExt cx="2736" cy="2670"/>
          </a:xfrm>
        </p:grpSpPr>
        <p:sp>
          <p:nvSpPr>
            <p:cNvPr id="14351" name="AutoShape 28"/>
            <p:cNvSpPr>
              <a:spLocks noChangeAspect="1" noChangeArrowheads="1"/>
            </p:cNvSpPr>
            <p:nvPr/>
          </p:nvSpPr>
          <p:spPr bwMode="auto">
            <a:xfrm>
              <a:off x="6207" y="4383"/>
              <a:ext cx="1824" cy="335"/>
            </a:xfrm>
            <a:prstGeom prst="flowChartTerminator">
              <a:avLst/>
            </a:prstGeom>
            <a:solidFill>
              <a:srgbClr val="FFFFFF"/>
            </a:solid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 lIns="18000" tIns="10800" rIns="18000" bIns="10800"/>
            <a:lstStyle/>
            <a:p>
              <a:pPr algn="ctr"/>
              <a:r>
                <a:rPr lang="ru-RU" sz="1600">
                  <a:solidFill>
                    <a:srgbClr val="000000"/>
                  </a:solidFill>
                </a:rPr>
                <a:t>Начало</a:t>
              </a:r>
            </a:p>
          </p:txBody>
        </p:sp>
        <p:sp>
          <p:nvSpPr>
            <p:cNvPr id="14352" name="AutoShape 29"/>
            <p:cNvSpPr>
              <a:spLocks noChangeAspect="1" noChangeArrowheads="1"/>
            </p:cNvSpPr>
            <p:nvPr/>
          </p:nvSpPr>
          <p:spPr bwMode="auto">
            <a:xfrm>
              <a:off x="6207" y="6720"/>
              <a:ext cx="1824" cy="333"/>
            </a:xfrm>
            <a:prstGeom prst="flowChartTerminator">
              <a:avLst/>
            </a:prstGeom>
            <a:solidFill>
              <a:srgbClr val="FFFFFF"/>
            </a:solid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 lIns="18000" tIns="10800" rIns="18000" bIns="10800"/>
            <a:lstStyle/>
            <a:p>
              <a:pPr algn="ctr"/>
              <a:r>
                <a:rPr lang="ru-RU" sz="1600">
                  <a:solidFill>
                    <a:srgbClr val="000000"/>
                  </a:solidFill>
                </a:rPr>
                <a:t>Конец</a:t>
              </a:r>
            </a:p>
          </p:txBody>
        </p:sp>
        <p:sp>
          <p:nvSpPr>
            <p:cNvPr id="14353" name="Line 30"/>
            <p:cNvSpPr>
              <a:spLocks noChangeAspect="1" noChangeShapeType="1"/>
            </p:cNvSpPr>
            <p:nvPr/>
          </p:nvSpPr>
          <p:spPr bwMode="auto">
            <a:xfrm>
              <a:off x="7119" y="4734"/>
              <a:ext cx="0" cy="219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4354" name="Line 31"/>
            <p:cNvSpPr>
              <a:spLocks noChangeAspect="1" noChangeShapeType="1"/>
            </p:cNvSpPr>
            <p:nvPr/>
          </p:nvSpPr>
          <p:spPr bwMode="auto">
            <a:xfrm>
              <a:off x="7119" y="5409"/>
              <a:ext cx="0" cy="285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4355" name="Rectangle 32"/>
            <p:cNvSpPr>
              <a:spLocks noChangeAspect="1" noChangeArrowheads="1"/>
            </p:cNvSpPr>
            <p:nvPr/>
          </p:nvSpPr>
          <p:spPr bwMode="auto">
            <a:xfrm>
              <a:off x="6207" y="5694"/>
              <a:ext cx="1824" cy="513"/>
            </a:xfrm>
            <a:prstGeom prst="rect">
              <a:avLst/>
            </a:prstGeom>
            <a:solidFill>
              <a:srgbClr val="FFFFFF"/>
            </a:solid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/>
              <a:r>
                <a:rPr lang="ru-RU" sz="1600">
                  <a:solidFill>
                    <a:srgbClr val="000000"/>
                  </a:solidFill>
                </a:rPr>
                <a:t>Тело цикла</a:t>
              </a:r>
            </a:p>
          </p:txBody>
        </p:sp>
        <p:sp>
          <p:nvSpPr>
            <p:cNvPr id="14356" name="AutoShape 33"/>
            <p:cNvSpPr>
              <a:spLocks noChangeAspect="1" noChangeArrowheads="1"/>
            </p:cNvSpPr>
            <p:nvPr/>
          </p:nvSpPr>
          <p:spPr bwMode="auto">
            <a:xfrm>
              <a:off x="5979" y="4953"/>
              <a:ext cx="2280" cy="456"/>
            </a:xfrm>
            <a:prstGeom prst="flowChartPreparation">
              <a:avLst/>
            </a:prstGeom>
            <a:solidFill>
              <a:srgbClr val="FFFFFF"/>
            </a:solid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/>
              <a:r>
                <a:rPr lang="en-US" sz="1600" i="1" dirty="0" smtClean="0">
                  <a:solidFill>
                    <a:srgbClr val="000000"/>
                  </a:solidFill>
                </a:rPr>
                <a:t>K</a:t>
              </a:r>
              <a:r>
                <a:rPr lang="ru-RU" sz="1600" i="1" dirty="0" smtClean="0">
                  <a:solidFill>
                    <a:srgbClr val="000000"/>
                  </a:solidFill>
                </a:rPr>
                <a:t> раз</a:t>
              </a:r>
              <a:r>
                <a:rPr lang="ru-RU" sz="1600" dirty="0">
                  <a:solidFill>
                    <a:srgbClr val="000000"/>
                  </a:solidFill>
                </a:rPr>
                <a:t/>
              </a:r>
              <a:br>
                <a:rPr lang="ru-RU" sz="1600" dirty="0">
                  <a:solidFill>
                    <a:srgbClr val="000000"/>
                  </a:solidFill>
                </a:rPr>
              </a:br>
              <a:endParaRPr lang="ru-RU" sz="1600" dirty="0">
                <a:solidFill>
                  <a:srgbClr val="000000"/>
                </a:solidFill>
              </a:endParaRPr>
            </a:p>
          </p:txBody>
        </p:sp>
        <p:sp>
          <p:nvSpPr>
            <p:cNvPr id="14357" name="Freeform 34"/>
            <p:cNvSpPr>
              <a:spLocks noChangeAspect="1"/>
            </p:cNvSpPr>
            <p:nvPr/>
          </p:nvSpPr>
          <p:spPr bwMode="auto">
            <a:xfrm>
              <a:off x="7119" y="5181"/>
              <a:ext cx="1311" cy="1539"/>
            </a:xfrm>
            <a:custGeom>
              <a:avLst/>
              <a:gdLst>
                <a:gd name="T0" fmla="*/ 1140 w 1311"/>
                <a:gd name="T1" fmla="*/ 0 h 1767"/>
                <a:gd name="T2" fmla="*/ 1311 w 1311"/>
                <a:gd name="T3" fmla="*/ 0 h 1767"/>
                <a:gd name="T4" fmla="*/ 1311 w 1311"/>
                <a:gd name="T5" fmla="*/ 1340 h 1767"/>
                <a:gd name="T6" fmla="*/ 0 w 1311"/>
                <a:gd name="T7" fmla="*/ 1340 h 1767"/>
                <a:gd name="T8" fmla="*/ 0 w 1311"/>
                <a:gd name="T9" fmla="*/ 1539 h 176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311" h="1767">
                  <a:moveTo>
                    <a:pt x="1140" y="0"/>
                  </a:moveTo>
                  <a:lnTo>
                    <a:pt x="1311" y="0"/>
                  </a:lnTo>
                  <a:lnTo>
                    <a:pt x="1311" y="1539"/>
                  </a:lnTo>
                  <a:lnTo>
                    <a:pt x="0" y="1539"/>
                  </a:lnTo>
                  <a:lnTo>
                    <a:pt x="0" y="1767"/>
                  </a:lnTo>
                </a:path>
              </a:pathLst>
            </a:custGeom>
            <a:noFill/>
            <a:ln w="19050" cmpd="sng">
              <a:solidFill>
                <a:srgbClr val="000000"/>
              </a:solidFill>
              <a:round/>
              <a:headEnd type="non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4358" name="Freeform 35"/>
            <p:cNvSpPr>
              <a:spLocks noChangeAspect="1"/>
            </p:cNvSpPr>
            <p:nvPr/>
          </p:nvSpPr>
          <p:spPr bwMode="auto">
            <a:xfrm>
              <a:off x="5694" y="5181"/>
              <a:ext cx="1425" cy="1197"/>
            </a:xfrm>
            <a:custGeom>
              <a:avLst/>
              <a:gdLst>
                <a:gd name="T0" fmla="*/ 285 w 1425"/>
                <a:gd name="T1" fmla="*/ 0 h 1197"/>
                <a:gd name="T2" fmla="*/ 0 w 1425"/>
                <a:gd name="T3" fmla="*/ 0 h 1197"/>
                <a:gd name="T4" fmla="*/ 0 w 1425"/>
                <a:gd name="T5" fmla="*/ 1197 h 1197"/>
                <a:gd name="T6" fmla="*/ 1425 w 1425"/>
                <a:gd name="T7" fmla="*/ 1197 h 1197"/>
                <a:gd name="T8" fmla="*/ 1425 w 1425"/>
                <a:gd name="T9" fmla="*/ 1026 h 119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425" h="1197">
                  <a:moveTo>
                    <a:pt x="285" y="0"/>
                  </a:moveTo>
                  <a:lnTo>
                    <a:pt x="0" y="0"/>
                  </a:lnTo>
                  <a:lnTo>
                    <a:pt x="0" y="1197"/>
                  </a:lnTo>
                  <a:lnTo>
                    <a:pt x="1425" y="1197"/>
                  </a:lnTo>
                  <a:lnTo>
                    <a:pt x="1425" y="1026"/>
                  </a:lnTo>
                </a:path>
              </a:pathLst>
            </a:custGeom>
            <a:noFill/>
            <a:ln w="19050" cmpd="sng">
              <a:solidFill>
                <a:srgbClr val="000000"/>
              </a:solidFill>
              <a:round/>
              <a:headEnd type="triangl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</p:grpSp>
      <p:sp>
        <p:nvSpPr>
          <p:cNvPr id="15" name="Text Box 5"/>
          <p:cNvSpPr txBox="1">
            <a:spLocks noChangeArrowheads="1"/>
          </p:cNvSpPr>
          <p:nvPr/>
        </p:nvSpPr>
        <p:spPr bwMode="auto">
          <a:xfrm>
            <a:off x="392738" y="765175"/>
            <a:ext cx="7596906" cy="10772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2400" b="1" dirty="0">
                <a:solidFill>
                  <a:srgbClr val="330066"/>
                </a:solidFill>
              </a:rPr>
              <a:t>Циклический алгоритм</a:t>
            </a:r>
            <a:r>
              <a:rPr lang="ru-RU" sz="2400" dirty="0">
                <a:solidFill>
                  <a:srgbClr val="330066"/>
                </a:solidFill>
              </a:rPr>
              <a:t> – </a:t>
            </a:r>
            <a:r>
              <a:rPr lang="ru-RU" sz="2000" dirty="0">
                <a:solidFill>
                  <a:srgbClr val="330066"/>
                </a:solidFill>
              </a:rPr>
              <a:t>это алгоритм, в котором одна и та же последовательность команд (тело цикла) повторяется несколько </a:t>
            </a:r>
            <a:r>
              <a:rPr lang="ru-RU" sz="2000" dirty="0" smtClean="0">
                <a:solidFill>
                  <a:srgbClr val="330066"/>
                </a:solidFill>
              </a:rPr>
              <a:t>раз.</a:t>
            </a:r>
            <a:endParaRPr lang="ru-RU" sz="2000" dirty="0">
              <a:solidFill>
                <a:srgbClr val="330066"/>
              </a:solidFill>
            </a:endParaRPr>
          </a:p>
        </p:txBody>
      </p:sp>
      <p:sp>
        <p:nvSpPr>
          <p:cNvPr id="16" name="Text Box 4"/>
          <p:cNvSpPr txBox="1">
            <a:spLocks noChangeArrowheads="1"/>
          </p:cNvSpPr>
          <p:nvPr/>
        </p:nvSpPr>
        <p:spPr bwMode="auto">
          <a:xfrm>
            <a:off x="1511300" y="2312876"/>
            <a:ext cx="5976938" cy="10772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ru-RU" sz="2400" b="1" dirty="0">
                <a:solidFill>
                  <a:srgbClr val="330066"/>
                </a:solidFill>
              </a:rPr>
              <a:t>Цикл со </a:t>
            </a:r>
            <a:r>
              <a:rPr lang="ru-RU" sz="2400" b="1" dirty="0" smtClean="0">
                <a:solidFill>
                  <a:srgbClr val="330066"/>
                </a:solidFill>
              </a:rPr>
              <a:t>счётчиком </a:t>
            </a:r>
            <a:r>
              <a:rPr lang="ru-RU" dirty="0" smtClean="0">
                <a:solidFill>
                  <a:srgbClr val="330066"/>
                </a:solidFill>
              </a:rPr>
              <a:t>–</a:t>
            </a:r>
            <a:r>
              <a:rPr lang="ru-RU" dirty="0">
                <a:solidFill>
                  <a:srgbClr val="330066"/>
                </a:solidFill>
              </a:rPr>
              <a:t/>
            </a:r>
            <a:br>
              <a:rPr lang="ru-RU" dirty="0">
                <a:solidFill>
                  <a:srgbClr val="330066"/>
                </a:solidFill>
              </a:rPr>
            </a:br>
            <a:r>
              <a:rPr lang="ru-RU" sz="2000" dirty="0">
                <a:solidFill>
                  <a:srgbClr val="330066"/>
                </a:solidFill>
              </a:rPr>
              <a:t>повторение тела цикла </a:t>
            </a:r>
            <a:r>
              <a:rPr lang="ru-RU" sz="2000" b="1" i="1" dirty="0">
                <a:solidFill>
                  <a:srgbClr val="330066"/>
                </a:solidFill>
              </a:rPr>
              <a:t>заданное число </a:t>
            </a:r>
            <a:r>
              <a:rPr lang="ru-RU" sz="2000" b="1" i="1" dirty="0" smtClean="0">
                <a:solidFill>
                  <a:srgbClr val="330066"/>
                </a:solidFill>
              </a:rPr>
              <a:t>раз </a:t>
            </a:r>
            <a:br>
              <a:rPr lang="ru-RU" sz="2000" b="1" i="1" dirty="0" smtClean="0">
                <a:solidFill>
                  <a:srgbClr val="330066"/>
                </a:solidFill>
              </a:rPr>
            </a:br>
            <a:endParaRPr lang="ru-RU" sz="2000" b="1" i="1" dirty="0">
              <a:solidFill>
                <a:srgbClr val="330066"/>
              </a:solidFill>
            </a:endParaRPr>
          </a:p>
        </p:txBody>
      </p:sp>
      <p:grpSp>
        <p:nvGrpSpPr>
          <p:cNvPr id="2" name="Группа 1"/>
          <p:cNvGrpSpPr/>
          <p:nvPr/>
        </p:nvGrpSpPr>
        <p:grpSpPr>
          <a:xfrm>
            <a:off x="4635729" y="3679606"/>
            <a:ext cx="3960440" cy="1854469"/>
            <a:chOff x="4635729" y="3679606"/>
            <a:chExt cx="3960440" cy="1854469"/>
          </a:xfrm>
        </p:grpSpPr>
        <p:sp>
          <p:nvSpPr>
            <p:cNvPr id="26" name="TextBox 25"/>
            <p:cNvSpPr txBox="1"/>
            <p:nvPr/>
          </p:nvSpPr>
          <p:spPr>
            <a:xfrm>
              <a:off x="4644008" y="4149080"/>
              <a:ext cx="3852428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800" b="1" dirty="0" err="1">
                  <a:solidFill>
                    <a:srgbClr val="000000"/>
                  </a:solidFill>
                  <a:latin typeface="Consolas" pitchFamily="49" charset="0"/>
                  <a:cs typeface="Consolas" pitchFamily="49" charset="0"/>
                </a:rPr>
                <a:t>нц</a:t>
              </a:r>
              <a:r>
                <a:rPr lang="ru-RU" sz="2800" dirty="0">
                  <a:solidFill>
                    <a:srgbClr val="000000"/>
                  </a:solidFill>
                  <a:latin typeface="Consolas" pitchFamily="49" charset="0"/>
                  <a:cs typeface="Consolas" pitchFamily="49" charset="0"/>
                </a:rPr>
                <a:t> </a:t>
              </a:r>
              <a:r>
                <a:rPr lang="en-US" sz="2800" i="1" dirty="0">
                  <a:solidFill>
                    <a:srgbClr val="000000"/>
                  </a:solidFill>
                  <a:latin typeface="Consolas" pitchFamily="49" charset="0"/>
                  <a:cs typeface="Consolas" pitchFamily="49" charset="0"/>
                </a:rPr>
                <a:t>k</a:t>
              </a:r>
              <a:r>
                <a:rPr lang="ru-RU" sz="2800" dirty="0" smtClean="0">
                  <a:solidFill>
                    <a:srgbClr val="000000"/>
                  </a:solidFill>
                  <a:latin typeface="Consolas" pitchFamily="49" charset="0"/>
                  <a:cs typeface="Consolas" pitchFamily="49" charset="0"/>
                </a:rPr>
                <a:t> </a:t>
              </a:r>
              <a:r>
                <a:rPr lang="ru-RU" sz="2800" b="1" dirty="0">
                  <a:solidFill>
                    <a:srgbClr val="000000"/>
                  </a:solidFill>
                  <a:latin typeface="Consolas" pitchFamily="49" charset="0"/>
                  <a:cs typeface="Consolas" pitchFamily="49" charset="0"/>
                </a:rPr>
                <a:t>раз</a:t>
              </a:r>
              <a:r>
                <a:rPr lang="ru-RU" sz="2800" dirty="0">
                  <a:solidFill>
                    <a:srgbClr val="000000"/>
                  </a:solidFill>
                  <a:latin typeface="Consolas" pitchFamily="49" charset="0"/>
                  <a:cs typeface="Consolas" pitchFamily="49" charset="0"/>
                </a:rPr>
                <a:t/>
              </a:r>
              <a:br>
                <a:rPr lang="ru-RU" sz="2800" dirty="0">
                  <a:solidFill>
                    <a:srgbClr val="000000"/>
                  </a:solidFill>
                  <a:latin typeface="Consolas" pitchFamily="49" charset="0"/>
                  <a:cs typeface="Consolas" pitchFamily="49" charset="0"/>
                </a:rPr>
              </a:br>
              <a:r>
                <a:rPr lang="ru-RU" sz="2800" dirty="0" smtClean="0">
                  <a:solidFill>
                    <a:srgbClr val="000000"/>
                  </a:solidFill>
                  <a:latin typeface="Consolas" pitchFamily="49" charset="0"/>
                  <a:cs typeface="Consolas" pitchFamily="49" charset="0"/>
                </a:rPr>
                <a:t>  </a:t>
              </a:r>
              <a:r>
                <a:rPr lang="en-US" sz="2800" b="1" dirty="0" smtClean="0">
                  <a:solidFill>
                    <a:srgbClr val="0000C8"/>
                  </a:solidFill>
                  <a:latin typeface="Consolas" pitchFamily="49" charset="0"/>
                  <a:cs typeface="Consolas" pitchFamily="49" charset="0"/>
                </a:rPr>
                <a:t>&lt;</a:t>
              </a:r>
              <a:r>
                <a:rPr lang="ru-RU" sz="2800" b="1" dirty="0" smtClean="0">
                  <a:solidFill>
                    <a:srgbClr val="0000C8"/>
                  </a:solidFill>
                  <a:latin typeface="Consolas" pitchFamily="49" charset="0"/>
                  <a:cs typeface="Consolas" pitchFamily="49" charset="0"/>
                </a:rPr>
                <a:t>тело цикла</a:t>
              </a:r>
              <a:r>
                <a:rPr lang="en-US" sz="2800" b="1" dirty="0" smtClean="0">
                  <a:solidFill>
                    <a:srgbClr val="0000C8"/>
                  </a:solidFill>
                  <a:latin typeface="Consolas" pitchFamily="49" charset="0"/>
                  <a:cs typeface="Consolas" pitchFamily="49" charset="0"/>
                </a:rPr>
                <a:t>&gt;</a:t>
              </a:r>
              <a:r>
                <a:rPr lang="ru-RU" sz="2800" dirty="0">
                  <a:solidFill>
                    <a:srgbClr val="000000"/>
                  </a:solidFill>
                  <a:latin typeface="Consolas" pitchFamily="49" charset="0"/>
                  <a:cs typeface="Consolas" pitchFamily="49" charset="0"/>
                </a:rPr>
                <a:t/>
              </a:r>
              <a:br>
                <a:rPr lang="ru-RU" sz="2800" dirty="0">
                  <a:solidFill>
                    <a:srgbClr val="000000"/>
                  </a:solidFill>
                  <a:latin typeface="Consolas" pitchFamily="49" charset="0"/>
                  <a:cs typeface="Consolas" pitchFamily="49" charset="0"/>
                </a:rPr>
              </a:br>
              <a:r>
                <a:rPr lang="ru-RU" sz="2800" b="1" dirty="0" err="1">
                  <a:solidFill>
                    <a:srgbClr val="000000"/>
                  </a:solidFill>
                  <a:latin typeface="Consolas" pitchFamily="49" charset="0"/>
                  <a:cs typeface="Consolas" pitchFamily="49" charset="0"/>
                </a:rPr>
                <a:t>кц</a:t>
              </a:r>
              <a:endParaRPr lang="ru-RU" sz="2800" dirty="0">
                <a:solidFill>
                  <a:srgbClr val="000000"/>
                </a:solidFill>
                <a:latin typeface="Consolas" pitchFamily="49" charset="0"/>
                <a:cs typeface="Consolas" pitchFamily="49" charset="0"/>
              </a:endParaRP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4635729" y="3679606"/>
              <a:ext cx="396044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i="1" u="sng" dirty="0" smtClean="0">
                  <a:solidFill>
                    <a:srgbClr val="000000"/>
                  </a:solidFill>
                </a:rPr>
                <a:t>Алгоритмический язык (</a:t>
              </a:r>
              <a:r>
                <a:rPr lang="ru-RU" i="1" u="sng" dirty="0" err="1" smtClean="0">
                  <a:solidFill>
                    <a:srgbClr val="000000"/>
                  </a:solidFill>
                </a:rPr>
                <a:t>КуМир</a:t>
              </a:r>
              <a:r>
                <a:rPr lang="ru-RU" i="1" u="sng" dirty="0" smtClean="0">
                  <a:solidFill>
                    <a:srgbClr val="000000"/>
                  </a:solidFill>
                </a:rPr>
                <a:t>):</a:t>
              </a:r>
              <a:endParaRPr lang="ru-RU" i="1" u="sng" dirty="0">
                <a:solidFill>
                  <a:srgbClr val="0000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95895760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extBox 1"/>
          <p:cNvSpPr txBox="1">
            <a:spLocks noChangeArrowheads="1"/>
          </p:cNvSpPr>
          <p:nvPr/>
        </p:nvSpPr>
        <p:spPr bwMode="auto">
          <a:xfrm>
            <a:off x="241300" y="115888"/>
            <a:ext cx="7740650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ru-RU" b="1" dirty="0">
                <a:solidFill>
                  <a:srgbClr val="000000"/>
                </a:solidFill>
              </a:rPr>
              <a:t>Задача. </a:t>
            </a:r>
            <a:r>
              <a:rPr lang="ru-RU" dirty="0" smtClean="0">
                <a:solidFill>
                  <a:srgbClr val="000000"/>
                </a:solidFill>
              </a:rPr>
              <a:t>Правее Робота расположен коридор длиной 4 клетки. </a:t>
            </a:r>
            <a:br>
              <a:rPr lang="ru-RU" dirty="0" smtClean="0">
                <a:solidFill>
                  <a:srgbClr val="000000"/>
                </a:solidFill>
              </a:rPr>
            </a:br>
            <a:r>
              <a:rPr lang="ru-RU" dirty="0" smtClean="0">
                <a:solidFill>
                  <a:srgbClr val="000000"/>
                </a:solidFill>
              </a:rPr>
              <a:t>Робот должен закрасить все клетки этого коридора и вернуться в исходное положение.</a:t>
            </a:r>
            <a:endParaRPr lang="ru-RU" dirty="0">
              <a:solidFill>
                <a:srgbClr val="00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23528" y="1692135"/>
            <a:ext cx="3708412" cy="3477875"/>
          </a:xfrm>
          <a:prstGeom prst="rect">
            <a:avLst/>
          </a:prstGeom>
          <a:noFill/>
          <a:ln>
            <a:solidFill>
              <a:schemeClr val="tx1"/>
            </a:solidFill>
            <a:prstDash val="lgDash"/>
          </a:ln>
        </p:spPr>
        <p:txBody>
          <a:bodyPr wrap="square" rtlCol="0">
            <a:spAutoFit/>
          </a:bodyPr>
          <a:lstStyle/>
          <a:p>
            <a:r>
              <a:rPr lang="ru-RU" sz="2000" b="1" dirty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использовать</a:t>
            </a:r>
            <a:r>
              <a:rPr lang="ru-RU" sz="2000" dirty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 </a:t>
            </a:r>
            <a:r>
              <a:rPr lang="ru-RU" sz="2000" b="1" dirty="0">
                <a:solidFill>
                  <a:srgbClr val="00AA00"/>
                </a:solidFill>
                <a:latin typeface="Consolas" pitchFamily="49" charset="0"/>
                <a:cs typeface="Consolas" pitchFamily="49" charset="0"/>
              </a:rPr>
              <a:t>Робот</a:t>
            </a:r>
            <a:r>
              <a:rPr lang="ru-RU" sz="2000" dirty="0">
                <a:latin typeface="Consolas" pitchFamily="49" charset="0"/>
                <a:cs typeface="Consolas" pitchFamily="49" charset="0"/>
              </a:rPr>
              <a:t/>
            </a:r>
            <a:br>
              <a:rPr lang="ru-RU" sz="2000" dirty="0">
                <a:latin typeface="Consolas" pitchFamily="49" charset="0"/>
                <a:cs typeface="Consolas" pitchFamily="49" charset="0"/>
              </a:rPr>
            </a:br>
            <a:r>
              <a:rPr lang="ru-RU" sz="2000" b="1" dirty="0" err="1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алг</a:t>
            </a:r>
            <a:r>
              <a:rPr lang="ru-RU" sz="2000" dirty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 </a:t>
            </a:r>
            <a:r>
              <a:rPr lang="ru-RU" sz="2000" b="1" dirty="0">
                <a:solidFill>
                  <a:srgbClr val="0000C8"/>
                </a:solidFill>
                <a:latin typeface="Consolas" pitchFamily="49" charset="0"/>
                <a:cs typeface="Consolas" pitchFamily="49" charset="0"/>
              </a:rPr>
              <a:t>Коридор</a:t>
            </a:r>
            <a:r>
              <a:rPr lang="ru-RU" sz="2000" dirty="0">
                <a:latin typeface="Consolas" pitchFamily="49" charset="0"/>
                <a:cs typeface="Consolas" pitchFamily="49" charset="0"/>
              </a:rPr>
              <a:t/>
            </a:r>
            <a:br>
              <a:rPr lang="ru-RU" sz="2000" dirty="0">
                <a:latin typeface="Consolas" pitchFamily="49" charset="0"/>
                <a:cs typeface="Consolas" pitchFamily="49" charset="0"/>
              </a:rPr>
            </a:br>
            <a:r>
              <a:rPr lang="ru-RU" sz="2000" b="1" dirty="0" err="1" smtClean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нач</a:t>
            </a:r>
            <a:r>
              <a:rPr lang="ru-RU" sz="2000" dirty="0">
                <a:latin typeface="Consolas" pitchFamily="49" charset="0"/>
                <a:cs typeface="Consolas" pitchFamily="49" charset="0"/>
              </a:rPr>
              <a:t/>
            </a:r>
            <a:br>
              <a:rPr lang="ru-RU" sz="2000" dirty="0">
                <a:latin typeface="Consolas" pitchFamily="49" charset="0"/>
                <a:cs typeface="Consolas" pitchFamily="49" charset="0"/>
              </a:rPr>
            </a:br>
            <a:r>
              <a:rPr lang="ru-RU" sz="2000" dirty="0">
                <a:latin typeface="Consolas" pitchFamily="49" charset="0"/>
                <a:cs typeface="Consolas" pitchFamily="49" charset="0"/>
              </a:rPr>
              <a:t>. </a:t>
            </a:r>
            <a:r>
              <a:rPr lang="ru-RU" sz="2000" b="1" dirty="0" err="1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нц</a:t>
            </a:r>
            <a:r>
              <a:rPr lang="ru-RU" sz="2000" dirty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 </a:t>
            </a:r>
            <a:r>
              <a:rPr lang="ru-RU" sz="2000" b="1" dirty="0" smtClean="0">
                <a:solidFill>
                  <a:srgbClr val="0095FF"/>
                </a:solidFill>
                <a:latin typeface="Consolas" pitchFamily="49" charset="0"/>
                <a:cs typeface="Consolas" pitchFamily="49" charset="0"/>
              </a:rPr>
              <a:t>4</a:t>
            </a:r>
            <a:r>
              <a:rPr lang="ru-RU" sz="2000" dirty="0" smtClean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 </a:t>
            </a:r>
            <a:r>
              <a:rPr lang="ru-RU" sz="2000" b="1" dirty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раз</a:t>
            </a:r>
            <a:r>
              <a:rPr lang="ru-RU" sz="2000" dirty="0">
                <a:latin typeface="Consolas" pitchFamily="49" charset="0"/>
                <a:cs typeface="Consolas" pitchFamily="49" charset="0"/>
              </a:rPr>
              <a:t/>
            </a:r>
            <a:br>
              <a:rPr lang="ru-RU" sz="2000" dirty="0">
                <a:latin typeface="Consolas" pitchFamily="49" charset="0"/>
                <a:cs typeface="Consolas" pitchFamily="49" charset="0"/>
              </a:rPr>
            </a:br>
            <a:r>
              <a:rPr lang="ru-RU" sz="2000" dirty="0">
                <a:latin typeface="Consolas" pitchFamily="49" charset="0"/>
                <a:cs typeface="Consolas" pitchFamily="49" charset="0"/>
              </a:rPr>
              <a:t>. . </a:t>
            </a:r>
            <a:r>
              <a:rPr lang="ru-RU" sz="2000" b="1" dirty="0">
                <a:solidFill>
                  <a:srgbClr val="0000C8"/>
                </a:solidFill>
                <a:latin typeface="Consolas" pitchFamily="49" charset="0"/>
                <a:cs typeface="Consolas" pitchFamily="49" charset="0"/>
              </a:rPr>
              <a:t>вправо</a:t>
            </a:r>
            <a:r>
              <a:rPr lang="ru-RU" sz="2000" dirty="0">
                <a:latin typeface="Consolas" pitchFamily="49" charset="0"/>
                <a:cs typeface="Consolas" pitchFamily="49" charset="0"/>
              </a:rPr>
              <a:t/>
            </a:r>
            <a:br>
              <a:rPr lang="ru-RU" sz="2000" dirty="0">
                <a:latin typeface="Consolas" pitchFamily="49" charset="0"/>
                <a:cs typeface="Consolas" pitchFamily="49" charset="0"/>
              </a:rPr>
            </a:br>
            <a:r>
              <a:rPr lang="ru-RU" sz="2000" dirty="0">
                <a:latin typeface="Consolas" pitchFamily="49" charset="0"/>
                <a:cs typeface="Consolas" pitchFamily="49" charset="0"/>
              </a:rPr>
              <a:t>. . </a:t>
            </a:r>
            <a:r>
              <a:rPr lang="ru-RU" sz="2000" b="1" dirty="0">
                <a:solidFill>
                  <a:srgbClr val="0000C8"/>
                </a:solidFill>
                <a:latin typeface="Consolas" pitchFamily="49" charset="0"/>
                <a:cs typeface="Consolas" pitchFamily="49" charset="0"/>
              </a:rPr>
              <a:t>закрасить</a:t>
            </a:r>
            <a:r>
              <a:rPr lang="ru-RU" sz="2000" dirty="0">
                <a:latin typeface="Consolas" pitchFamily="49" charset="0"/>
                <a:cs typeface="Consolas" pitchFamily="49" charset="0"/>
              </a:rPr>
              <a:t/>
            </a:r>
            <a:br>
              <a:rPr lang="ru-RU" sz="2000" dirty="0">
                <a:latin typeface="Consolas" pitchFamily="49" charset="0"/>
                <a:cs typeface="Consolas" pitchFamily="49" charset="0"/>
              </a:rPr>
            </a:br>
            <a:r>
              <a:rPr lang="ru-RU" sz="2000" dirty="0">
                <a:latin typeface="Consolas" pitchFamily="49" charset="0"/>
                <a:cs typeface="Consolas" pitchFamily="49" charset="0"/>
              </a:rPr>
              <a:t>. </a:t>
            </a:r>
            <a:r>
              <a:rPr lang="ru-RU" sz="2000" b="1" dirty="0" err="1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кц</a:t>
            </a:r>
            <a:r>
              <a:rPr lang="ru-RU" sz="2000" dirty="0">
                <a:latin typeface="Consolas" pitchFamily="49" charset="0"/>
                <a:cs typeface="Consolas" pitchFamily="49" charset="0"/>
              </a:rPr>
              <a:t/>
            </a:r>
            <a:br>
              <a:rPr lang="ru-RU" sz="2000" dirty="0">
                <a:latin typeface="Consolas" pitchFamily="49" charset="0"/>
                <a:cs typeface="Consolas" pitchFamily="49" charset="0"/>
              </a:rPr>
            </a:br>
            <a:r>
              <a:rPr lang="ru-RU" sz="2000" dirty="0">
                <a:latin typeface="Consolas" pitchFamily="49" charset="0"/>
                <a:cs typeface="Consolas" pitchFamily="49" charset="0"/>
              </a:rPr>
              <a:t>. </a:t>
            </a:r>
            <a:r>
              <a:rPr lang="ru-RU" sz="2000" b="1" dirty="0" err="1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нц</a:t>
            </a:r>
            <a:r>
              <a:rPr lang="ru-RU" sz="2000" dirty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 </a:t>
            </a:r>
            <a:r>
              <a:rPr lang="ru-RU" sz="2000" b="1" dirty="0" smtClean="0">
                <a:solidFill>
                  <a:srgbClr val="0095FF"/>
                </a:solidFill>
                <a:latin typeface="Consolas" pitchFamily="49" charset="0"/>
                <a:cs typeface="Consolas" pitchFamily="49" charset="0"/>
              </a:rPr>
              <a:t>4</a:t>
            </a:r>
            <a:r>
              <a:rPr lang="ru-RU" sz="2000" dirty="0" smtClean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 </a:t>
            </a:r>
            <a:r>
              <a:rPr lang="ru-RU" sz="2000" b="1" dirty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раз</a:t>
            </a:r>
            <a:r>
              <a:rPr lang="ru-RU" sz="2000" dirty="0">
                <a:latin typeface="Consolas" pitchFamily="49" charset="0"/>
                <a:cs typeface="Consolas" pitchFamily="49" charset="0"/>
              </a:rPr>
              <a:t/>
            </a:r>
            <a:br>
              <a:rPr lang="ru-RU" sz="2000" dirty="0">
                <a:latin typeface="Consolas" pitchFamily="49" charset="0"/>
                <a:cs typeface="Consolas" pitchFamily="49" charset="0"/>
              </a:rPr>
            </a:br>
            <a:r>
              <a:rPr lang="ru-RU" sz="2000" dirty="0">
                <a:latin typeface="Consolas" pitchFamily="49" charset="0"/>
                <a:cs typeface="Consolas" pitchFamily="49" charset="0"/>
              </a:rPr>
              <a:t>. . </a:t>
            </a:r>
            <a:r>
              <a:rPr lang="ru-RU" sz="2000" b="1" dirty="0">
                <a:solidFill>
                  <a:srgbClr val="0000C8"/>
                </a:solidFill>
                <a:latin typeface="Consolas" pitchFamily="49" charset="0"/>
                <a:cs typeface="Consolas" pitchFamily="49" charset="0"/>
              </a:rPr>
              <a:t>влево</a:t>
            </a:r>
            <a:r>
              <a:rPr lang="ru-RU" sz="2000" dirty="0">
                <a:latin typeface="Consolas" pitchFamily="49" charset="0"/>
                <a:cs typeface="Consolas" pitchFamily="49" charset="0"/>
              </a:rPr>
              <a:t/>
            </a:r>
            <a:br>
              <a:rPr lang="ru-RU" sz="2000" dirty="0">
                <a:latin typeface="Consolas" pitchFamily="49" charset="0"/>
                <a:cs typeface="Consolas" pitchFamily="49" charset="0"/>
              </a:rPr>
            </a:br>
            <a:r>
              <a:rPr lang="ru-RU" sz="2000" dirty="0">
                <a:latin typeface="Consolas" pitchFamily="49" charset="0"/>
                <a:cs typeface="Consolas" pitchFamily="49" charset="0"/>
              </a:rPr>
              <a:t>. </a:t>
            </a:r>
            <a:r>
              <a:rPr lang="ru-RU" sz="2000" b="1" dirty="0" err="1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кц</a:t>
            </a:r>
            <a:r>
              <a:rPr lang="ru-RU" sz="2000" dirty="0">
                <a:latin typeface="Consolas" pitchFamily="49" charset="0"/>
                <a:cs typeface="Consolas" pitchFamily="49" charset="0"/>
              </a:rPr>
              <a:t/>
            </a:r>
            <a:br>
              <a:rPr lang="ru-RU" sz="2000" dirty="0">
                <a:latin typeface="Consolas" pitchFamily="49" charset="0"/>
                <a:cs typeface="Consolas" pitchFamily="49" charset="0"/>
              </a:rPr>
            </a:br>
            <a:r>
              <a:rPr lang="ru-RU" sz="2000" b="1" dirty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кон</a:t>
            </a:r>
            <a:endParaRPr lang="ru-RU" sz="2000" dirty="0">
              <a:latin typeface="Consolas" pitchFamily="49" charset="0"/>
              <a:cs typeface="Consolas" pitchFamily="49" charset="0"/>
            </a:endParaRPr>
          </a:p>
        </p:txBody>
      </p:sp>
      <p:pic>
        <p:nvPicPr>
          <p:cNvPr id="1026" name="Picture 2" descr="D:\_Папа-адм\Desktop\Алгоритмизация (през)\коридор 4 раз\Image 001.pn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205419" y="1664804"/>
            <a:ext cx="4687061" cy="35052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Управляющая кнопка: настраиваемая 5">
            <a:hlinkClick r:id="rId3" action="ppaction://hlinksldjump" highlightClick="1"/>
          </p:cNvPr>
          <p:cNvSpPr/>
          <p:nvPr/>
        </p:nvSpPr>
        <p:spPr>
          <a:xfrm>
            <a:off x="5594843" y="5459518"/>
            <a:ext cx="1908212" cy="324036"/>
          </a:xfrm>
          <a:prstGeom prst="actionButtonBlank">
            <a:avLst/>
          </a:prstGeom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Демонстрация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17434218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extBox 1"/>
          <p:cNvSpPr txBox="1">
            <a:spLocks noChangeArrowheads="1"/>
          </p:cNvSpPr>
          <p:nvPr/>
        </p:nvSpPr>
        <p:spPr bwMode="auto">
          <a:xfrm>
            <a:off x="241300" y="115888"/>
            <a:ext cx="7740650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ru-RU" b="1" dirty="0">
                <a:solidFill>
                  <a:srgbClr val="000000"/>
                </a:solidFill>
              </a:rPr>
              <a:t>Задача. </a:t>
            </a:r>
            <a:r>
              <a:rPr lang="ru-RU" dirty="0" smtClean="0">
                <a:solidFill>
                  <a:srgbClr val="000000"/>
                </a:solidFill>
              </a:rPr>
              <a:t>Правее Робота расположен коридор длиной 4 клетки. </a:t>
            </a:r>
            <a:br>
              <a:rPr lang="ru-RU" dirty="0" smtClean="0">
                <a:solidFill>
                  <a:srgbClr val="000000"/>
                </a:solidFill>
              </a:rPr>
            </a:br>
            <a:r>
              <a:rPr lang="ru-RU" dirty="0" smtClean="0">
                <a:solidFill>
                  <a:srgbClr val="000000"/>
                </a:solidFill>
              </a:rPr>
              <a:t>Робот должен закрасить все клетки этого коридора и вернуться в исходное положение.</a:t>
            </a:r>
            <a:endParaRPr lang="ru-RU" dirty="0">
              <a:solidFill>
                <a:srgbClr val="000000"/>
              </a:solidFill>
            </a:endParaRPr>
          </a:p>
        </p:txBody>
      </p:sp>
      <p:pic>
        <p:nvPicPr>
          <p:cNvPr id="2050" name="Picture 2" descr="D:\_Папа-адм\Desktop\Алгоритмизация (през)\коридор 4 раз\Image 001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301" y="1448780"/>
            <a:ext cx="8792064" cy="41764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D:\_Папа-адм\Desktop\Алгоритмизация (през)\коридор 4 раз\Image 002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301" y="1448780"/>
            <a:ext cx="8792064" cy="41764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D:\_Папа-адм\Desktop\Алгоритмизация (през)\коридор 4 раз\Image 003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301" y="1448780"/>
            <a:ext cx="8792064" cy="41764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D:\_Папа-адм\Desktop\Алгоритмизация (през)\коридор 4 раз\Image 004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301" y="1448780"/>
            <a:ext cx="8792064" cy="41764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D:\_Папа-адм\Desktop\Алгоритмизация (през)\коридор 4 раз\Image 005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301" y="1448780"/>
            <a:ext cx="8792064" cy="41764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5" name="Picture 7" descr="D:\_Папа-адм\Desktop\Алгоритмизация (през)\коридор 4 раз\Image 006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301" y="1448780"/>
            <a:ext cx="8792064" cy="41764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D:\_Папа-адм\Desktop\Алгоритмизация (през)\коридор 4 раз\Image 007.pn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301" y="1448780"/>
            <a:ext cx="8792064" cy="41764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7" name="Picture 9" descr="D:\_Папа-адм\Desktop\Алгоритмизация (през)\коридор 4 раз\Image 008.pn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301" y="1448780"/>
            <a:ext cx="8792064" cy="41764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D:\_Папа-адм\Desktop\Алгоритмизация (през)\коридор 4 раз\Image 009.pn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301" y="1448780"/>
            <a:ext cx="8792064" cy="41764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9" name="Picture 11" descr="D:\_Папа-адм\Desktop\Алгоритмизация (през)\коридор 4 раз\Image 010.png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301" y="1448780"/>
            <a:ext cx="8792064" cy="41764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0" name="Picture 12" descr="D:\_Папа-адм\Desktop\Алгоритмизация (през)\коридор 4 раз\Image 011.png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301" y="1448780"/>
            <a:ext cx="8792064" cy="41764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1" name="Picture 13" descr="D:\_Папа-адм\Desktop\Алгоритмизация (през)\коридор 4 раз\Image 012.png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301" y="1448780"/>
            <a:ext cx="8792064" cy="41764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2" name="Picture 14" descr="D:\_Папа-адм\Desktop\Алгоритмизация (през)\коридор 4 раз\Image 013.png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301" y="1448780"/>
            <a:ext cx="8792064" cy="41764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3" name="Picture 15" descr="D:\_Папа-адм\Desktop\Алгоритмизация (през)\коридор 4 раз\Image 014.png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301" y="1448780"/>
            <a:ext cx="8792064" cy="41764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4" name="Picture 16" descr="D:\_Папа-адм\Desktop\Алгоритмизация (през)\коридор 4 раз\Image 015.png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301" y="1448780"/>
            <a:ext cx="8792064" cy="41764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5" name="Picture 17" descr="D:\_Папа-адм\Desktop\Алгоритмизация (през)\коридор 4 раз\Image 016.png"/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301" y="1448780"/>
            <a:ext cx="8792064" cy="41764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6" name="Picture 18" descr="D:\_Папа-адм\Desktop\Алгоритмизация (през)\коридор 4 раз\Image 017.png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301" y="1448780"/>
            <a:ext cx="8792064" cy="41764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7" name="Picture 19" descr="D:\_Папа-адм\Desktop\Алгоритмизация (през)\коридор 4 раз\Image 018.png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301" y="1448780"/>
            <a:ext cx="8792064" cy="41764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8" name="Picture 20" descr="D:\_Папа-адм\Desktop\Алгоритмизация (през)\коридор 4 раз\Image 019.png"/>
          <p:cNvPicPr>
            <a:picLocks noChangeAspect="1" noChangeArrowheads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301" y="1448780"/>
            <a:ext cx="8792064" cy="41764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9" name="Picture 21" descr="D:\_Папа-адм\Desktop\Алгоритмизация (през)\коридор 4 раз\Image 020.png"/>
          <p:cNvPicPr>
            <a:picLocks noChangeAspect="1" noChangeArrowheads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301" y="1448780"/>
            <a:ext cx="8792064" cy="41764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70" name="Picture 22" descr="D:\_Папа-адм\Desktop\Алгоритмизация (през)\коридор 4 раз\Image 021.png"/>
          <p:cNvPicPr>
            <a:picLocks noChangeAspect="1" noChangeArrowheads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301" y="1448780"/>
            <a:ext cx="8792064" cy="41764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71" name="Picture 23" descr="D:\_Папа-адм\Desktop\Алгоритмизация (през)\коридор 4 раз\Image 022.png"/>
          <p:cNvPicPr>
            <a:picLocks noChangeAspect="1" noChangeArrowheads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301" y="1448780"/>
            <a:ext cx="8792064" cy="41764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72" name="Picture 24" descr="D:\_Папа-адм\Desktop\Алгоритмизация (през)\коридор 4 раз\Image 023.png"/>
          <p:cNvPicPr>
            <a:picLocks noChangeAspect="1" noChangeArrowheads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301" y="1448780"/>
            <a:ext cx="8792064" cy="41764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73" name="Picture 25" descr="D:\_Папа-адм\Desktop\Алгоритмизация (през)\коридор 4 раз\Image 024.png"/>
          <p:cNvPicPr>
            <a:picLocks noChangeAspect="1" noChangeArrowheads="1"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301" y="1448780"/>
            <a:ext cx="8792064" cy="41764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74" name="Picture 26" descr="D:\_Папа-адм\Desktop\Алгоритмизация (през)\коридор 4 раз\Image 025.png"/>
          <p:cNvPicPr>
            <a:picLocks noChangeAspect="1" noChangeArrowheads="1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301" y="1448780"/>
            <a:ext cx="8792064" cy="41764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75" name="Picture 27" descr="D:\_Папа-адм\Desktop\Алгоритмизация (през)\коридор 4 раз\Image 026.png"/>
          <p:cNvPicPr>
            <a:picLocks noChangeAspect="1" noChangeArrowheads="1"/>
          </p:cNvPicPr>
          <p:nvPr/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301" y="1448780"/>
            <a:ext cx="8792064" cy="41764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76" name="Picture 28" descr="D:\_Папа-адм\Desktop\Алгоритмизация (през)\коридор 4 раз\Image 027.png"/>
          <p:cNvPicPr>
            <a:picLocks noChangeAspect="1" noChangeArrowheads="1"/>
          </p:cNvPicPr>
          <p:nvPr/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301" y="1448780"/>
            <a:ext cx="8792064" cy="41764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77" name="Picture 29" descr="D:\_Папа-адм\Desktop\Алгоритмизация (през)\коридор 4 раз\Image 028.png"/>
          <p:cNvPicPr>
            <a:picLocks noChangeAspect="1" noChangeArrowheads="1"/>
          </p:cNvPicPr>
          <p:nvPr/>
        </p:nvPicPr>
        <p:blipFill>
          <a:blip r:embed="rId2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301" y="1448780"/>
            <a:ext cx="8792064" cy="41764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78" name="Picture 30" descr="D:\_Папа-адм\Desktop\Алгоритмизация (през)\коридор 4 раз\Image 029.png"/>
          <p:cNvPicPr>
            <a:picLocks noChangeAspect="1" noChangeArrowheads="1"/>
          </p:cNvPicPr>
          <p:nvPr/>
        </p:nvPicPr>
        <p:blipFill>
          <a:blip r:embed="rId3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301" y="1448780"/>
            <a:ext cx="8792064" cy="41764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79" name="Picture 31" descr="D:\_Папа-адм\Desktop\Алгоритмизация (през)\коридор 4 раз\Image 030.png"/>
          <p:cNvPicPr>
            <a:picLocks noChangeAspect="1" noChangeArrowheads="1"/>
          </p:cNvPicPr>
          <p:nvPr/>
        </p:nvPicPr>
        <p:blipFill>
          <a:blip r:embed="rId3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301" y="1448780"/>
            <a:ext cx="8792064" cy="41764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80" name="Picture 32" descr="D:\_Папа-адм\Desktop\Алгоритмизация (през)\коридор 4 раз\Image 031.png"/>
          <p:cNvPicPr>
            <a:picLocks noChangeAspect="1" noChangeArrowheads="1"/>
          </p:cNvPicPr>
          <p:nvPr/>
        </p:nvPicPr>
        <p:blipFill>
          <a:blip r:embed="rId3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301" y="1448780"/>
            <a:ext cx="8792064" cy="41764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81" name="Picture 33" descr="D:\_Папа-адм\Desktop\Алгоритмизация (през)\коридор 4 раз\Image 032.png"/>
          <p:cNvPicPr>
            <a:picLocks noChangeAspect="1" noChangeArrowheads="1"/>
          </p:cNvPicPr>
          <p:nvPr/>
        </p:nvPicPr>
        <p:blipFill>
          <a:blip r:embed="rId3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301" y="1448780"/>
            <a:ext cx="8792064" cy="41764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82" name="Picture 34" descr="D:\_Папа-адм\Desktop\Алгоритмизация (през)\коридор 4 раз\Image 033.png"/>
          <p:cNvPicPr>
            <a:picLocks noChangeAspect="1" noChangeArrowheads="1"/>
          </p:cNvPicPr>
          <p:nvPr/>
        </p:nvPicPr>
        <p:blipFill>
          <a:blip r:embed="rId3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301" y="1448780"/>
            <a:ext cx="8792064" cy="41764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83" name="Picture 35" descr="D:\_Папа-адм\Desktop\Алгоритмизация (през)\коридор 4 раз\Image 034.png"/>
          <p:cNvPicPr>
            <a:picLocks noChangeAspect="1" noChangeArrowheads="1"/>
          </p:cNvPicPr>
          <p:nvPr/>
        </p:nvPicPr>
        <p:blipFill>
          <a:blip r:embed="rId3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301" y="1448780"/>
            <a:ext cx="8792064" cy="41764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9" name="TextBox 38"/>
          <p:cNvSpPr txBox="1"/>
          <p:nvPr/>
        </p:nvSpPr>
        <p:spPr>
          <a:xfrm>
            <a:off x="863588" y="5821523"/>
            <a:ext cx="252028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i="1" dirty="0" smtClean="0">
                <a:solidFill>
                  <a:srgbClr val="00B050"/>
                </a:solidFill>
              </a:rPr>
              <a:t>Щелчок – шаг алгоритма</a:t>
            </a:r>
            <a:endParaRPr lang="ru-RU" sz="1400" i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4953398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>
          <a:xfrm>
            <a:off x="323850" y="152400"/>
            <a:ext cx="7543800" cy="569913"/>
          </a:xfrm>
        </p:spPr>
        <p:txBody>
          <a:bodyPr/>
          <a:lstStyle/>
          <a:p>
            <a:pPr algn="ctr" eaLnBrk="1" hangingPunct="1"/>
            <a:r>
              <a:rPr lang="ru-RU" sz="3600" smtClean="0"/>
              <a:t>Циклы</a:t>
            </a:r>
          </a:p>
        </p:txBody>
      </p:sp>
      <p:sp>
        <p:nvSpPr>
          <p:cNvPr id="14340" name="Text Box 4"/>
          <p:cNvSpPr txBox="1">
            <a:spLocks noChangeArrowheads="1"/>
          </p:cNvSpPr>
          <p:nvPr/>
        </p:nvSpPr>
        <p:spPr bwMode="auto">
          <a:xfrm>
            <a:off x="1511300" y="2312876"/>
            <a:ext cx="5976938" cy="10772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ru-RU" sz="2400" b="1" dirty="0">
                <a:solidFill>
                  <a:srgbClr val="330066"/>
                </a:solidFill>
              </a:rPr>
              <a:t>Цикл со счётчиком (цикл «ДЛЯ») </a:t>
            </a:r>
            <a:r>
              <a:rPr lang="ru-RU" dirty="0">
                <a:solidFill>
                  <a:srgbClr val="330066"/>
                </a:solidFill>
              </a:rPr>
              <a:t>–</a:t>
            </a:r>
            <a:br>
              <a:rPr lang="ru-RU" dirty="0">
                <a:solidFill>
                  <a:srgbClr val="330066"/>
                </a:solidFill>
              </a:rPr>
            </a:br>
            <a:r>
              <a:rPr lang="ru-RU" sz="2000" dirty="0">
                <a:solidFill>
                  <a:srgbClr val="330066"/>
                </a:solidFill>
              </a:rPr>
              <a:t>повторение тела цикла </a:t>
            </a:r>
            <a:r>
              <a:rPr lang="ru-RU" sz="2000" b="1" i="1" dirty="0">
                <a:solidFill>
                  <a:srgbClr val="330066"/>
                </a:solidFill>
              </a:rPr>
              <a:t>заданное число </a:t>
            </a:r>
            <a:r>
              <a:rPr lang="ru-RU" sz="2000" b="1" i="1" dirty="0" smtClean="0">
                <a:solidFill>
                  <a:srgbClr val="330066"/>
                </a:solidFill>
              </a:rPr>
              <a:t>раз </a:t>
            </a:r>
            <a:br>
              <a:rPr lang="ru-RU" sz="2000" b="1" i="1" dirty="0" smtClean="0">
                <a:solidFill>
                  <a:srgbClr val="330066"/>
                </a:solidFill>
              </a:rPr>
            </a:br>
            <a:r>
              <a:rPr lang="ru-RU" sz="2000" b="1" i="1" dirty="0" smtClean="0">
                <a:solidFill>
                  <a:srgbClr val="330066"/>
                </a:solidFill>
              </a:rPr>
              <a:t>для </a:t>
            </a:r>
            <a:r>
              <a:rPr lang="en-US" sz="2000" b="1" i="1" dirty="0" err="1">
                <a:solidFill>
                  <a:srgbClr val="330066"/>
                </a:solidFill>
              </a:rPr>
              <a:t>i</a:t>
            </a:r>
            <a:r>
              <a:rPr lang="ru-RU" sz="2000" b="1" i="1" dirty="0">
                <a:solidFill>
                  <a:srgbClr val="330066"/>
                </a:solidFill>
              </a:rPr>
              <a:t>, изменяющегося от </a:t>
            </a:r>
            <a:r>
              <a:rPr lang="en-US" sz="2000" b="1" i="1" dirty="0">
                <a:solidFill>
                  <a:srgbClr val="330066"/>
                </a:solidFill>
              </a:rPr>
              <a:t>n </a:t>
            </a:r>
            <a:r>
              <a:rPr lang="ru-RU" sz="2000" b="1" i="1" dirty="0">
                <a:solidFill>
                  <a:srgbClr val="330066"/>
                </a:solidFill>
              </a:rPr>
              <a:t>до </a:t>
            </a:r>
            <a:r>
              <a:rPr lang="en-US" sz="2000" b="1" i="1" dirty="0">
                <a:solidFill>
                  <a:srgbClr val="330066"/>
                </a:solidFill>
              </a:rPr>
              <a:t>k</a:t>
            </a:r>
            <a:r>
              <a:rPr lang="ru-RU" sz="2000" b="1" i="1" dirty="0">
                <a:solidFill>
                  <a:srgbClr val="330066"/>
                </a:solidFill>
              </a:rPr>
              <a:t> с шагом </a:t>
            </a:r>
            <a:r>
              <a:rPr lang="ru-RU" sz="2000" b="1" i="1" dirty="0" smtClean="0">
                <a:solidFill>
                  <a:srgbClr val="330066"/>
                </a:solidFill>
              </a:rPr>
              <a:t>1 </a:t>
            </a:r>
            <a:endParaRPr lang="ru-RU" sz="2000" b="1" i="1" dirty="0">
              <a:solidFill>
                <a:srgbClr val="330066"/>
              </a:solidFill>
            </a:endParaRPr>
          </a:p>
        </p:txBody>
      </p:sp>
      <p:grpSp>
        <p:nvGrpSpPr>
          <p:cNvPr id="14341" name="Group 27"/>
          <p:cNvGrpSpPr>
            <a:grpSpLocks noChangeAspect="1"/>
          </p:cNvGrpSpPr>
          <p:nvPr/>
        </p:nvGrpSpPr>
        <p:grpSpPr bwMode="auto">
          <a:xfrm>
            <a:off x="947738" y="3717950"/>
            <a:ext cx="2579687" cy="2517775"/>
            <a:chOff x="5694" y="4383"/>
            <a:chExt cx="2736" cy="2670"/>
          </a:xfrm>
        </p:grpSpPr>
        <p:sp>
          <p:nvSpPr>
            <p:cNvPr id="14351" name="AutoShape 28"/>
            <p:cNvSpPr>
              <a:spLocks noChangeAspect="1" noChangeArrowheads="1"/>
            </p:cNvSpPr>
            <p:nvPr/>
          </p:nvSpPr>
          <p:spPr bwMode="auto">
            <a:xfrm>
              <a:off x="6207" y="4383"/>
              <a:ext cx="1824" cy="335"/>
            </a:xfrm>
            <a:prstGeom prst="flowChartTerminator">
              <a:avLst/>
            </a:prstGeom>
            <a:solidFill>
              <a:srgbClr val="FFFFFF"/>
            </a:solid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 lIns="18000" tIns="10800" rIns="18000" bIns="10800"/>
            <a:lstStyle/>
            <a:p>
              <a:pPr algn="ctr"/>
              <a:r>
                <a:rPr lang="ru-RU" sz="1600">
                  <a:solidFill>
                    <a:srgbClr val="000000"/>
                  </a:solidFill>
                </a:rPr>
                <a:t>Начало</a:t>
              </a:r>
            </a:p>
          </p:txBody>
        </p:sp>
        <p:sp>
          <p:nvSpPr>
            <p:cNvPr id="14352" name="AutoShape 29"/>
            <p:cNvSpPr>
              <a:spLocks noChangeAspect="1" noChangeArrowheads="1"/>
            </p:cNvSpPr>
            <p:nvPr/>
          </p:nvSpPr>
          <p:spPr bwMode="auto">
            <a:xfrm>
              <a:off x="6207" y="6720"/>
              <a:ext cx="1824" cy="333"/>
            </a:xfrm>
            <a:prstGeom prst="flowChartTerminator">
              <a:avLst/>
            </a:prstGeom>
            <a:solidFill>
              <a:srgbClr val="FFFFFF"/>
            </a:solid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 lIns="18000" tIns="10800" rIns="18000" bIns="10800"/>
            <a:lstStyle/>
            <a:p>
              <a:pPr algn="ctr"/>
              <a:r>
                <a:rPr lang="ru-RU" sz="1600">
                  <a:solidFill>
                    <a:srgbClr val="000000"/>
                  </a:solidFill>
                </a:rPr>
                <a:t>Конец</a:t>
              </a:r>
            </a:p>
          </p:txBody>
        </p:sp>
        <p:sp>
          <p:nvSpPr>
            <p:cNvPr id="14353" name="Line 30"/>
            <p:cNvSpPr>
              <a:spLocks noChangeAspect="1" noChangeShapeType="1"/>
            </p:cNvSpPr>
            <p:nvPr/>
          </p:nvSpPr>
          <p:spPr bwMode="auto">
            <a:xfrm>
              <a:off x="7119" y="4734"/>
              <a:ext cx="0" cy="219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4354" name="Line 31"/>
            <p:cNvSpPr>
              <a:spLocks noChangeAspect="1" noChangeShapeType="1"/>
            </p:cNvSpPr>
            <p:nvPr/>
          </p:nvSpPr>
          <p:spPr bwMode="auto">
            <a:xfrm>
              <a:off x="7119" y="5409"/>
              <a:ext cx="0" cy="285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4355" name="Rectangle 32"/>
            <p:cNvSpPr>
              <a:spLocks noChangeAspect="1" noChangeArrowheads="1"/>
            </p:cNvSpPr>
            <p:nvPr/>
          </p:nvSpPr>
          <p:spPr bwMode="auto">
            <a:xfrm>
              <a:off x="6207" y="5694"/>
              <a:ext cx="1824" cy="513"/>
            </a:xfrm>
            <a:prstGeom prst="rect">
              <a:avLst/>
            </a:prstGeom>
            <a:solidFill>
              <a:srgbClr val="FFFFFF"/>
            </a:solid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/>
              <a:r>
                <a:rPr lang="ru-RU" sz="1600">
                  <a:solidFill>
                    <a:srgbClr val="000000"/>
                  </a:solidFill>
                </a:rPr>
                <a:t>Тело цикла</a:t>
              </a:r>
            </a:p>
          </p:txBody>
        </p:sp>
        <p:sp>
          <p:nvSpPr>
            <p:cNvPr id="14356" name="AutoShape 33"/>
            <p:cNvSpPr>
              <a:spLocks noChangeAspect="1" noChangeArrowheads="1"/>
            </p:cNvSpPr>
            <p:nvPr/>
          </p:nvSpPr>
          <p:spPr bwMode="auto">
            <a:xfrm>
              <a:off x="5979" y="4953"/>
              <a:ext cx="2280" cy="456"/>
            </a:xfrm>
            <a:prstGeom prst="flowChartPreparation">
              <a:avLst/>
            </a:prstGeom>
            <a:solidFill>
              <a:srgbClr val="FFFFFF"/>
            </a:solid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/>
              <a:r>
                <a:rPr lang="en-US" sz="1600" i="1" dirty="0" err="1" smtClean="0">
                  <a:solidFill>
                    <a:srgbClr val="000000"/>
                  </a:solidFill>
                </a:rPr>
                <a:t>i</a:t>
              </a:r>
              <a:r>
                <a:rPr lang="en-US" sz="1600" i="1" dirty="0" smtClean="0">
                  <a:solidFill>
                    <a:srgbClr val="000000"/>
                  </a:solidFill>
                </a:rPr>
                <a:t> = n, k</a:t>
              </a:r>
              <a:r>
                <a:rPr lang="ru-RU" sz="1600" dirty="0">
                  <a:solidFill>
                    <a:srgbClr val="000000"/>
                  </a:solidFill>
                </a:rPr>
                <a:t/>
              </a:r>
              <a:br>
                <a:rPr lang="ru-RU" sz="1600" dirty="0">
                  <a:solidFill>
                    <a:srgbClr val="000000"/>
                  </a:solidFill>
                </a:rPr>
              </a:br>
              <a:endParaRPr lang="ru-RU" sz="1600" dirty="0">
                <a:solidFill>
                  <a:srgbClr val="000000"/>
                </a:solidFill>
              </a:endParaRPr>
            </a:p>
          </p:txBody>
        </p:sp>
        <p:sp>
          <p:nvSpPr>
            <p:cNvPr id="14357" name="Freeform 34"/>
            <p:cNvSpPr>
              <a:spLocks noChangeAspect="1"/>
            </p:cNvSpPr>
            <p:nvPr/>
          </p:nvSpPr>
          <p:spPr bwMode="auto">
            <a:xfrm>
              <a:off x="7119" y="5181"/>
              <a:ext cx="1311" cy="1539"/>
            </a:xfrm>
            <a:custGeom>
              <a:avLst/>
              <a:gdLst>
                <a:gd name="T0" fmla="*/ 1140 w 1311"/>
                <a:gd name="T1" fmla="*/ 0 h 1767"/>
                <a:gd name="T2" fmla="*/ 1311 w 1311"/>
                <a:gd name="T3" fmla="*/ 0 h 1767"/>
                <a:gd name="T4" fmla="*/ 1311 w 1311"/>
                <a:gd name="T5" fmla="*/ 1340 h 1767"/>
                <a:gd name="T6" fmla="*/ 0 w 1311"/>
                <a:gd name="T7" fmla="*/ 1340 h 1767"/>
                <a:gd name="T8" fmla="*/ 0 w 1311"/>
                <a:gd name="T9" fmla="*/ 1539 h 176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311" h="1767">
                  <a:moveTo>
                    <a:pt x="1140" y="0"/>
                  </a:moveTo>
                  <a:lnTo>
                    <a:pt x="1311" y="0"/>
                  </a:lnTo>
                  <a:lnTo>
                    <a:pt x="1311" y="1539"/>
                  </a:lnTo>
                  <a:lnTo>
                    <a:pt x="0" y="1539"/>
                  </a:lnTo>
                  <a:lnTo>
                    <a:pt x="0" y="1767"/>
                  </a:lnTo>
                </a:path>
              </a:pathLst>
            </a:custGeom>
            <a:noFill/>
            <a:ln w="19050" cmpd="sng">
              <a:solidFill>
                <a:srgbClr val="000000"/>
              </a:solidFill>
              <a:round/>
              <a:headEnd type="non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4358" name="Freeform 35"/>
            <p:cNvSpPr>
              <a:spLocks noChangeAspect="1"/>
            </p:cNvSpPr>
            <p:nvPr/>
          </p:nvSpPr>
          <p:spPr bwMode="auto">
            <a:xfrm>
              <a:off x="5694" y="5181"/>
              <a:ext cx="1425" cy="1197"/>
            </a:xfrm>
            <a:custGeom>
              <a:avLst/>
              <a:gdLst>
                <a:gd name="T0" fmla="*/ 285 w 1425"/>
                <a:gd name="T1" fmla="*/ 0 h 1197"/>
                <a:gd name="T2" fmla="*/ 0 w 1425"/>
                <a:gd name="T3" fmla="*/ 0 h 1197"/>
                <a:gd name="T4" fmla="*/ 0 w 1425"/>
                <a:gd name="T5" fmla="*/ 1197 h 1197"/>
                <a:gd name="T6" fmla="*/ 1425 w 1425"/>
                <a:gd name="T7" fmla="*/ 1197 h 1197"/>
                <a:gd name="T8" fmla="*/ 1425 w 1425"/>
                <a:gd name="T9" fmla="*/ 1026 h 119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425" h="1197">
                  <a:moveTo>
                    <a:pt x="285" y="0"/>
                  </a:moveTo>
                  <a:lnTo>
                    <a:pt x="0" y="0"/>
                  </a:lnTo>
                  <a:lnTo>
                    <a:pt x="0" y="1197"/>
                  </a:lnTo>
                  <a:lnTo>
                    <a:pt x="1425" y="1197"/>
                  </a:lnTo>
                  <a:lnTo>
                    <a:pt x="1425" y="1026"/>
                  </a:lnTo>
                </a:path>
              </a:pathLst>
            </a:custGeom>
            <a:noFill/>
            <a:ln w="19050" cmpd="sng">
              <a:solidFill>
                <a:srgbClr val="000000"/>
              </a:solidFill>
              <a:round/>
              <a:headEnd type="triangl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</p:grpSp>
      <p:sp>
        <p:nvSpPr>
          <p:cNvPr id="15" name="Text Box 5"/>
          <p:cNvSpPr txBox="1">
            <a:spLocks noChangeArrowheads="1"/>
          </p:cNvSpPr>
          <p:nvPr/>
        </p:nvSpPr>
        <p:spPr bwMode="auto">
          <a:xfrm>
            <a:off x="392738" y="765175"/>
            <a:ext cx="7596906" cy="10772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2400" b="1" dirty="0">
                <a:solidFill>
                  <a:srgbClr val="330066"/>
                </a:solidFill>
              </a:rPr>
              <a:t>Циклический алгоритм</a:t>
            </a:r>
            <a:r>
              <a:rPr lang="ru-RU" sz="2400" dirty="0">
                <a:solidFill>
                  <a:srgbClr val="330066"/>
                </a:solidFill>
              </a:rPr>
              <a:t> – </a:t>
            </a:r>
            <a:r>
              <a:rPr lang="ru-RU" sz="2000" dirty="0">
                <a:solidFill>
                  <a:srgbClr val="330066"/>
                </a:solidFill>
              </a:rPr>
              <a:t>это алгоритм, в котором одна и та же последовательность команд (тело цикла) повторяется несколько </a:t>
            </a:r>
            <a:r>
              <a:rPr lang="ru-RU" sz="2000" dirty="0" smtClean="0">
                <a:solidFill>
                  <a:srgbClr val="330066"/>
                </a:solidFill>
              </a:rPr>
              <a:t>раз.</a:t>
            </a:r>
            <a:endParaRPr lang="ru-RU" sz="2000" dirty="0">
              <a:solidFill>
                <a:srgbClr val="330066"/>
              </a:solidFill>
            </a:endParaRPr>
          </a:p>
        </p:txBody>
      </p:sp>
      <p:grpSp>
        <p:nvGrpSpPr>
          <p:cNvPr id="2" name="Группа 1"/>
          <p:cNvGrpSpPr/>
          <p:nvPr/>
        </p:nvGrpSpPr>
        <p:grpSpPr>
          <a:xfrm>
            <a:off x="4635729" y="3679606"/>
            <a:ext cx="3960440" cy="1873630"/>
            <a:chOff x="4635729" y="3679606"/>
            <a:chExt cx="3960440" cy="1873630"/>
          </a:xfrm>
        </p:grpSpPr>
        <p:sp>
          <p:nvSpPr>
            <p:cNvPr id="23" name="TextBox 22"/>
            <p:cNvSpPr txBox="1"/>
            <p:nvPr/>
          </p:nvSpPr>
          <p:spPr>
            <a:xfrm>
              <a:off x="4644008" y="4168241"/>
              <a:ext cx="3852428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800" b="1" dirty="0" err="1">
                  <a:solidFill>
                    <a:srgbClr val="000000"/>
                  </a:solidFill>
                  <a:latin typeface="Consolas" pitchFamily="49" charset="0"/>
                  <a:cs typeface="Consolas" pitchFamily="49" charset="0"/>
                </a:rPr>
                <a:t>нц</a:t>
              </a:r>
              <a:r>
                <a:rPr lang="ru-RU" sz="2800" dirty="0">
                  <a:solidFill>
                    <a:srgbClr val="000000"/>
                  </a:solidFill>
                  <a:latin typeface="Consolas" pitchFamily="49" charset="0"/>
                  <a:cs typeface="Consolas" pitchFamily="49" charset="0"/>
                </a:rPr>
                <a:t> </a:t>
              </a:r>
              <a:r>
                <a:rPr lang="ru-RU" sz="2800" b="1" dirty="0">
                  <a:solidFill>
                    <a:srgbClr val="000000"/>
                  </a:solidFill>
                  <a:latin typeface="Consolas" pitchFamily="49" charset="0"/>
                  <a:cs typeface="Consolas" pitchFamily="49" charset="0"/>
                </a:rPr>
                <a:t>для</a:t>
              </a:r>
              <a:r>
                <a:rPr lang="ru-RU" sz="2800" dirty="0">
                  <a:solidFill>
                    <a:srgbClr val="000000"/>
                  </a:solidFill>
                  <a:latin typeface="Consolas" pitchFamily="49" charset="0"/>
                  <a:cs typeface="Consolas" pitchFamily="49" charset="0"/>
                </a:rPr>
                <a:t> </a:t>
              </a:r>
              <a:r>
                <a:rPr lang="ru-RU" sz="2800" i="1" dirty="0">
                  <a:solidFill>
                    <a:srgbClr val="000000"/>
                  </a:solidFill>
                  <a:latin typeface="Consolas" pitchFamily="49" charset="0"/>
                  <a:cs typeface="Consolas" pitchFamily="49" charset="0"/>
                </a:rPr>
                <a:t>i</a:t>
              </a:r>
              <a:r>
                <a:rPr lang="ru-RU" sz="2800" dirty="0">
                  <a:solidFill>
                    <a:srgbClr val="000000"/>
                  </a:solidFill>
                  <a:latin typeface="Consolas" pitchFamily="49" charset="0"/>
                  <a:cs typeface="Consolas" pitchFamily="49" charset="0"/>
                </a:rPr>
                <a:t> </a:t>
              </a:r>
              <a:r>
                <a:rPr lang="ru-RU" sz="2800" b="1" dirty="0">
                  <a:solidFill>
                    <a:srgbClr val="000000"/>
                  </a:solidFill>
                  <a:latin typeface="Consolas" pitchFamily="49" charset="0"/>
                  <a:cs typeface="Consolas" pitchFamily="49" charset="0"/>
                </a:rPr>
                <a:t>от</a:t>
              </a:r>
              <a:r>
                <a:rPr lang="ru-RU" sz="2800" dirty="0">
                  <a:solidFill>
                    <a:srgbClr val="000000"/>
                  </a:solidFill>
                  <a:latin typeface="Consolas" pitchFamily="49" charset="0"/>
                  <a:cs typeface="Consolas" pitchFamily="49" charset="0"/>
                </a:rPr>
                <a:t> </a:t>
              </a:r>
              <a:r>
                <a:rPr lang="en-US" sz="2800" i="1" dirty="0">
                  <a:solidFill>
                    <a:srgbClr val="000000"/>
                  </a:solidFill>
                  <a:latin typeface="Consolas" pitchFamily="49" charset="0"/>
                  <a:cs typeface="Consolas" pitchFamily="49" charset="0"/>
                </a:rPr>
                <a:t>n</a:t>
              </a:r>
              <a:r>
                <a:rPr lang="ru-RU" sz="2800" dirty="0" smtClean="0">
                  <a:solidFill>
                    <a:srgbClr val="000000"/>
                  </a:solidFill>
                  <a:latin typeface="Consolas" pitchFamily="49" charset="0"/>
                  <a:cs typeface="Consolas" pitchFamily="49" charset="0"/>
                </a:rPr>
                <a:t> </a:t>
              </a:r>
              <a:r>
                <a:rPr lang="ru-RU" sz="2800" b="1" dirty="0">
                  <a:solidFill>
                    <a:srgbClr val="000000"/>
                  </a:solidFill>
                  <a:latin typeface="Consolas" pitchFamily="49" charset="0"/>
                  <a:cs typeface="Consolas" pitchFamily="49" charset="0"/>
                </a:rPr>
                <a:t>до</a:t>
              </a:r>
              <a:r>
                <a:rPr lang="ru-RU" sz="2800" dirty="0">
                  <a:solidFill>
                    <a:srgbClr val="000000"/>
                  </a:solidFill>
                  <a:latin typeface="Consolas" pitchFamily="49" charset="0"/>
                  <a:cs typeface="Consolas" pitchFamily="49" charset="0"/>
                </a:rPr>
                <a:t> </a:t>
              </a:r>
              <a:r>
                <a:rPr lang="en-US" sz="2800" i="1" dirty="0">
                  <a:solidFill>
                    <a:srgbClr val="000000"/>
                  </a:solidFill>
                  <a:latin typeface="Consolas" pitchFamily="49" charset="0"/>
                  <a:cs typeface="Consolas" pitchFamily="49" charset="0"/>
                </a:rPr>
                <a:t>k</a:t>
              </a:r>
              <a:r>
                <a:rPr lang="ru-RU" sz="2800" dirty="0">
                  <a:solidFill>
                    <a:srgbClr val="000000"/>
                  </a:solidFill>
                  <a:latin typeface="Consolas" pitchFamily="49" charset="0"/>
                  <a:cs typeface="Consolas" pitchFamily="49" charset="0"/>
                </a:rPr>
                <a:t/>
              </a:r>
              <a:br>
                <a:rPr lang="ru-RU" sz="2800" dirty="0">
                  <a:solidFill>
                    <a:srgbClr val="000000"/>
                  </a:solidFill>
                  <a:latin typeface="Consolas" pitchFamily="49" charset="0"/>
                  <a:cs typeface="Consolas" pitchFamily="49" charset="0"/>
                </a:rPr>
              </a:br>
              <a:r>
                <a:rPr lang="ru-RU" sz="2800" dirty="0" smtClean="0">
                  <a:solidFill>
                    <a:srgbClr val="000000"/>
                  </a:solidFill>
                  <a:latin typeface="Consolas" pitchFamily="49" charset="0"/>
                  <a:cs typeface="Consolas" pitchFamily="49" charset="0"/>
                </a:rPr>
                <a:t>  </a:t>
              </a:r>
              <a:r>
                <a:rPr lang="en-US" sz="2800" b="1" dirty="0" smtClean="0">
                  <a:solidFill>
                    <a:srgbClr val="0000C8"/>
                  </a:solidFill>
                  <a:latin typeface="Consolas" pitchFamily="49" charset="0"/>
                  <a:cs typeface="Consolas" pitchFamily="49" charset="0"/>
                </a:rPr>
                <a:t>&lt;</a:t>
              </a:r>
              <a:r>
                <a:rPr lang="ru-RU" sz="2800" b="1" dirty="0" smtClean="0">
                  <a:solidFill>
                    <a:srgbClr val="0000C8"/>
                  </a:solidFill>
                  <a:latin typeface="Consolas" pitchFamily="49" charset="0"/>
                  <a:cs typeface="Consolas" pitchFamily="49" charset="0"/>
                </a:rPr>
                <a:t>тело цикла</a:t>
              </a:r>
              <a:r>
                <a:rPr lang="en-US" sz="2800" b="1" dirty="0" smtClean="0">
                  <a:solidFill>
                    <a:srgbClr val="0000C8"/>
                  </a:solidFill>
                  <a:latin typeface="Consolas" pitchFamily="49" charset="0"/>
                  <a:cs typeface="Consolas" pitchFamily="49" charset="0"/>
                </a:rPr>
                <a:t>&gt;</a:t>
              </a:r>
              <a:r>
                <a:rPr lang="ru-RU" sz="2800" dirty="0">
                  <a:solidFill>
                    <a:srgbClr val="000000"/>
                  </a:solidFill>
                  <a:latin typeface="Consolas" pitchFamily="49" charset="0"/>
                  <a:cs typeface="Consolas" pitchFamily="49" charset="0"/>
                </a:rPr>
                <a:t/>
              </a:r>
              <a:br>
                <a:rPr lang="ru-RU" sz="2800" dirty="0">
                  <a:solidFill>
                    <a:srgbClr val="000000"/>
                  </a:solidFill>
                  <a:latin typeface="Consolas" pitchFamily="49" charset="0"/>
                  <a:cs typeface="Consolas" pitchFamily="49" charset="0"/>
                </a:rPr>
              </a:br>
              <a:r>
                <a:rPr lang="ru-RU" sz="2800" b="1" dirty="0" err="1" smtClean="0">
                  <a:solidFill>
                    <a:srgbClr val="000000"/>
                  </a:solidFill>
                  <a:latin typeface="Consolas" pitchFamily="49" charset="0"/>
                  <a:cs typeface="Consolas" pitchFamily="49" charset="0"/>
                </a:rPr>
                <a:t>кц</a:t>
              </a:r>
              <a:endParaRPr lang="ru-RU" sz="2800" dirty="0">
                <a:solidFill>
                  <a:srgbClr val="000000"/>
                </a:solidFill>
                <a:latin typeface="Consolas" pitchFamily="49" charset="0"/>
                <a:cs typeface="Consolas" pitchFamily="49" charset="0"/>
              </a:endParaRP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4635729" y="3679606"/>
              <a:ext cx="396044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i="1" u="sng" dirty="0" smtClean="0">
                  <a:solidFill>
                    <a:srgbClr val="000000"/>
                  </a:solidFill>
                </a:rPr>
                <a:t>Алгоритмический язык (</a:t>
              </a:r>
              <a:r>
                <a:rPr lang="ru-RU" i="1" u="sng" dirty="0" err="1" smtClean="0">
                  <a:solidFill>
                    <a:srgbClr val="000000"/>
                  </a:solidFill>
                </a:rPr>
                <a:t>КуМир</a:t>
              </a:r>
              <a:r>
                <a:rPr lang="ru-RU" i="1" u="sng" dirty="0" smtClean="0">
                  <a:solidFill>
                    <a:srgbClr val="000000"/>
                  </a:solidFill>
                </a:rPr>
                <a:t>):</a:t>
              </a:r>
              <a:endParaRPr lang="ru-RU" i="1" u="sng" dirty="0">
                <a:solidFill>
                  <a:srgbClr val="0000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0530762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extBox 1"/>
          <p:cNvSpPr txBox="1">
            <a:spLocks noChangeArrowheads="1"/>
          </p:cNvSpPr>
          <p:nvPr/>
        </p:nvSpPr>
        <p:spPr bwMode="auto">
          <a:xfrm>
            <a:off x="241300" y="115888"/>
            <a:ext cx="7740650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ru-RU" b="1" dirty="0">
                <a:solidFill>
                  <a:srgbClr val="000000"/>
                </a:solidFill>
              </a:rPr>
              <a:t>Задача. </a:t>
            </a:r>
            <a:r>
              <a:rPr lang="ru-RU" dirty="0" smtClean="0">
                <a:solidFill>
                  <a:srgbClr val="000000"/>
                </a:solidFill>
              </a:rPr>
              <a:t>Правее Робота расположен коридор длиной 4 клетки. </a:t>
            </a:r>
            <a:br>
              <a:rPr lang="ru-RU" dirty="0" smtClean="0">
                <a:solidFill>
                  <a:srgbClr val="000000"/>
                </a:solidFill>
              </a:rPr>
            </a:br>
            <a:r>
              <a:rPr lang="ru-RU" dirty="0" smtClean="0">
                <a:solidFill>
                  <a:srgbClr val="000000"/>
                </a:solidFill>
              </a:rPr>
              <a:t>Робот должен закрасить все клетки этого коридора и вернуться в исходное положение.</a:t>
            </a:r>
            <a:endParaRPr lang="ru-RU" dirty="0">
              <a:solidFill>
                <a:srgbClr val="00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18778" y="1534453"/>
            <a:ext cx="3713162" cy="3477875"/>
          </a:xfrm>
          <a:prstGeom prst="rect">
            <a:avLst/>
          </a:prstGeom>
          <a:noFill/>
          <a:ln>
            <a:solidFill>
              <a:schemeClr val="tx1"/>
            </a:solidFill>
            <a:prstDash val="lgDash"/>
          </a:ln>
        </p:spPr>
        <p:txBody>
          <a:bodyPr wrap="square" rtlCol="0">
            <a:spAutoFit/>
          </a:bodyPr>
          <a:lstStyle/>
          <a:p>
            <a:r>
              <a:rPr lang="ru-RU" sz="2000" b="1" dirty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использовать</a:t>
            </a:r>
            <a:r>
              <a:rPr lang="ru-RU" sz="2000" dirty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 </a:t>
            </a:r>
            <a:r>
              <a:rPr lang="ru-RU" sz="2000" b="1" dirty="0">
                <a:solidFill>
                  <a:srgbClr val="00AA00"/>
                </a:solidFill>
                <a:latin typeface="Consolas" pitchFamily="49" charset="0"/>
                <a:cs typeface="Consolas" pitchFamily="49" charset="0"/>
              </a:rPr>
              <a:t>Робот</a:t>
            </a:r>
            <a:r>
              <a:rPr lang="ru-RU" sz="2000" dirty="0">
                <a:latin typeface="Consolas" pitchFamily="49" charset="0"/>
                <a:cs typeface="Consolas" pitchFamily="49" charset="0"/>
              </a:rPr>
              <a:t/>
            </a:r>
            <a:br>
              <a:rPr lang="ru-RU" sz="2000" dirty="0">
                <a:latin typeface="Consolas" pitchFamily="49" charset="0"/>
                <a:cs typeface="Consolas" pitchFamily="49" charset="0"/>
              </a:rPr>
            </a:br>
            <a:r>
              <a:rPr lang="ru-RU" sz="2000" b="1" dirty="0" err="1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алг</a:t>
            </a:r>
            <a:r>
              <a:rPr lang="ru-RU" sz="2000" dirty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 </a:t>
            </a:r>
            <a:r>
              <a:rPr lang="ru-RU" sz="2000" b="1" dirty="0">
                <a:solidFill>
                  <a:srgbClr val="0000C8"/>
                </a:solidFill>
                <a:latin typeface="Consolas" pitchFamily="49" charset="0"/>
                <a:cs typeface="Consolas" pitchFamily="49" charset="0"/>
              </a:rPr>
              <a:t>Коридор</a:t>
            </a:r>
            <a:r>
              <a:rPr lang="ru-RU" sz="2000" dirty="0">
                <a:latin typeface="Consolas" pitchFamily="49" charset="0"/>
                <a:cs typeface="Consolas" pitchFamily="49" charset="0"/>
              </a:rPr>
              <a:t/>
            </a:r>
            <a:br>
              <a:rPr lang="ru-RU" sz="2000" dirty="0">
                <a:latin typeface="Consolas" pitchFamily="49" charset="0"/>
                <a:cs typeface="Consolas" pitchFamily="49" charset="0"/>
              </a:rPr>
            </a:br>
            <a:r>
              <a:rPr lang="ru-RU" sz="2000" b="1" dirty="0" err="1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нач</a:t>
            </a:r>
            <a:r>
              <a:rPr lang="ru-RU" sz="2000" dirty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 </a:t>
            </a:r>
            <a:r>
              <a:rPr lang="ru-RU" sz="2000" b="1" dirty="0">
                <a:solidFill>
                  <a:srgbClr val="C05800"/>
                </a:solidFill>
                <a:latin typeface="Consolas" pitchFamily="49" charset="0"/>
                <a:cs typeface="Consolas" pitchFamily="49" charset="0"/>
              </a:rPr>
              <a:t>цел</a:t>
            </a:r>
            <a:r>
              <a:rPr lang="ru-RU" sz="2000" dirty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 </a:t>
            </a:r>
            <a:r>
              <a:rPr lang="ru-RU" sz="2000" i="1" dirty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i</a:t>
            </a:r>
            <a:r>
              <a:rPr lang="ru-RU" sz="2000" dirty="0">
                <a:latin typeface="Consolas" pitchFamily="49" charset="0"/>
                <a:cs typeface="Consolas" pitchFamily="49" charset="0"/>
              </a:rPr>
              <a:t/>
            </a:r>
            <a:br>
              <a:rPr lang="ru-RU" sz="2000" dirty="0">
                <a:latin typeface="Consolas" pitchFamily="49" charset="0"/>
                <a:cs typeface="Consolas" pitchFamily="49" charset="0"/>
              </a:rPr>
            </a:br>
            <a:r>
              <a:rPr lang="ru-RU" sz="2000" dirty="0">
                <a:latin typeface="Consolas" pitchFamily="49" charset="0"/>
                <a:cs typeface="Consolas" pitchFamily="49" charset="0"/>
              </a:rPr>
              <a:t>. </a:t>
            </a:r>
            <a:r>
              <a:rPr lang="ru-RU" sz="2000" b="1" dirty="0" err="1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нц</a:t>
            </a:r>
            <a:r>
              <a:rPr lang="ru-RU" sz="2000" dirty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 </a:t>
            </a:r>
            <a:r>
              <a:rPr lang="ru-RU" sz="2000" b="1" dirty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для</a:t>
            </a:r>
            <a:r>
              <a:rPr lang="ru-RU" sz="2000" dirty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 </a:t>
            </a:r>
            <a:r>
              <a:rPr lang="ru-RU" sz="2000" i="1" dirty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i</a:t>
            </a:r>
            <a:r>
              <a:rPr lang="ru-RU" sz="2000" dirty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 </a:t>
            </a:r>
            <a:r>
              <a:rPr lang="ru-RU" sz="2000" b="1" dirty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от</a:t>
            </a:r>
            <a:r>
              <a:rPr lang="ru-RU" sz="2000" dirty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 </a:t>
            </a:r>
            <a:r>
              <a:rPr lang="ru-RU" sz="2000" b="1" dirty="0">
                <a:solidFill>
                  <a:srgbClr val="0095FF"/>
                </a:solidFill>
                <a:latin typeface="Consolas" pitchFamily="49" charset="0"/>
                <a:cs typeface="Consolas" pitchFamily="49" charset="0"/>
              </a:rPr>
              <a:t>1</a:t>
            </a:r>
            <a:r>
              <a:rPr lang="ru-RU" sz="2000" dirty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 </a:t>
            </a:r>
            <a:r>
              <a:rPr lang="ru-RU" sz="2000" b="1" dirty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до</a:t>
            </a:r>
            <a:r>
              <a:rPr lang="ru-RU" sz="2000" dirty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 </a:t>
            </a:r>
            <a:r>
              <a:rPr lang="ru-RU" sz="2000" b="1" dirty="0" smtClean="0">
                <a:solidFill>
                  <a:srgbClr val="0095FF"/>
                </a:solidFill>
                <a:latin typeface="Consolas" pitchFamily="49" charset="0"/>
                <a:cs typeface="Consolas" pitchFamily="49" charset="0"/>
              </a:rPr>
              <a:t>4</a:t>
            </a:r>
            <a:r>
              <a:rPr lang="ru-RU" sz="2000" dirty="0">
                <a:latin typeface="Consolas" pitchFamily="49" charset="0"/>
                <a:cs typeface="Consolas" pitchFamily="49" charset="0"/>
              </a:rPr>
              <a:t/>
            </a:r>
            <a:br>
              <a:rPr lang="ru-RU" sz="2000" dirty="0">
                <a:latin typeface="Consolas" pitchFamily="49" charset="0"/>
                <a:cs typeface="Consolas" pitchFamily="49" charset="0"/>
              </a:rPr>
            </a:br>
            <a:r>
              <a:rPr lang="ru-RU" sz="2000" dirty="0">
                <a:latin typeface="Consolas" pitchFamily="49" charset="0"/>
                <a:cs typeface="Consolas" pitchFamily="49" charset="0"/>
              </a:rPr>
              <a:t>. . </a:t>
            </a:r>
            <a:r>
              <a:rPr lang="ru-RU" sz="2000" b="1" dirty="0">
                <a:solidFill>
                  <a:srgbClr val="0000C8"/>
                </a:solidFill>
                <a:latin typeface="Consolas" pitchFamily="49" charset="0"/>
                <a:cs typeface="Consolas" pitchFamily="49" charset="0"/>
              </a:rPr>
              <a:t>вправо</a:t>
            </a:r>
            <a:r>
              <a:rPr lang="ru-RU" sz="2000" dirty="0">
                <a:latin typeface="Consolas" pitchFamily="49" charset="0"/>
                <a:cs typeface="Consolas" pitchFamily="49" charset="0"/>
              </a:rPr>
              <a:t/>
            </a:r>
            <a:br>
              <a:rPr lang="ru-RU" sz="2000" dirty="0">
                <a:latin typeface="Consolas" pitchFamily="49" charset="0"/>
                <a:cs typeface="Consolas" pitchFamily="49" charset="0"/>
              </a:rPr>
            </a:br>
            <a:r>
              <a:rPr lang="ru-RU" sz="2000" dirty="0">
                <a:latin typeface="Consolas" pitchFamily="49" charset="0"/>
                <a:cs typeface="Consolas" pitchFamily="49" charset="0"/>
              </a:rPr>
              <a:t>. . </a:t>
            </a:r>
            <a:r>
              <a:rPr lang="ru-RU" sz="2000" b="1" dirty="0">
                <a:solidFill>
                  <a:srgbClr val="0000C8"/>
                </a:solidFill>
                <a:latin typeface="Consolas" pitchFamily="49" charset="0"/>
                <a:cs typeface="Consolas" pitchFamily="49" charset="0"/>
              </a:rPr>
              <a:t>закрасить</a:t>
            </a:r>
            <a:r>
              <a:rPr lang="ru-RU" sz="2000" dirty="0">
                <a:latin typeface="Consolas" pitchFamily="49" charset="0"/>
                <a:cs typeface="Consolas" pitchFamily="49" charset="0"/>
              </a:rPr>
              <a:t/>
            </a:r>
            <a:br>
              <a:rPr lang="ru-RU" sz="2000" dirty="0">
                <a:latin typeface="Consolas" pitchFamily="49" charset="0"/>
                <a:cs typeface="Consolas" pitchFamily="49" charset="0"/>
              </a:rPr>
            </a:br>
            <a:r>
              <a:rPr lang="ru-RU" sz="2000" dirty="0">
                <a:latin typeface="Consolas" pitchFamily="49" charset="0"/>
                <a:cs typeface="Consolas" pitchFamily="49" charset="0"/>
              </a:rPr>
              <a:t>. </a:t>
            </a:r>
            <a:r>
              <a:rPr lang="ru-RU" sz="2000" b="1" dirty="0" err="1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кц</a:t>
            </a:r>
            <a:r>
              <a:rPr lang="ru-RU" sz="2000" dirty="0">
                <a:latin typeface="Consolas" pitchFamily="49" charset="0"/>
                <a:cs typeface="Consolas" pitchFamily="49" charset="0"/>
              </a:rPr>
              <a:t/>
            </a:r>
            <a:br>
              <a:rPr lang="ru-RU" sz="2000" dirty="0">
                <a:latin typeface="Consolas" pitchFamily="49" charset="0"/>
                <a:cs typeface="Consolas" pitchFamily="49" charset="0"/>
              </a:rPr>
            </a:br>
            <a:r>
              <a:rPr lang="ru-RU" sz="2000" dirty="0">
                <a:latin typeface="Consolas" pitchFamily="49" charset="0"/>
                <a:cs typeface="Consolas" pitchFamily="49" charset="0"/>
              </a:rPr>
              <a:t>. </a:t>
            </a:r>
            <a:r>
              <a:rPr lang="ru-RU" sz="2000" b="1" dirty="0" err="1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нц</a:t>
            </a:r>
            <a:r>
              <a:rPr lang="ru-RU" sz="2000" dirty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 </a:t>
            </a:r>
            <a:r>
              <a:rPr lang="ru-RU" sz="2000" b="1" dirty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для</a:t>
            </a:r>
            <a:r>
              <a:rPr lang="ru-RU" sz="2000" dirty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 </a:t>
            </a:r>
            <a:r>
              <a:rPr lang="ru-RU" sz="2000" i="1" dirty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i</a:t>
            </a:r>
            <a:r>
              <a:rPr lang="ru-RU" sz="2000" dirty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 </a:t>
            </a:r>
            <a:r>
              <a:rPr lang="ru-RU" sz="2000" b="1" dirty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от</a:t>
            </a:r>
            <a:r>
              <a:rPr lang="ru-RU" sz="2000" dirty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 </a:t>
            </a:r>
            <a:r>
              <a:rPr lang="ru-RU" sz="2000" b="1" dirty="0">
                <a:solidFill>
                  <a:srgbClr val="0095FF"/>
                </a:solidFill>
                <a:latin typeface="Consolas" pitchFamily="49" charset="0"/>
                <a:cs typeface="Consolas" pitchFamily="49" charset="0"/>
              </a:rPr>
              <a:t>1</a:t>
            </a:r>
            <a:r>
              <a:rPr lang="ru-RU" sz="2000" dirty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 </a:t>
            </a:r>
            <a:r>
              <a:rPr lang="ru-RU" sz="2000" b="1" dirty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до</a:t>
            </a:r>
            <a:r>
              <a:rPr lang="ru-RU" sz="2000" dirty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 </a:t>
            </a:r>
            <a:r>
              <a:rPr lang="ru-RU" sz="2000" b="1" dirty="0" smtClean="0">
                <a:solidFill>
                  <a:srgbClr val="0095FF"/>
                </a:solidFill>
                <a:latin typeface="Consolas" pitchFamily="49" charset="0"/>
                <a:cs typeface="Consolas" pitchFamily="49" charset="0"/>
              </a:rPr>
              <a:t>4</a:t>
            </a:r>
            <a:r>
              <a:rPr lang="ru-RU" sz="2000" dirty="0">
                <a:latin typeface="Consolas" pitchFamily="49" charset="0"/>
                <a:cs typeface="Consolas" pitchFamily="49" charset="0"/>
              </a:rPr>
              <a:t/>
            </a:r>
            <a:br>
              <a:rPr lang="ru-RU" sz="2000" dirty="0">
                <a:latin typeface="Consolas" pitchFamily="49" charset="0"/>
                <a:cs typeface="Consolas" pitchFamily="49" charset="0"/>
              </a:rPr>
            </a:br>
            <a:r>
              <a:rPr lang="ru-RU" sz="2000" dirty="0">
                <a:latin typeface="Consolas" pitchFamily="49" charset="0"/>
                <a:cs typeface="Consolas" pitchFamily="49" charset="0"/>
              </a:rPr>
              <a:t>. . </a:t>
            </a:r>
            <a:r>
              <a:rPr lang="ru-RU" sz="2000" b="1" dirty="0">
                <a:solidFill>
                  <a:srgbClr val="0000C8"/>
                </a:solidFill>
                <a:latin typeface="Consolas" pitchFamily="49" charset="0"/>
                <a:cs typeface="Consolas" pitchFamily="49" charset="0"/>
              </a:rPr>
              <a:t>влево</a:t>
            </a:r>
            <a:r>
              <a:rPr lang="ru-RU" sz="2000" dirty="0">
                <a:latin typeface="Consolas" pitchFamily="49" charset="0"/>
                <a:cs typeface="Consolas" pitchFamily="49" charset="0"/>
              </a:rPr>
              <a:t/>
            </a:r>
            <a:br>
              <a:rPr lang="ru-RU" sz="2000" dirty="0">
                <a:latin typeface="Consolas" pitchFamily="49" charset="0"/>
                <a:cs typeface="Consolas" pitchFamily="49" charset="0"/>
              </a:rPr>
            </a:br>
            <a:r>
              <a:rPr lang="ru-RU" sz="2000" dirty="0">
                <a:latin typeface="Consolas" pitchFamily="49" charset="0"/>
                <a:cs typeface="Consolas" pitchFamily="49" charset="0"/>
              </a:rPr>
              <a:t>. </a:t>
            </a:r>
            <a:r>
              <a:rPr lang="ru-RU" sz="2000" b="1" dirty="0" err="1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кц</a:t>
            </a:r>
            <a:r>
              <a:rPr lang="ru-RU" sz="2000" dirty="0">
                <a:latin typeface="Consolas" pitchFamily="49" charset="0"/>
                <a:cs typeface="Consolas" pitchFamily="49" charset="0"/>
              </a:rPr>
              <a:t/>
            </a:r>
            <a:br>
              <a:rPr lang="ru-RU" sz="2000" dirty="0">
                <a:latin typeface="Consolas" pitchFamily="49" charset="0"/>
                <a:cs typeface="Consolas" pitchFamily="49" charset="0"/>
              </a:rPr>
            </a:br>
            <a:r>
              <a:rPr lang="ru-RU" sz="2000" b="1" dirty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кон</a:t>
            </a:r>
            <a:endParaRPr lang="ru-RU" sz="2000" dirty="0">
              <a:latin typeface="Consolas" pitchFamily="49" charset="0"/>
              <a:cs typeface="Consolas" pitchFamily="49" charset="0"/>
            </a:endParaRPr>
          </a:p>
        </p:txBody>
      </p:sp>
      <p:sp>
        <p:nvSpPr>
          <p:cNvPr id="5" name="Управляющая кнопка: настраиваемая 4">
            <a:hlinkClick r:id="rId2" action="ppaction://hlinksldjump" highlightClick="1"/>
          </p:cNvPr>
          <p:cNvSpPr/>
          <p:nvPr/>
        </p:nvSpPr>
        <p:spPr>
          <a:xfrm>
            <a:off x="6056176" y="5299193"/>
            <a:ext cx="1908212" cy="324036"/>
          </a:xfrm>
          <a:prstGeom prst="actionButtonBlank">
            <a:avLst/>
          </a:prstGeom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Демонстрация</a:t>
            </a:r>
            <a:endParaRPr lang="ru-RU" dirty="0"/>
          </a:p>
        </p:txBody>
      </p:sp>
      <p:pic>
        <p:nvPicPr>
          <p:cNvPr id="6" name="Picture 2" descr="D:\_Папа-адм\Desktop\Алгоритмизация (през)\коридор 4 раз\Image 001.pn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283968" y="1520788"/>
            <a:ext cx="4687061" cy="35052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9738830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extBox 1"/>
          <p:cNvSpPr txBox="1">
            <a:spLocks noChangeArrowheads="1"/>
          </p:cNvSpPr>
          <p:nvPr/>
        </p:nvSpPr>
        <p:spPr bwMode="auto">
          <a:xfrm>
            <a:off x="241300" y="115888"/>
            <a:ext cx="7740650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ru-RU" b="1" dirty="0">
                <a:solidFill>
                  <a:srgbClr val="000000"/>
                </a:solidFill>
              </a:rPr>
              <a:t>Задача. </a:t>
            </a:r>
            <a:r>
              <a:rPr lang="ru-RU" dirty="0" smtClean="0">
                <a:solidFill>
                  <a:srgbClr val="000000"/>
                </a:solidFill>
              </a:rPr>
              <a:t>Правее Робота расположен коридор длиной 4 клетки. </a:t>
            </a:r>
            <a:br>
              <a:rPr lang="ru-RU" dirty="0" smtClean="0">
                <a:solidFill>
                  <a:srgbClr val="000000"/>
                </a:solidFill>
              </a:rPr>
            </a:br>
            <a:r>
              <a:rPr lang="ru-RU" dirty="0" smtClean="0">
                <a:solidFill>
                  <a:srgbClr val="000000"/>
                </a:solidFill>
              </a:rPr>
              <a:t>Робот должен закрасить все клетки этого коридора и вернуться в исходное положение.</a:t>
            </a:r>
            <a:endParaRPr lang="ru-RU" dirty="0">
              <a:solidFill>
                <a:srgbClr val="000000"/>
              </a:solidFill>
            </a:endParaRPr>
          </a:p>
        </p:txBody>
      </p:sp>
      <p:pic>
        <p:nvPicPr>
          <p:cNvPr id="3108" name="Picture 36" descr="D:\_Папа-адм\Desktop\Алгоритмизация (през)\коридор для\Image 001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13" y="1452564"/>
            <a:ext cx="8712075" cy="41472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09" name="Picture 37" descr="D:\_Папа-адм\Desktop\Алгоритмизация (през)\коридор для\Image 002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13" y="1452564"/>
            <a:ext cx="8712075" cy="41472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10" name="Picture 38" descr="D:\_Папа-адм\Desktop\Алгоритмизация (през)\коридор для\Image 004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13" y="1452564"/>
            <a:ext cx="8712075" cy="41472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11" name="Picture 39" descr="D:\_Папа-адм\Desktop\Алгоритмизация (през)\коридор для\Image 005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13" y="1452564"/>
            <a:ext cx="8712075" cy="41472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12" name="Picture 40" descr="D:\_Папа-адм\Desktop\Алгоритмизация (през)\коридор для\Image 006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13" y="1452564"/>
            <a:ext cx="8712075" cy="41472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13" name="Picture 41" descr="D:\_Папа-адм\Desktop\Алгоритмизация (през)\коридор для\Image 007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13" y="1452564"/>
            <a:ext cx="8712075" cy="41472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14" name="Picture 42" descr="D:\_Папа-адм\Desktop\Алгоритмизация (през)\коридор для\Image 008.pn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13" y="1452564"/>
            <a:ext cx="8712075" cy="41472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15" name="Picture 43" descr="D:\_Папа-адм\Desktop\Алгоритмизация (през)\коридор для\Image 009.pn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13" y="1452564"/>
            <a:ext cx="8712075" cy="41472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16" name="Picture 44" descr="D:\_Папа-адм\Desktop\Алгоритмизация (през)\коридор для\Image 010.pn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13" y="1452564"/>
            <a:ext cx="8712075" cy="41472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17" name="Picture 45" descr="D:\_Папа-адм\Desktop\Алгоритмизация (през)\коридор для\Image 011.png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13" y="1452564"/>
            <a:ext cx="8712075" cy="41472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18" name="Picture 46" descr="D:\_Папа-адм\Desktop\Алгоритмизация (през)\коридор для\Image 012.png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13" y="1452564"/>
            <a:ext cx="8712075" cy="41472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19" name="Picture 47" descr="D:\_Папа-адм\Desktop\Алгоритмизация (през)\коридор для\Image 013.png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13" y="1452564"/>
            <a:ext cx="8712075" cy="41472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20" name="Picture 48" descr="D:\_Папа-адм\Desktop\Алгоритмизация (през)\коридор для\Image 014.png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13" y="1452564"/>
            <a:ext cx="8712075" cy="41472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21" name="Picture 49" descr="D:\_Папа-адм\Desktop\Алгоритмизация (през)\коридор для\Image 015.png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13" y="1452564"/>
            <a:ext cx="8712075" cy="41472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22" name="Picture 50" descr="D:\_Папа-адм\Desktop\Алгоритмизация (през)\коридор для\Image 016.png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13" y="1452564"/>
            <a:ext cx="8712075" cy="41472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23" name="Picture 51" descr="D:\_Папа-адм\Desktop\Алгоритмизация (през)\коридор для\Image 017.png"/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13" y="1452564"/>
            <a:ext cx="8712075" cy="41472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24" name="Picture 52" descr="D:\_Папа-адм\Desktop\Алгоритмизация (през)\коридор для\Image 018.png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13" y="1452564"/>
            <a:ext cx="8712075" cy="41472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25" name="Picture 53" descr="D:\_Папа-адм\Desktop\Алгоритмизация (през)\коридор для\Image 019.png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13" y="1452564"/>
            <a:ext cx="8712075" cy="41472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26" name="Picture 54" descr="D:\_Папа-адм\Desktop\Алгоритмизация (през)\коридор для\Image 020.png"/>
          <p:cNvPicPr>
            <a:picLocks noChangeAspect="1" noChangeArrowheads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13" y="1452564"/>
            <a:ext cx="8712075" cy="41472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27" name="Picture 55" descr="D:\_Папа-адм\Desktop\Алгоритмизация (през)\коридор для\Image 021.png"/>
          <p:cNvPicPr>
            <a:picLocks noChangeAspect="1" noChangeArrowheads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13" y="1452564"/>
            <a:ext cx="8712075" cy="41472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28" name="Picture 56" descr="D:\_Папа-адм\Desktop\Алгоритмизация (през)\коридор для\Image 022.png"/>
          <p:cNvPicPr>
            <a:picLocks noChangeAspect="1" noChangeArrowheads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13" y="1452564"/>
            <a:ext cx="8712075" cy="41472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29" name="Picture 57" descr="D:\_Папа-адм\Desktop\Алгоритмизация (през)\коридор для\Image 023.png"/>
          <p:cNvPicPr>
            <a:picLocks noChangeAspect="1" noChangeArrowheads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13" y="1452564"/>
            <a:ext cx="8712075" cy="41472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30" name="Picture 58" descr="D:\_Папа-адм\Desktop\Алгоритмизация (през)\коридор для\Image 024.png"/>
          <p:cNvPicPr>
            <a:picLocks noChangeAspect="1" noChangeArrowheads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13" y="1452564"/>
            <a:ext cx="8712075" cy="41472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31" name="Picture 59" descr="D:\_Папа-адм\Desktop\Алгоритмизация (през)\коридор для\Image 025.png"/>
          <p:cNvPicPr>
            <a:picLocks noChangeAspect="1" noChangeArrowheads="1"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13" y="1452564"/>
            <a:ext cx="8712075" cy="41472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32" name="Picture 60" descr="D:\_Папа-адм\Desktop\Алгоритмизация (през)\коридор для\Image 026.png"/>
          <p:cNvPicPr>
            <a:picLocks noChangeAspect="1" noChangeArrowheads="1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13" y="1452564"/>
            <a:ext cx="8712075" cy="41472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33" name="Picture 61" descr="D:\_Папа-адм\Desktop\Алгоритмизация (през)\коридор для\Image 027.png"/>
          <p:cNvPicPr>
            <a:picLocks noChangeAspect="1" noChangeArrowheads="1"/>
          </p:cNvPicPr>
          <p:nvPr/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13" y="1452564"/>
            <a:ext cx="8712075" cy="41472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34" name="Picture 62" descr="D:\_Папа-адм\Desktop\Алгоритмизация (през)\коридор для\Image 028.png"/>
          <p:cNvPicPr>
            <a:picLocks noChangeAspect="1" noChangeArrowheads="1"/>
          </p:cNvPicPr>
          <p:nvPr/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13" y="1452564"/>
            <a:ext cx="8712075" cy="41472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35" name="Picture 63" descr="D:\_Папа-адм\Desktop\Алгоритмизация (през)\коридор для\Image 029.png"/>
          <p:cNvPicPr>
            <a:picLocks noChangeAspect="1" noChangeArrowheads="1"/>
          </p:cNvPicPr>
          <p:nvPr/>
        </p:nvPicPr>
        <p:blipFill>
          <a:blip r:embed="rId2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13" y="1452564"/>
            <a:ext cx="8712075" cy="41472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36" name="Picture 64" descr="D:\_Папа-адм\Desktop\Алгоритмизация (през)\коридор для\Image 030.png"/>
          <p:cNvPicPr>
            <a:picLocks noChangeAspect="1" noChangeArrowheads="1"/>
          </p:cNvPicPr>
          <p:nvPr/>
        </p:nvPicPr>
        <p:blipFill>
          <a:blip r:embed="rId3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13" y="1452564"/>
            <a:ext cx="8712075" cy="41472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37" name="Picture 65" descr="D:\_Папа-адм\Desktop\Алгоритмизация (през)\коридор для\Image 031.png"/>
          <p:cNvPicPr>
            <a:picLocks noChangeAspect="1" noChangeArrowheads="1"/>
          </p:cNvPicPr>
          <p:nvPr/>
        </p:nvPicPr>
        <p:blipFill>
          <a:blip r:embed="rId3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13" y="1452564"/>
            <a:ext cx="8712075" cy="41472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38" name="Picture 66" descr="D:\_Папа-адм\Desktop\Алгоритмизация (през)\коридор для\Image 032.png"/>
          <p:cNvPicPr>
            <a:picLocks noChangeAspect="1" noChangeArrowheads="1"/>
          </p:cNvPicPr>
          <p:nvPr/>
        </p:nvPicPr>
        <p:blipFill>
          <a:blip r:embed="rId3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13" y="1452564"/>
            <a:ext cx="8712075" cy="41472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39" name="Picture 67" descr="D:\_Папа-адм\Desktop\Алгоритмизация (през)\коридор для\Image 033.png"/>
          <p:cNvPicPr>
            <a:picLocks noChangeAspect="1" noChangeArrowheads="1"/>
          </p:cNvPicPr>
          <p:nvPr/>
        </p:nvPicPr>
        <p:blipFill>
          <a:blip r:embed="rId3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13" y="1452564"/>
            <a:ext cx="8712075" cy="41472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40" name="Picture 68" descr="D:\_Папа-адм\Desktop\Алгоритмизация (през)\коридор для\Image 034.png"/>
          <p:cNvPicPr>
            <a:picLocks noChangeAspect="1" noChangeArrowheads="1"/>
          </p:cNvPicPr>
          <p:nvPr/>
        </p:nvPicPr>
        <p:blipFill>
          <a:blip r:embed="rId3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13" y="1452564"/>
            <a:ext cx="8712075" cy="41472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2" name="TextBox 71"/>
          <p:cNvSpPr txBox="1"/>
          <p:nvPr/>
        </p:nvSpPr>
        <p:spPr>
          <a:xfrm>
            <a:off x="5364088" y="5193196"/>
            <a:ext cx="252028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i="1" dirty="0" smtClean="0">
                <a:solidFill>
                  <a:srgbClr val="00B050"/>
                </a:solidFill>
              </a:rPr>
              <a:t>Щелчок – шаг алгоритма</a:t>
            </a:r>
            <a:endParaRPr lang="ru-RU" sz="1400" i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2606093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extBox 1"/>
          <p:cNvSpPr txBox="1">
            <a:spLocks noChangeArrowheads="1"/>
          </p:cNvSpPr>
          <p:nvPr/>
        </p:nvSpPr>
        <p:spPr bwMode="auto">
          <a:xfrm>
            <a:off x="241300" y="115888"/>
            <a:ext cx="775108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ru-RU" b="1" dirty="0">
                <a:solidFill>
                  <a:srgbClr val="000000"/>
                </a:solidFill>
              </a:rPr>
              <a:t>Задача. </a:t>
            </a:r>
            <a:r>
              <a:rPr lang="ru-RU" dirty="0" smtClean="0">
                <a:solidFill>
                  <a:srgbClr val="330066"/>
                </a:solidFill>
              </a:rPr>
              <a:t>Банк принимает вклады под 10% годовых. На счет  положена сумма 10000 рублей. Какая сумма будет на счету через 5 лет?</a:t>
            </a:r>
            <a:endParaRPr lang="ru-RU" dirty="0">
              <a:solidFill>
                <a:srgbClr val="00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671900" y="1852257"/>
            <a:ext cx="5076564" cy="2554545"/>
          </a:xfrm>
          <a:prstGeom prst="rect">
            <a:avLst/>
          </a:prstGeom>
          <a:noFill/>
          <a:ln>
            <a:solidFill>
              <a:schemeClr val="tx1"/>
            </a:solidFill>
            <a:prstDash val="lgDash"/>
          </a:ln>
        </p:spPr>
        <p:txBody>
          <a:bodyPr wrap="square" rtlCol="0">
            <a:spAutoFit/>
          </a:bodyPr>
          <a:lstStyle/>
          <a:p>
            <a:pPr lvl="0" fontAlgn="auto">
              <a:spcBef>
                <a:spcPts val="0"/>
              </a:spcBef>
              <a:spcAft>
                <a:spcPts val="0"/>
              </a:spcAft>
            </a:pPr>
            <a:r>
              <a:rPr lang="ru-RU" sz="2000" b="1" dirty="0" err="1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алг</a:t>
            </a:r>
            <a:r>
              <a:rPr lang="ru-RU" sz="2000" dirty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 </a:t>
            </a:r>
            <a:r>
              <a:rPr lang="ru-RU" sz="2000" b="1" dirty="0">
                <a:solidFill>
                  <a:srgbClr val="0000C8"/>
                </a:solidFill>
                <a:latin typeface="Consolas" pitchFamily="49" charset="0"/>
                <a:cs typeface="Consolas" pitchFamily="49" charset="0"/>
              </a:rPr>
              <a:t>Вклад</a:t>
            </a:r>
            <a:r>
              <a:rPr lang="ru-RU" sz="2000" dirty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/>
            </a:r>
            <a:br>
              <a:rPr lang="ru-RU" sz="2000" dirty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</a:br>
            <a:r>
              <a:rPr lang="ru-RU" sz="2000" b="1" dirty="0" err="1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нач</a:t>
            </a:r>
            <a:r>
              <a:rPr lang="ru-RU" sz="2000" dirty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 </a:t>
            </a:r>
            <a:r>
              <a:rPr lang="ru-RU" sz="2000" b="1" dirty="0">
                <a:solidFill>
                  <a:srgbClr val="C05800"/>
                </a:solidFill>
                <a:latin typeface="Consolas" pitchFamily="49" charset="0"/>
                <a:cs typeface="Consolas" pitchFamily="49" charset="0"/>
              </a:rPr>
              <a:t>цел</a:t>
            </a:r>
            <a:r>
              <a:rPr lang="ru-RU" sz="2000" dirty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 г, </a:t>
            </a:r>
            <a:r>
              <a:rPr lang="ru-RU" sz="2000" b="1" dirty="0">
                <a:solidFill>
                  <a:srgbClr val="C05800"/>
                </a:solidFill>
                <a:latin typeface="Consolas" pitchFamily="49" charset="0"/>
                <a:cs typeface="Consolas" pitchFamily="49" charset="0"/>
              </a:rPr>
              <a:t>вещ</a:t>
            </a:r>
            <a:r>
              <a:rPr lang="ru-RU" sz="2000" dirty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 с</a:t>
            </a:r>
            <a:br>
              <a:rPr lang="ru-RU" sz="2000" dirty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</a:br>
            <a:r>
              <a:rPr lang="ru-RU" sz="2000" dirty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. с:=</a:t>
            </a:r>
            <a:r>
              <a:rPr lang="ru-RU" sz="2000" b="1" dirty="0">
                <a:solidFill>
                  <a:srgbClr val="0095FF"/>
                </a:solidFill>
                <a:latin typeface="Consolas" pitchFamily="49" charset="0"/>
                <a:cs typeface="Consolas" pitchFamily="49" charset="0"/>
              </a:rPr>
              <a:t>10000</a:t>
            </a:r>
            <a:r>
              <a:rPr lang="ru-RU" sz="2000" dirty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/>
            </a:r>
            <a:br>
              <a:rPr lang="ru-RU" sz="2000" dirty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</a:br>
            <a:r>
              <a:rPr lang="ru-RU" sz="2000" dirty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. </a:t>
            </a:r>
            <a:r>
              <a:rPr lang="ru-RU" sz="2000" b="1" dirty="0" err="1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нц</a:t>
            </a:r>
            <a:r>
              <a:rPr lang="ru-RU" sz="2000" dirty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 </a:t>
            </a:r>
            <a:r>
              <a:rPr lang="ru-RU" sz="2000" b="1" dirty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для</a:t>
            </a:r>
            <a:r>
              <a:rPr lang="ru-RU" sz="2000" dirty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 г </a:t>
            </a:r>
            <a:r>
              <a:rPr lang="ru-RU" sz="2000" b="1" dirty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от</a:t>
            </a:r>
            <a:r>
              <a:rPr lang="ru-RU" sz="2000" dirty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 </a:t>
            </a:r>
            <a:r>
              <a:rPr lang="ru-RU" sz="2000" b="1" dirty="0">
                <a:solidFill>
                  <a:srgbClr val="0095FF"/>
                </a:solidFill>
                <a:latin typeface="Consolas" pitchFamily="49" charset="0"/>
                <a:cs typeface="Consolas" pitchFamily="49" charset="0"/>
              </a:rPr>
              <a:t>1</a:t>
            </a:r>
            <a:r>
              <a:rPr lang="ru-RU" sz="2000" dirty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 </a:t>
            </a:r>
            <a:r>
              <a:rPr lang="ru-RU" sz="2000" b="1" dirty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до</a:t>
            </a:r>
            <a:r>
              <a:rPr lang="ru-RU" sz="2000" dirty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 </a:t>
            </a:r>
            <a:r>
              <a:rPr lang="ru-RU" sz="2000" b="1" dirty="0">
                <a:solidFill>
                  <a:srgbClr val="0095FF"/>
                </a:solidFill>
                <a:latin typeface="Consolas" pitchFamily="49" charset="0"/>
                <a:cs typeface="Consolas" pitchFamily="49" charset="0"/>
              </a:rPr>
              <a:t>5</a:t>
            </a:r>
            <a:r>
              <a:rPr lang="ru-RU" sz="2000" dirty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/>
            </a:r>
            <a:br>
              <a:rPr lang="ru-RU" sz="2000" dirty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</a:br>
            <a:r>
              <a:rPr lang="ru-RU" sz="2000" dirty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. . с:=с+</a:t>
            </a:r>
            <a:r>
              <a:rPr lang="ru-RU" sz="2000" b="1" dirty="0">
                <a:solidFill>
                  <a:srgbClr val="0095FF"/>
                </a:solidFill>
                <a:latin typeface="Consolas" pitchFamily="49" charset="0"/>
                <a:cs typeface="Consolas" pitchFamily="49" charset="0"/>
              </a:rPr>
              <a:t>0.1</a:t>
            </a:r>
            <a:r>
              <a:rPr lang="ru-RU" sz="2000" dirty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*с</a:t>
            </a:r>
            <a:br>
              <a:rPr lang="ru-RU" sz="2000" dirty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</a:br>
            <a:r>
              <a:rPr lang="ru-RU" sz="2000" dirty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. . </a:t>
            </a:r>
            <a:r>
              <a:rPr lang="ru-RU" sz="2000" b="1" dirty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вывод</a:t>
            </a:r>
            <a:r>
              <a:rPr lang="ru-RU" sz="2000" dirty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 г, </a:t>
            </a:r>
            <a:r>
              <a:rPr lang="ru-RU" sz="2000" b="1" dirty="0">
                <a:solidFill>
                  <a:srgbClr val="0095FF"/>
                </a:solidFill>
                <a:latin typeface="Consolas" pitchFamily="49" charset="0"/>
                <a:cs typeface="Consolas" pitchFamily="49" charset="0"/>
              </a:rPr>
              <a:t>" год сумма "</a:t>
            </a:r>
            <a:r>
              <a:rPr lang="ru-RU" sz="2000" dirty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, с, </a:t>
            </a:r>
            <a:r>
              <a:rPr lang="ru-RU" sz="2000" b="1" dirty="0" err="1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нс</a:t>
            </a:r>
            <a:r>
              <a:rPr lang="ru-RU" sz="2000" dirty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/>
            </a:r>
            <a:br>
              <a:rPr lang="ru-RU" sz="2000" dirty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</a:br>
            <a:r>
              <a:rPr lang="ru-RU" sz="2000" dirty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. </a:t>
            </a:r>
            <a:r>
              <a:rPr lang="ru-RU" sz="2000" b="1" dirty="0" err="1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кц</a:t>
            </a:r>
            <a:r>
              <a:rPr lang="ru-RU" sz="2000" dirty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/>
            </a:r>
            <a:br>
              <a:rPr lang="ru-RU" sz="2000" dirty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</a:br>
            <a:r>
              <a:rPr lang="ru-RU" sz="2000" b="1" dirty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кон</a:t>
            </a:r>
            <a:endParaRPr lang="ru-RU" sz="2000" dirty="0">
              <a:solidFill>
                <a:srgbClr val="000000"/>
              </a:solidFill>
              <a:latin typeface="Consolas" pitchFamily="49" charset="0"/>
              <a:cs typeface="Consolas" pitchFamily="49" charset="0"/>
            </a:endParaRPr>
          </a:p>
        </p:txBody>
      </p:sp>
      <p:grpSp>
        <p:nvGrpSpPr>
          <p:cNvPr id="5" name="Группа 4"/>
          <p:cNvGrpSpPr/>
          <p:nvPr/>
        </p:nvGrpSpPr>
        <p:grpSpPr>
          <a:xfrm>
            <a:off x="473608" y="1593858"/>
            <a:ext cx="2052637" cy="3737694"/>
            <a:chOff x="503238" y="1956197"/>
            <a:chExt cx="2052637" cy="3737694"/>
          </a:xfrm>
        </p:grpSpPr>
        <p:sp>
          <p:nvSpPr>
            <p:cNvPr id="28" name="AutoShape 203"/>
            <p:cNvSpPr>
              <a:spLocks noChangeArrowheads="1"/>
            </p:cNvSpPr>
            <p:nvPr/>
          </p:nvSpPr>
          <p:spPr bwMode="auto">
            <a:xfrm>
              <a:off x="1079612" y="1956197"/>
              <a:ext cx="960437" cy="320675"/>
            </a:xfrm>
            <a:prstGeom prst="flowChartTerminator">
              <a:avLst/>
            </a:prstGeom>
            <a:solidFill>
              <a:srgbClr val="FFFFFF"/>
            </a:solidFill>
            <a:ln w="12700">
              <a:solidFill>
                <a:srgbClr val="000000"/>
              </a:solidFill>
              <a:miter lim="800000"/>
              <a:headEnd/>
              <a:tailEnd/>
            </a:ln>
          </p:spPr>
          <p:txBody>
            <a:bodyPr lIns="0" tIns="0" rIns="0" bIns="0" anchor="ctr" anchorCtr="1"/>
            <a:lstStyle/>
            <a:p>
              <a:pPr algn="ctr"/>
              <a:r>
                <a:rPr lang="ru-RU" sz="1400">
                  <a:latin typeface="Arial" pitchFamily="34" charset="0"/>
                </a:rPr>
                <a:t>начало</a:t>
              </a:r>
            </a:p>
          </p:txBody>
        </p:sp>
        <p:sp>
          <p:nvSpPr>
            <p:cNvPr id="31" name="Line 206"/>
            <p:cNvSpPr>
              <a:spLocks noChangeShapeType="1"/>
            </p:cNvSpPr>
            <p:nvPr/>
          </p:nvSpPr>
          <p:spPr bwMode="auto">
            <a:xfrm>
              <a:off x="1547813" y="2771350"/>
              <a:ext cx="0" cy="263525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/>
            <a:lstStyle/>
            <a:p>
              <a:endParaRPr lang="ru-RU"/>
            </a:p>
          </p:txBody>
        </p:sp>
        <p:sp>
          <p:nvSpPr>
            <p:cNvPr id="32" name="Line 207"/>
            <p:cNvSpPr>
              <a:spLocks noChangeShapeType="1"/>
            </p:cNvSpPr>
            <p:nvPr/>
          </p:nvSpPr>
          <p:spPr bwMode="auto">
            <a:xfrm>
              <a:off x="1547813" y="3331737"/>
              <a:ext cx="0" cy="261937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/>
            <a:lstStyle/>
            <a:p>
              <a:endParaRPr lang="ru-RU"/>
            </a:p>
          </p:txBody>
        </p:sp>
        <p:sp>
          <p:nvSpPr>
            <p:cNvPr id="33" name="AutoShape 208"/>
            <p:cNvSpPr>
              <a:spLocks noChangeArrowheads="1"/>
            </p:cNvSpPr>
            <p:nvPr/>
          </p:nvSpPr>
          <p:spPr bwMode="auto">
            <a:xfrm>
              <a:off x="719349" y="4221783"/>
              <a:ext cx="1656407" cy="287337"/>
            </a:xfrm>
            <a:prstGeom prst="parallelogram">
              <a:avLst>
                <a:gd name="adj" fmla="val 109669"/>
              </a:avLst>
            </a:prstGeom>
            <a:solidFill>
              <a:srgbClr val="FFFFFF"/>
            </a:solidFill>
            <a:ln w="12700" algn="ctr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 anchor="ctr" anchorCtr="1"/>
            <a:lstStyle/>
            <a:p>
              <a:pPr algn="ctr"/>
              <a:r>
                <a:rPr lang="ru-RU" sz="1400" dirty="0">
                  <a:latin typeface="Arial" pitchFamily="34" charset="0"/>
                </a:rPr>
                <a:t>вывод</a:t>
              </a:r>
              <a:r>
                <a:rPr lang="ru-RU" sz="1200" dirty="0">
                  <a:latin typeface="Arial" pitchFamily="34" charset="0"/>
                </a:rPr>
                <a:t> </a:t>
              </a:r>
              <a:r>
                <a:rPr lang="ru-RU" sz="1600" dirty="0" smtClean="0">
                  <a:latin typeface="Arial" pitchFamily="34" charset="0"/>
                </a:rPr>
                <a:t>г, с</a:t>
              </a:r>
              <a:endParaRPr lang="ru-RU" sz="1600" dirty="0">
                <a:latin typeface="Arial" pitchFamily="34" charset="0"/>
              </a:endParaRPr>
            </a:p>
          </p:txBody>
        </p:sp>
        <p:sp>
          <p:nvSpPr>
            <p:cNvPr id="35" name="AutoShape 210"/>
            <p:cNvSpPr>
              <a:spLocks noChangeArrowheads="1"/>
            </p:cNvSpPr>
            <p:nvPr/>
          </p:nvSpPr>
          <p:spPr bwMode="auto">
            <a:xfrm>
              <a:off x="1091407" y="5373216"/>
              <a:ext cx="960437" cy="320675"/>
            </a:xfrm>
            <a:prstGeom prst="flowChartTerminator">
              <a:avLst/>
            </a:prstGeom>
            <a:solidFill>
              <a:srgbClr val="FFFFFF"/>
            </a:solidFill>
            <a:ln w="12700">
              <a:solidFill>
                <a:srgbClr val="000000"/>
              </a:solidFill>
              <a:miter lim="800000"/>
              <a:headEnd/>
              <a:tailEnd/>
            </a:ln>
          </p:spPr>
          <p:txBody>
            <a:bodyPr lIns="0" tIns="0" rIns="0" bIns="0" anchor="ctr" anchorCtr="1"/>
            <a:lstStyle/>
            <a:p>
              <a:pPr algn="ctr"/>
              <a:r>
                <a:rPr lang="ru-RU" sz="1400">
                  <a:latin typeface="Arial" pitchFamily="34" charset="0"/>
                </a:rPr>
                <a:t>конец</a:t>
              </a:r>
            </a:p>
          </p:txBody>
        </p:sp>
        <p:sp>
          <p:nvSpPr>
            <p:cNvPr id="36" name="Line 211"/>
            <p:cNvSpPr>
              <a:spLocks noChangeShapeType="1"/>
            </p:cNvSpPr>
            <p:nvPr/>
          </p:nvSpPr>
          <p:spPr bwMode="auto">
            <a:xfrm>
              <a:off x="1547813" y="2266525"/>
              <a:ext cx="0" cy="263525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/>
            <a:lstStyle/>
            <a:p>
              <a:endParaRPr lang="ru-RU"/>
            </a:p>
          </p:txBody>
        </p:sp>
        <p:sp>
          <p:nvSpPr>
            <p:cNvPr id="37" name="Rectangle 212"/>
            <p:cNvSpPr>
              <a:spLocks noChangeArrowheads="1"/>
            </p:cNvSpPr>
            <p:nvPr/>
          </p:nvSpPr>
          <p:spPr bwMode="auto">
            <a:xfrm>
              <a:off x="971550" y="2530050"/>
              <a:ext cx="1152525" cy="287337"/>
            </a:xfrm>
            <a:prstGeom prst="rect">
              <a:avLst/>
            </a:prstGeom>
            <a:solidFill>
              <a:srgbClr val="FFFFFF"/>
            </a:solidFill>
            <a:ln w="12700" algn="ctr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/>
            <a:lstStyle/>
            <a:p>
              <a:pPr algn="ctr"/>
              <a:r>
                <a:rPr lang="ru-RU" sz="1600" dirty="0" smtClean="0">
                  <a:latin typeface="Arial" pitchFamily="34" charset="0"/>
                </a:rPr>
                <a:t>с</a:t>
              </a:r>
              <a:r>
                <a:rPr lang="en-US" sz="1600" dirty="0" smtClean="0">
                  <a:latin typeface="Arial" pitchFamily="34" charset="0"/>
                </a:rPr>
                <a:t> </a:t>
              </a:r>
              <a:r>
                <a:rPr lang="en-US" sz="1600" dirty="0">
                  <a:latin typeface="Arial" pitchFamily="34" charset="0"/>
                </a:rPr>
                <a:t>:= </a:t>
              </a:r>
              <a:r>
                <a:rPr lang="en-US" sz="1600" dirty="0" smtClean="0">
                  <a:latin typeface="Arial" pitchFamily="34" charset="0"/>
                </a:rPr>
                <a:t>1</a:t>
              </a:r>
              <a:r>
                <a:rPr lang="ru-RU" sz="1600" dirty="0" smtClean="0">
                  <a:latin typeface="Arial" pitchFamily="34" charset="0"/>
                </a:rPr>
                <a:t>0000</a:t>
              </a:r>
              <a:endParaRPr lang="ru-RU" sz="1600" dirty="0">
                <a:latin typeface="Arial" pitchFamily="34" charset="0"/>
              </a:endParaRPr>
            </a:p>
          </p:txBody>
        </p:sp>
        <p:sp>
          <p:nvSpPr>
            <p:cNvPr id="38" name="Rectangle 213"/>
            <p:cNvSpPr>
              <a:spLocks noChangeArrowheads="1"/>
            </p:cNvSpPr>
            <p:nvPr/>
          </p:nvSpPr>
          <p:spPr bwMode="auto">
            <a:xfrm>
              <a:off x="863588" y="3582562"/>
              <a:ext cx="1367631" cy="396875"/>
            </a:xfrm>
            <a:prstGeom prst="rect">
              <a:avLst/>
            </a:prstGeom>
            <a:solidFill>
              <a:srgbClr val="FFFFFF"/>
            </a:solidFill>
            <a:ln w="12700" algn="ctr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 anchor="ctr" anchorCtr="1"/>
            <a:lstStyle/>
            <a:p>
              <a:pPr algn="ctr"/>
              <a:r>
                <a:rPr lang="ru-RU" sz="1800" dirty="0" smtClean="0">
                  <a:latin typeface="Arial" pitchFamily="34" charset="0"/>
                </a:rPr>
                <a:t>с</a:t>
              </a:r>
              <a:r>
                <a:rPr lang="en-US" sz="1800" dirty="0" smtClean="0">
                  <a:latin typeface="Arial" pitchFamily="34" charset="0"/>
                </a:rPr>
                <a:t> </a:t>
              </a:r>
              <a:r>
                <a:rPr lang="en-US" sz="1800" dirty="0">
                  <a:latin typeface="Arial" pitchFamily="34" charset="0"/>
                </a:rPr>
                <a:t>:= </a:t>
              </a:r>
              <a:r>
                <a:rPr lang="ru-RU" sz="1800" dirty="0" smtClean="0">
                  <a:latin typeface="Arial" pitchFamily="34" charset="0"/>
                </a:rPr>
                <a:t>с+0,1*с</a:t>
              </a:r>
              <a:endParaRPr lang="ru-RU" sz="2000" baseline="50000" dirty="0">
                <a:latin typeface="Arial" pitchFamily="34" charset="0"/>
              </a:endParaRPr>
            </a:p>
          </p:txBody>
        </p:sp>
        <p:sp>
          <p:nvSpPr>
            <p:cNvPr id="39" name="AutoShape 214"/>
            <p:cNvSpPr>
              <a:spLocks noChangeArrowheads="1"/>
            </p:cNvSpPr>
            <p:nvPr/>
          </p:nvSpPr>
          <p:spPr bwMode="auto">
            <a:xfrm>
              <a:off x="792163" y="3023762"/>
              <a:ext cx="1547812" cy="312737"/>
            </a:xfrm>
            <a:prstGeom prst="flowChartPreparation">
              <a:avLst/>
            </a:prstGeom>
            <a:solidFill>
              <a:schemeClr val="bg1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ru-RU" sz="1800" dirty="0" smtClean="0">
                  <a:latin typeface="Arial" pitchFamily="34" charset="0"/>
                </a:rPr>
                <a:t>г</a:t>
              </a:r>
              <a:r>
                <a:rPr lang="en-US" sz="1800" dirty="0" smtClean="0">
                  <a:latin typeface="Arial" pitchFamily="34" charset="0"/>
                </a:rPr>
                <a:t> </a:t>
              </a:r>
              <a:r>
                <a:rPr lang="en-US" sz="1800" dirty="0">
                  <a:latin typeface="Arial" pitchFamily="34" charset="0"/>
                </a:rPr>
                <a:t>:= </a:t>
              </a:r>
              <a:r>
                <a:rPr lang="ru-RU" sz="1800" dirty="0">
                  <a:latin typeface="Arial" pitchFamily="34" charset="0"/>
                </a:rPr>
                <a:t>1</a:t>
              </a:r>
              <a:r>
                <a:rPr lang="en-US" sz="1800" dirty="0">
                  <a:latin typeface="Arial" pitchFamily="34" charset="0"/>
                </a:rPr>
                <a:t>, </a:t>
              </a:r>
              <a:r>
                <a:rPr lang="ru-RU" sz="1800" dirty="0" smtClean="0">
                  <a:latin typeface="Arial" pitchFamily="34" charset="0"/>
                </a:rPr>
                <a:t>5</a:t>
              </a:r>
              <a:endParaRPr lang="ru-RU" sz="1800" dirty="0">
                <a:latin typeface="Arial" pitchFamily="34" charset="0"/>
              </a:endParaRPr>
            </a:p>
          </p:txBody>
        </p:sp>
        <p:sp>
          <p:nvSpPr>
            <p:cNvPr id="40" name="Freeform 215"/>
            <p:cNvSpPr>
              <a:spLocks/>
            </p:cNvSpPr>
            <p:nvPr/>
          </p:nvSpPr>
          <p:spPr bwMode="auto">
            <a:xfrm>
              <a:off x="503238" y="3174574"/>
              <a:ext cx="1044575" cy="1586573"/>
            </a:xfrm>
            <a:custGeom>
              <a:avLst/>
              <a:gdLst>
                <a:gd name="T0" fmla="*/ 658 w 658"/>
                <a:gd name="T1" fmla="*/ 476 h 567"/>
                <a:gd name="T2" fmla="*/ 658 w 658"/>
                <a:gd name="T3" fmla="*/ 567 h 567"/>
                <a:gd name="T4" fmla="*/ 0 w 658"/>
                <a:gd name="T5" fmla="*/ 567 h 567"/>
                <a:gd name="T6" fmla="*/ 0 w 658"/>
                <a:gd name="T7" fmla="*/ 0 h 567"/>
                <a:gd name="T8" fmla="*/ 182 w 658"/>
                <a:gd name="T9" fmla="*/ 0 h 5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8" h="567">
                  <a:moveTo>
                    <a:pt x="658" y="476"/>
                  </a:moveTo>
                  <a:lnTo>
                    <a:pt x="658" y="567"/>
                  </a:lnTo>
                  <a:lnTo>
                    <a:pt x="0" y="567"/>
                  </a:lnTo>
                  <a:lnTo>
                    <a:pt x="0" y="0"/>
                  </a:lnTo>
                  <a:lnTo>
                    <a:pt x="182" y="0"/>
                  </a:lnTo>
                </a:path>
              </a:pathLst>
            </a:custGeom>
            <a:noFill/>
            <a:ln w="12700" cmpd="sng">
              <a:solidFill>
                <a:schemeClr val="tx1"/>
              </a:solidFill>
              <a:round/>
              <a:headEnd type="none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41" name="Freeform 216"/>
            <p:cNvSpPr>
              <a:spLocks/>
            </p:cNvSpPr>
            <p:nvPr/>
          </p:nvSpPr>
          <p:spPr bwMode="auto">
            <a:xfrm>
              <a:off x="1547813" y="3174574"/>
              <a:ext cx="1008062" cy="2198642"/>
            </a:xfrm>
            <a:custGeom>
              <a:avLst/>
              <a:gdLst>
                <a:gd name="T0" fmla="*/ 499 w 635"/>
                <a:gd name="T1" fmla="*/ 0 h 839"/>
                <a:gd name="T2" fmla="*/ 635 w 635"/>
                <a:gd name="T3" fmla="*/ 0 h 839"/>
                <a:gd name="T4" fmla="*/ 635 w 635"/>
                <a:gd name="T5" fmla="*/ 703 h 839"/>
                <a:gd name="T6" fmla="*/ 0 w 635"/>
                <a:gd name="T7" fmla="*/ 703 h 839"/>
                <a:gd name="T8" fmla="*/ 0 w 635"/>
                <a:gd name="T9" fmla="*/ 839 h 8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35" h="839">
                  <a:moveTo>
                    <a:pt x="499" y="0"/>
                  </a:moveTo>
                  <a:lnTo>
                    <a:pt x="635" y="0"/>
                  </a:lnTo>
                  <a:lnTo>
                    <a:pt x="635" y="703"/>
                  </a:lnTo>
                  <a:lnTo>
                    <a:pt x="0" y="703"/>
                  </a:lnTo>
                  <a:lnTo>
                    <a:pt x="0" y="839"/>
                  </a:lnTo>
                </a:path>
              </a:pathLst>
            </a:custGeom>
            <a:noFill/>
            <a:ln w="12700" cmpd="sng">
              <a:solidFill>
                <a:schemeClr val="tx1"/>
              </a:solidFill>
              <a:round/>
              <a:headEnd type="none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42" name="Line 207"/>
            <p:cNvSpPr>
              <a:spLocks noChangeShapeType="1"/>
            </p:cNvSpPr>
            <p:nvPr/>
          </p:nvSpPr>
          <p:spPr bwMode="auto">
            <a:xfrm>
              <a:off x="1547813" y="3959846"/>
              <a:ext cx="0" cy="261937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/>
            <a:lstStyle/>
            <a:p>
              <a:endParaRPr lang="ru-RU"/>
            </a:p>
          </p:txBody>
        </p:sp>
      </p:grpSp>
      <p:sp>
        <p:nvSpPr>
          <p:cNvPr id="2" name="Прямоугольник 1"/>
          <p:cNvSpPr/>
          <p:nvPr/>
        </p:nvSpPr>
        <p:spPr>
          <a:xfrm>
            <a:off x="3671900" y="4869160"/>
            <a:ext cx="5076564" cy="1477328"/>
          </a:xfrm>
          <a:prstGeom prst="rect">
            <a:avLst/>
          </a:prstGeom>
          <a:ln>
            <a:solidFill>
              <a:schemeClr val="tx1"/>
            </a:solidFill>
            <a:prstDash val="lgDash"/>
          </a:ln>
        </p:spPr>
        <p:txBody>
          <a:bodyPr wrap="square">
            <a:spAutoFit/>
          </a:bodyPr>
          <a:lstStyle/>
          <a:p>
            <a:r>
              <a:rPr lang="ru-RU" dirty="0">
                <a:latin typeface="Consolas" pitchFamily="49" charset="0"/>
                <a:cs typeface="Consolas" pitchFamily="49" charset="0"/>
              </a:rPr>
              <a:t>1 год сумма 11000</a:t>
            </a:r>
          </a:p>
          <a:p>
            <a:r>
              <a:rPr lang="ru-RU" dirty="0">
                <a:latin typeface="Consolas" pitchFamily="49" charset="0"/>
                <a:cs typeface="Consolas" pitchFamily="49" charset="0"/>
              </a:rPr>
              <a:t>2 год сумма 12100</a:t>
            </a:r>
          </a:p>
          <a:p>
            <a:r>
              <a:rPr lang="ru-RU" dirty="0">
                <a:latin typeface="Consolas" pitchFamily="49" charset="0"/>
                <a:cs typeface="Consolas" pitchFamily="49" charset="0"/>
              </a:rPr>
              <a:t>3 год сумма 13310</a:t>
            </a:r>
          </a:p>
          <a:p>
            <a:r>
              <a:rPr lang="ru-RU" dirty="0">
                <a:latin typeface="Consolas" pitchFamily="49" charset="0"/>
                <a:cs typeface="Consolas" pitchFamily="49" charset="0"/>
              </a:rPr>
              <a:t>4 год сумма 14641</a:t>
            </a:r>
          </a:p>
          <a:p>
            <a:r>
              <a:rPr lang="ru-RU" dirty="0">
                <a:latin typeface="Consolas" pitchFamily="49" charset="0"/>
                <a:cs typeface="Consolas" pitchFamily="49" charset="0"/>
              </a:rPr>
              <a:t>5 год сумма 16105.1</a:t>
            </a:r>
          </a:p>
        </p:txBody>
      </p:sp>
    </p:spTree>
    <p:extLst>
      <p:ext uri="{BB962C8B-B14F-4D97-AF65-F5344CB8AC3E}">
        <p14:creationId xmlns:p14="http://schemas.microsoft.com/office/powerpoint/2010/main" val="2659219142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>
            <a:spLocks noChangeArrowheads="1"/>
          </p:cNvSpPr>
          <p:nvPr/>
        </p:nvSpPr>
        <p:spPr bwMode="auto">
          <a:xfrm>
            <a:off x="241300" y="115888"/>
            <a:ext cx="774065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lvl="0" eaLnBrk="1" hangingPunct="1"/>
            <a:r>
              <a:rPr lang="ru-RU" b="1" dirty="0">
                <a:solidFill>
                  <a:srgbClr val="000000"/>
                </a:solidFill>
              </a:rPr>
              <a:t>Задача</a:t>
            </a:r>
            <a:r>
              <a:rPr lang="ru-RU" b="1" dirty="0" smtClean="0">
                <a:solidFill>
                  <a:srgbClr val="000000"/>
                </a:solidFill>
              </a:rPr>
              <a:t>. </a:t>
            </a:r>
            <a:r>
              <a:rPr lang="ru-RU" dirty="0">
                <a:solidFill>
                  <a:srgbClr val="000000"/>
                </a:solidFill>
              </a:rPr>
              <a:t>Дан алгоритм </a:t>
            </a:r>
            <a:r>
              <a:rPr lang="ru-RU" dirty="0" smtClean="0">
                <a:solidFill>
                  <a:srgbClr val="000000"/>
                </a:solidFill>
              </a:rPr>
              <a:t>вычисления степеней числа 2. </a:t>
            </a:r>
            <a:r>
              <a:rPr lang="ru-RU" dirty="0">
                <a:solidFill>
                  <a:srgbClr val="000000"/>
                </a:solidFill>
              </a:rPr>
              <a:t>Составьте таблицу значений переменных этого </a:t>
            </a:r>
            <a:r>
              <a:rPr lang="ru-RU" dirty="0" smtClean="0">
                <a:solidFill>
                  <a:srgbClr val="000000"/>
                </a:solidFill>
              </a:rPr>
              <a:t>алгоритма</a:t>
            </a:r>
            <a:r>
              <a:rPr lang="en-US" dirty="0" smtClean="0">
                <a:solidFill>
                  <a:srgbClr val="000000"/>
                </a:solidFill>
              </a:rPr>
              <a:t> </a:t>
            </a:r>
            <a:r>
              <a:rPr lang="ru-RU" dirty="0" smtClean="0">
                <a:solidFill>
                  <a:srgbClr val="000000"/>
                </a:solidFill>
              </a:rPr>
              <a:t>при</a:t>
            </a:r>
            <a:r>
              <a:rPr lang="en-US" dirty="0" smtClean="0">
                <a:solidFill>
                  <a:srgbClr val="000000"/>
                </a:solidFill>
              </a:rPr>
              <a:t> x = 0, 1, 2, </a:t>
            </a:r>
            <a:r>
              <a:rPr lang="ru-RU" dirty="0" smtClean="0">
                <a:solidFill>
                  <a:srgbClr val="000000"/>
                </a:solidFill>
              </a:rPr>
              <a:t>3.</a:t>
            </a:r>
            <a:endParaRPr lang="ru-RU" dirty="0">
              <a:solidFill>
                <a:srgbClr val="000000"/>
              </a:solidFill>
            </a:endParaRPr>
          </a:p>
        </p:txBody>
      </p:sp>
      <p:graphicFrame>
        <p:nvGraphicFramePr>
          <p:cNvPr id="28" name="Group 15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74230798"/>
              </p:ext>
            </p:extLst>
          </p:nvPr>
        </p:nvGraphicFramePr>
        <p:xfrm>
          <a:off x="3183552" y="858258"/>
          <a:ext cx="4088748" cy="5532396"/>
        </p:xfrm>
        <a:graphic>
          <a:graphicData uri="http://schemas.openxmlformats.org/drawingml/2006/table">
            <a:tbl>
              <a:tblPr/>
              <a:tblGrid>
                <a:gridCol w="740376"/>
                <a:gridCol w="1008112"/>
                <a:gridCol w="1008112"/>
                <a:gridCol w="1332148"/>
              </a:tblGrid>
              <a:tr h="304817">
                <a:tc rowSpan="2"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" charset="0"/>
                          <a:cs typeface="Arial" charset="0"/>
                        </a:rPr>
                        <a:t>Шаг </a:t>
                      </a:r>
                      <a:r>
                        <a:rPr kumimoji="0" lang="ru-RU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" charset="0"/>
                          <a:cs typeface="Arial" charset="0"/>
                        </a:rPr>
                        <a:t>алго</a:t>
                      </a: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" charset="0"/>
                          <a:cs typeface="Arial" charset="0"/>
                        </a:rPr>
                        <a:t>-</a:t>
                      </a: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" charset="0"/>
                          <a:cs typeface="Arial" charset="0"/>
                        </a:rPr>
                        <a:t>ритма</a:t>
                      </a:r>
                    </a:p>
                  </a:txBody>
                  <a:tcPr marT="45723" marB="45723" horzOverflow="overflow">
                    <a:lnL w="57150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FF5F9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Переменная </a:t>
                      </a: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FF5F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Условие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4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x</a:t>
                      </a:r>
                      <a:r>
                        <a:rPr kumimoji="0" lang="ru-RU" sz="14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 </a:t>
                      </a:r>
                      <a:r>
                        <a:rPr kumimoji="0" lang="en-US" sz="14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&lt;= </a:t>
                      </a:r>
                      <a:r>
                        <a:rPr kumimoji="0" lang="ru-RU" sz="14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3</a:t>
                      </a: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FF5F9"/>
                    </a:solidFill>
                  </a:tcPr>
                </a:tc>
              </a:tr>
              <a:tr h="33529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6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Times New Roman" pitchFamily="18" charset="0"/>
                        </a:rPr>
                        <a:t>x</a:t>
                      </a:r>
                      <a:endParaRPr kumimoji="0" lang="ru-RU" sz="16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cs typeface="Times New Roman" pitchFamily="18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FF5F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6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Times New Roman" pitchFamily="18" charset="0"/>
                        </a:rPr>
                        <a:t>y</a:t>
                      </a:r>
                      <a:endParaRPr kumimoji="0" lang="ru-RU" sz="16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cs typeface="Times New Roman" pitchFamily="18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FF5F9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20058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" charset="0"/>
                          <a:cs typeface="Arial" charset="0"/>
                        </a:rPr>
                        <a:t>1</a:t>
                      </a:r>
                      <a:endParaRPr kumimoji="0" 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57150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20058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" charset="0"/>
                          <a:cs typeface="Arial" charset="0"/>
                        </a:rPr>
                        <a:t>2</a:t>
                      </a:r>
                      <a:endParaRPr kumimoji="0" 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57150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20058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" charset="0"/>
                          <a:cs typeface="Arial" charset="0"/>
                        </a:rPr>
                        <a:t>3</a:t>
                      </a:r>
                      <a:endParaRPr kumimoji="0" lang="ru-RU" sz="1500" b="0" i="0" u="none" strike="noStrike" cap="none" normalizeH="0" baseline="0" smtClean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57150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20058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" charset="0"/>
                          <a:cs typeface="Arial" charset="0"/>
                        </a:rPr>
                        <a:t>4</a:t>
                      </a:r>
                      <a:endParaRPr kumimoji="0" lang="ru-RU" sz="1500" b="0" i="0" u="none" strike="noStrike" cap="none" normalizeH="0" baseline="0" smtClean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57150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20058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" charset="0"/>
                          <a:cs typeface="Arial" charset="0"/>
                        </a:rPr>
                        <a:t>5</a:t>
                      </a:r>
                      <a:endParaRPr kumimoji="0" lang="ru-RU" sz="1500" b="0" i="0" u="none" strike="noStrike" cap="none" normalizeH="0" baseline="0" smtClean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57150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20058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" charset="0"/>
                          <a:cs typeface="Arial" charset="0"/>
                        </a:rPr>
                        <a:t>6</a:t>
                      </a:r>
                      <a:endParaRPr kumimoji="0" lang="ru-RU" sz="1500" b="0" i="0" u="none" strike="noStrike" cap="none" normalizeH="0" baseline="0" smtClean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57150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20058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" charset="0"/>
                          <a:cs typeface="Arial" charset="0"/>
                        </a:rPr>
                        <a:t>7</a:t>
                      </a:r>
                      <a:endParaRPr kumimoji="0" lang="ru-RU" sz="1500" b="0" i="0" u="none" strike="noStrike" cap="none" normalizeH="0" baseline="0" smtClean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57150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20058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" charset="0"/>
                          <a:cs typeface="Arial" charset="0"/>
                        </a:rPr>
                        <a:t>8</a:t>
                      </a:r>
                      <a:endParaRPr kumimoji="0" lang="ru-RU" sz="1500" b="0" i="0" u="none" strike="noStrike" cap="none" normalizeH="0" baseline="0" smtClean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57150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20058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" charset="0"/>
                          <a:cs typeface="Arial" charset="0"/>
                        </a:rPr>
                        <a:t>9</a:t>
                      </a:r>
                      <a:endParaRPr kumimoji="0" lang="ru-RU" sz="1500" b="0" i="0" u="none" strike="noStrike" cap="none" normalizeH="0" baseline="0" smtClean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57150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20058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" charset="0"/>
                          <a:cs typeface="Arial" charset="0"/>
                        </a:rPr>
                        <a:t>10</a:t>
                      </a:r>
                      <a:endParaRPr kumimoji="0" lang="ru-RU" sz="1500" b="0" i="0" u="none" strike="noStrike" cap="none" normalizeH="0" baseline="0" smtClean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57150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20058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" charset="0"/>
                          <a:cs typeface="Arial" charset="0"/>
                        </a:rPr>
                        <a:t>11</a:t>
                      </a:r>
                      <a:endParaRPr kumimoji="0" lang="ru-RU" sz="1500" b="0" i="0" u="none" strike="noStrike" cap="none" normalizeH="0" baseline="0" smtClean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57150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20058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" charset="0"/>
                          <a:cs typeface="Arial" charset="0"/>
                        </a:rPr>
                        <a:t>12</a:t>
                      </a:r>
                      <a:endParaRPr kumimoji="0" lang="ru-RU" sz="1500" b="0" i="0" u="none" strike="noStrike" cap="none" normalizeH="0" baseline="0" smtClean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57150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20058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" charset="0"/>
                          <a:cs typeface="Arial" charset="0"/>
                        </a:rPr>
                        <a:t>13</a:t>
                      </a:r>
                      <a:endParaRPr kumimoji="0" lang="ru-RU" sz="1500" b="0" i="0" u="none" strike="noStrike" cap="none" normalizeH="0" baseline="0" smtClean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57150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20058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" charset="0"/>
                          <a:cs typeface="Arial" charset="0"/>
                        </a:rPr>
                        <a:t>17</a:t>
                      </a:r>
                      <a:endParaRPr kumimoji="0" 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57150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20058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" charset="0"/>
                          <a:cs typeface="Arial" charset="0"/>
                        </a:rPr>
                        <a:t>18</a:t>
                      </a:r>
                    </a:p>
                  </a:txBody>
                  <a:tcPr marT="45723" marB="45723" horzOverflow="overflow">
                    <a:lnL w="57150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592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31" name="Text Box 155"/>
          <p:cNvSpPr txBox="1">
            <a:spLocks noChangeArrowheads="1"/>
          </p:cNvSpPr>
          <p:nvPr/>
        </p:nvSpPr>
        <p:spPr bwMode="auto">
          <a:xfrm>
            <a:off x="4211960" y="1592796"/>
            <a:ext cx="431800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>
              <a:lnSpc>
                <a:spcPct val="80000"/>
              </a:lnSpc>
            </a:pPr>
            <a:r>
              <a:rPr lang="en-US" sz="1500" dirty="0" smtClean="0"/>
              <a:t>-</a:t>
            </a:r>
            <a:endParaRPr lang="ru-RU" sz="1500" dirty="0"/>
          </a:p>
        </p:txBody>
      </p:sp>
      <p:sp>
        <p:nvSpPr>
          <p:cNvPr id="32" name="Text Box 155"/>
          <p:cNvSpPr txBox="1">
            <a:spLocks noChangeArrowheads="1"/>
          </p:cNvSpPr>
          <p:nvPr/>
        </p:nvSpPr>
        <p:spPr bwMode="auto">
          <a:xfrm>
            <a:off x="5220072" y="1592796"/>
            <a:ext cx="431800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>
              <a:lnSpc>
                <a:spcPct val="80000"/>
              </a:lnSpc>
            </a:pPr>
            <a:r>
              <a:rPr lang="en-US" sz="1500" dirty="0" smtClean="0"/>
              <a:t>-</a:t>
            </a:r>
            <a:endParaRPr lang="ru-RU" sz="1500" dirty="0"/>
          </a:p>
        </p:txBody>
      </p:sp>
      <p:sp>
        <p:nvSpPr>
          <p:cNvPr id="33" name="Text Box 155"/>
          <p:cNvSpPr txBox="1">
            <a:spLocks noChangeArrowheads="1"/>
          </p:cNvSpPr>
          <p:nvPr/>
        </p:nvSpPr>
        <p:spPr bwMode="auto">
          <a:xfrm>
            <a:off x="4216152" y="1952836"/>
            <a:ext cx="431800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>
              <a:lnSpc>
                <a:spcPct val="80000"/>
              </a:lnSpc>
            </a:pPr>
            <a:r>
              <a:rPr lang="en-US" sz="1500" dirty="0" smtClean="0"/>
              <a:t>0</a:t>
            </a:r>
            <a:endParaRPr lang="ru-RU" sz="1500" dirty="0"/>
          </a:p>
        </p:txBody>
      </p:sp>
      <p:sp>
        <p:nvSpPr>
          <p:cNvPr id="34" name="Text Box 155"/>
          <p:cNvSpPr txBox="1">
            <a:spLocks noChangeArrowheads="1"/>
          </p:cNvSpPr>
          <p:nvPr/>
        </p:nvSpPr>
        <p:spPr bwMode="auto">
          <a:xfrm>
            <a:off x="5220072" y="1628800"/>
            <a:ext cx="431800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>
              <a:lnSpc>
                <a:spcPct val="80000"/>
              </a:lnSpc>
            </a:pPr>
            <a:r>
              <a:rPr lang="ru-RU" sz="1500" dirty="0" smtClean="0"/>
              <a:t>1</a:t>
            </a:r>
            <a:endParaRPr lang="ru-RU" sz="1500" dirty="0"/>
          </a:p>
        </p:txBody>
      </p:sp>
      <p:sp>
        <p:nvSpPr>
          <p:cNvPr id="35" name="Text Box 197"/>
          <p:cNvSpPr txBox="1">
            <a:spLocks noChangeArrowheads="1"/>
          </p:cNvSpPr>
          <p:nvPr/>
        </p:nvSpPr>
        <p:spPr bwMode="auto">
          <a:xfrm>
            <a:off x="6012160" y="2254263"/>
            <a:ext cx="1223963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lnSpc>
                <a:spcPct val="80000"/>
              </a:lnSpc>
            </a:pPr>
            <a:r>
              <a:rPr lang="en-US" sz="1500" dirty="0" smtClean="0"/>
              <a:t>0 &lt;= </a:t>
            </a:r>
            <a:r>
              <a:rPr lang="ru-RU" sz="1500" dirty="0" smtClean="0"/>
              <a:t>3 </a:t>
            </a:r>
            <a:r>
              <a:rPr lang="ru-RU" sz="1500" dirty="0"/>
              <a:t>(Да)</a:t>
            </a:r>
          </a:p>
        </p:txBody>
      </p:sp>
      <p:sp>
        <p:nvSpPr>
          <p:cNvPr id="37" name="Text Box 155"/>
          <p:cNvSpPr txBox="1">
            <a:spLocks noChangeArrowheads="1"/>
          </p:cNvSpPr>
          <p:nvPr/>
        </p:nvSpPr>
        <p:spPr bwMode="auto">
          <a:xfrm>
            <a:off x="5193018" y="2578299"/>
            <a:ext cx="431800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>
              <a:lnSpc>
                <a:spcPct val="80000"/>
              </a:lnSpc>
            </a:pPr>
            <a:r>
              <a:rPr lang="en-US" sz="1500" dirty="0" smtClean="0"/>
              <a:t>2</a:t>
            </a:r>
            <a:endParaRPr lang="ru-RU" sz="1500" dirty="0"/>
          </a:p>
        </p:txBody>
      </p:sp>
      <p:sp>
        <p:nvSpPr>
          <p:cNvPr id="29" name="TextBox 28"/>
          <p:cNvSpPr txBox="1"/>
          <p:nvPr/>
        </p:nvSpPr>
        <p:spPr>
          <a:xfrm>
            <a:off x="7981950" y="2902335"/>
            <a:ext cx="982538" cy="1754326"/>
          </a:xfrm>
          <a:prstGeom prst="rect">
            <a:avLst/>
          </a:prstGeom>
          <a:noFill/>
          <a:ln>
            <a:solidFill>
              <a:schemeClr val="tx1"/>
            </a:solidFill>
            <a:prstDash val="lgDash"/>
          </a:ln>
        </p:spPr>
        <p:txBody>
          <a:bodyPr wrap="square" rtlCol="0">
            <a:spAutoFit/>
          </a:bodyPr>
          <a:lstStyle/>
          <a:p>
            <a:r>
              <a:rPr lang="ru-RU" dirty="0">
                <a:latin typeface="Consolas" pitchFamily="49" charset="0"/>
                <a:cs typeface="Consolas" pitchFamily="49" charset="0"/>
              </a:rPr>
              <a:t>0 1</a:t>
            </a:r>
          </a:p>
          <a:p>
            <a:endParaRPr lang="ru-RU" dirty="0" smtClean="0">
              <a:latin typeface="Consolas" pitchFamily="49" charset="0"/>
              <a:cs typeface="Consolas" pitchFamily="49" charset="0"/>
            </a:endParaRPr>
          </a:p>
          <a:p>
            <a:endParaRPr lang="ru-RU" dirty="0" smtClean="0">
              <a:latin typeface="Consolas" pitchFamily="49" charset="0"/>
              <a:cs typeface="Consolas" pitchFamily="49" charset="0"/>
            </a:endParaRPr>
          </a:p>
          <a:p>
            <a:endParaRPr lang="ru-RU" dirty="0" smtClean="0">
              <a:latin typeface="Consolas" pitchFamily="49" charset="0"/>
              <a:cs typeface="Consolas" pitchFamily="49" charset="0"/>
            </a:endParaRPr>
          </a:p>
          <a:p>
            <a:endParaRPr lang="en-US" dirty="0">
              <a:latin typeface="Consolas" pitchFamily="49" charset="0"/>
              <a:cs typeface="Consolas" pitchFamily="49" charset="0"/>
            </a:endParaRPr>
          </a:p>
          <a:p>
            <a:endParaRPr lang="ru-RU" dirty="0">
              <a:latin typeface="Consolas" pitchFamily="49" charset="0"/>
              <a:cs typeface="Consolas" pitchFamily="49" charset="0"/>
            </a:endParaRPr>
          </a:p>
        </p:txBody>
      </p:sp>
      <p:sp>
        <p:nvSpPr>
          <p:cNvPr id="38" name="AutoShape 203"/>
          <p:cNvSpPr>
            <a:spLocks noChangeArrowheads="1"/>
          </p:cNvSpPr>
          <p:nvPr/>
        </p:nvSpPr>
        <p:spPr bwMode="auto">
          <a:xfrm>
            <a:off x="1060820" y="1554058"/>
            <a:ext cx="960437" cy="320675"/>
          </a:xfrm>
          <a:prstGeom prst="flowChartTerminator">
            <a:avLst/>
          </a:prstGeom>
          <a:solidFill>
            <a:srgbClr val="FFFFFF"/>
          </a:solidFill>
          <a:ln w="12700">
            <a:solidFill>
              <a:srgbClr val="000000"/>
            </a:solidFill>
            <a:miter lim="800000"/>
            <a:headEnd/>
            <a:tailEnd/>
          </a:ln>
        </p:spPr>
        <p:txBody>
          <a:bodyPr lIns="0" tIns="0" rIns="0" bIns="0" anchor="ctr" anchorCtr="1"/>
          <a:lstStyle/>
          <a:p>
            <a:pPr algn="ctr"/>
            <a:r>
              <a:rPr lang="ru-RU" sz="1400">
                <a:latin typeface="Arial" pitchFamily="34" charset="0"/>
              </a:rPr>
              <a:t>начало</a:t>
            </a:r>
          </a:p>
        </p:txBody>
      </p:sp>
      <p:sp>
        <p:nvSpPr>
          <p:cNvPr id="39" name="Line 206"/>
          <p:cNvSpPr>
            <a:spLocks noChangeShapeType="1"/>
          </p:cNvSpPr>
          <p:nvPr/>
        </p:nvSpPr>
        <p:spPr bwMode="auto">
          <a:xfrm>
            <a:off x="1529021" y="2378736"/>
            <a:ext cx="0" cy="263525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40" name="Line 207"/>
          <p:cNvSpPr>
            <a:spLocks noChangeShapeType="1"/>
          </p:cNvSpPr>
          <p:nvPr/>
        </p:nvSpPr>
        <p:spPr bwMode="auto">
          <a:xfrm>
            <a:off x="1529021" y="2939123"/>
            <a:ext cx="0" cy="261937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41" name="AutoShape 208"/>
          <p:cNvSpPr>
            <a:spLocks noChangeArrowheads="1"/>
          </p:cNvSpPr>
          <p:nvPr/>
        </p:nvSpPr>
        <p:spPr bwMode="auto">
          <a:xfrm>
            <a:off x="700247" y="3194882"/>
            <a:ext cx="1656407" cy="287337"/>
          </a:xfrm>
          <a:prstGeom prst="parallelogram">
            <a:avLst>
              <a:gd name="adj" fmla="val 109669"/>
            </a:avLst>
          </a:prstGeom>
          <a:solidFill>
            <a:srgbClr val="FFFFFF"/>
          </a:solidFill>
          <a:ln w="12700" algn="ctr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ctr" anchorCtr="1"/>
          <a:lstStyle/>
          <a:p>
            <a:pPr algn="ctr"/>
            <a:r>
              <a:rPr lang="ru-RU" sz="1400" dirty="0">
                <a:latin typeface="Arial" pitchFamily="34" charset="0"/>
              </a:rPr>
              <a:t>вывод</a:t>
            </a:r>
            <a:r>
              <a:rPr lang="ru-RU" sz="1200" dirty="0">
                <a:latin typeface="Arial" pitchFamily="34" charset="0"/>
              </a:rPr>
              <a:t> </a:t>
            </a:r>
            <a:r>
              <a:rPr lang="en-US" sz="1600" dirty="0" smtClean="0">
                <a:latin typeface="Arial" pitchFamily="34" charset="0"/>
              </a:rPr>
              <a:t>x</a:t>
            </a:r>
            <a:r>
              <a:rPr lang="ru-RU" sz="1600" dirty="0" smtClean="0">
                <a:latin typeface="Arial" pitchFamily="34" charset="0"/>
              </a:rPr>
              <a:t>, </a:t>
            </a:r>
            <a:r>
              <a:rPr lang="en-US" sz="1600" dirty="0" smtClean="0">
                <a:latin typeface="Arial" pitchFamily="34" charset="0"/>
              </a:rPr>
              <a:t>y</a:t>
            </a:r>
            <a:endParaRPr lang="ru-RU" sz="1600" dirty="0">
              <a:latin typeface="Arial" pitchFamily="34" charset="0"/>
            </a:endParaRPr>
          </a:p>
        </p:txBody>
      </p:sp>
      <p:sp>
        <p:nvSpPr>
          <p:cNvPr id="42" name="AutoShape 210"/>
          <p:cNvSpPr>
            <a:spLocks noChangeArrowheads="1"/>
          </p:cNvSpPr>
          <p:nvPr/>
        </p:nvSpPr>
        <p:spPr bwMode="auto">
          <a:xfrm>
            <a:off x="1072615" y="5075792"/>
            <a:ext cx="960437" cy="320675"/>
          </a:xfrm>
          <a:prstGeom prst="flowChartTerminator">
            <a:avLst/>
          </a:prstGeom>
          <a:solidFill>
            <a:srgbClr val="FFFFFF"/>
          </a:solidFill>
          <a:ln w="12700">
            <a:solidFill>
              <a:srgbClr val="000000"/>
            </a:solidFill>
            <a:miter lim="800000"/>
            <a:headEnd/>
            <a:tailEnd/>
          </a:ln>
        </p:spPr>
        <p:txBody>
          <a:bodyPr lIns="0" tIns="0" rIns="0" bIns="0" anchor="ctr" anchorCtr="1"/>
          <a:lstStyle/>
          <a:p>
            <a:pPr algn="ctr"/>
            <a:r>
              <a:rPr lang="ru-RU" sz="1400">
                <a:latin typeface="Arial" pitchFamily="34" charset="0"/>
              </a:rPr>
              <a:t>конец</a:t>
            </a:r>
          </a:p>
        </p:txBody>
      </p:sp>
      <p:sp>
        <p:nvSpPr>
          <p:cNvPr id="43" name="Line 211"/>
          <p:cNvSpPr>
            <a:spLocks noChangeShapeType="1"/>
          </p:cNvSpPr>
          <p:nvPr/>
        </p:nvSpPr>
        <p:spPr bwMode="auto">
          <a:xfrm>
            <a:off x="1529021" y="1873911"/>
            <a:ext cx="0" cy="263525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44" name="Rectangle 212"/>
          <p:cNvSpPr>
            <a:spLocks noChangeArrowheads="1"/>
          </p:cNvSpPr>
          <p:nvPr/>
        </p:nvSpPr>
        <p:spPr bwMode="auto">
          <a:xfrm>
            <a:off x="952758" y="2137436"/>
            <a:ext cx="1152525" cy="287337"/>
          </a:xfrm>
          <a:prstGeom prst="rect">
            <a:avLst/>
          </a:prstGeom>
          <a:solidFill>
            <a:srgbClr val="FFFFFF"/>
          </a:solidFill>
          <a:ln w="12700" algn="ctr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/>
          <a:lstStyle/>
          <a:p>
            <a:pPr algn="ctr"/>
            <a:r>
              <a:rPr lang="en-US" sz="1600" dirty="0" smtClean="0">
                <a:latin typeface="Arial" pitchFamily="34" charset="0"/>
              </a:rPr>
              <a:t>y </a:t>
            </a:r>
            <a:r>
              <a:rPr lang="en-US" sz="1600" dirty="0">
                <a:latin typeface="Arial" pitchFamily="34" charset="0"/>
              </a:rPr>
              <a:t>:= </a:t>
            </a:r>
            <a:r>
              <a:rPr lang="en-US" sz="1600" dirty="0" smtClean="0">
                <a:latin typeface="Arial" pitchFamily="34" charset="0"/>
              </a:rPr>
              <a:t>1</a:t>
            </a:r>
            <a:endParaRPr lang="ru-RU" sz="1600" dirty="0">
              <a:latin typeface="Arial" pitchFamily="34" charset="0"/>
            </a:endParaRPr>
          </a:p>
        </p:txBody>
      </p:sp>
      <p:sp>
        <p:nvSpPr>
          <p:cNvPr id="45" name="Rectangle 213"/>
          <p:cNvSpPr>
            <a:spLocks noChangeArrowheads="1"/>
          </p:cNvSpPr>
          <p:nvPr/>
        </p:nvSpPr>
        <p:spPr bwMode="auto">
          <a:xfrm>
            <a:off x="844634" y="3786196"/>
            <a:ext cx="1367631" cy="386135"/>
          </a:xfrm>
          <a:prstGeom prst="rect">
            <a:avLst/>
          </a:prstGeom>
          <a:solidFill>
            <a:srgbClr val="FFFFFF"/>
          </a:solidFill>
          <a:ln w="12700" algn="ctr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ctr" anchorCtr="1"/>
          <a:lstStyle/>
          <a:p>
            <a:pPr algn="ctr"/>
            <a:r>
              <a:rPr lang="en-US" sz="1800" dirty="0" smtClean="0">
                <a:latin typeface="Arial" pitchFamily="34" charset="0"/>
              </a:rPr>
              <a:t>y </a:t>
            </a:r>
            <a:r>
              <a:rPr lang="en-US" sz="1800" dirty="0">
                <a:latin typeface="Arial" pitchFamily="34" charset="0"/>
              </a:rPr>
              <a:t>:= </a:t>
            </a:r>
            <a:r>
              <a:rPr lang="en-US" sz="1800" dirty="0" smtClean="0">
                <a:latin typeface="Arial" pitchFamily="34" charset="0"/>
              </a:rPr>
              <a:t>y</a:t>
            </a:r>
            <a:r>
              <a:rPr lang="ru-RU" sz="1800" dirty="0" smtClean="0">
                <a:latin typeface="Arial" pitchFamily="34" charset="0"/>
              </a:rPr>
              <a:t>*</a:t>
            </a:r>
            <a:r>
              <a:rPr lang="en-US" sz="1800" dirty="0" smtClean="0">
                <a:latin typeface="Arial" pitchFamily="34" charset="0"/>
              </a:rPr>
              <a:t>2</a:t>
            </a:r>
            <a:endParaRPr lang="ru-RU" sz="2000" baseline="50000" dirty="0">
              <a:latin typeface="Arial" pitchFamily="34" charset="0"/>
            </a:endParaRPr>
          </a:p>
        </p:txBody>
      </p:sp>
      <p:sp>
        <p:nvSpPr>
          <p:cNvPr id="46" name="AutoShape 214"/>
          <p:cNvSpPr>
            <a:spLocks noChangeArrowheads="1"/>
          </p:cNvSpPr>
          <p:nvPr/>
        </p:nvSpPr>
        <p:spPr bwMode="auto">
          <a:xfrm>
            <a:off x="773371" y="2631148"/>
            <a:ext cx="1547812" cy="312737"/>
          </a:xfrm>
          <a:prstGeom prst="flowChartPreparation">
            <a:avLst/>
          </a:prstGeom>
          <a:solidFill>
            <a:schemeClr val="bg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sz="1800" dirty="0" smtClean="0">
                <a:latin typeface="Arial" pitchFamily="34" charset="0"/>
              </a:rPr>
              <a:t>x </a:t>
            </a:r>
            <a:r>
              <a:rPr lang="en-US" sz="1800" dirty="0">
                <a:latin typeface="Arial" pitchFamily="34" charset="0"/>
              </a:rPr>
              <a:t>:= </a:t>
            </a:r>
            <a:r>
              <a:rPr lang="en-US" sz="1800" dirty="0" smtClean="0">
                <a:latin typeface="Arial" pitchFamily="34" charset="0"/>
              </a:rPr>
              <a:t>0, 3</a:t>
            </a:r>
            <a:endParaRPr lang="ru-RU" sz="1800" dirty="0">
              <a:latin typeface="Arial" pitchFamily="34" charset="0"/>
            </a:endParaRPr>
          </a:p>
        </p:txBody>
      </p:sp>
      <p:sp>
        <p:nvSpPr>
          <p:cNvPr id="47" name="Freeform 215"/>
          <p:cNvSpPr>
            <a:spLocks/>
          </p:cNvSpPr>
          <p:nvPr/>
        </p:nvSpPr>
        <p:spPr bwMode="auto">
          <a:xfrm>
            <a:off x="484446" y="2781960"/>
            <a:ext cx="1044575" cy="1642399"/>
          </a:xfrm>
          <a:custGeom>
            <a:avLst/>
            <a:gdLst>
              <a:gd name="T0" fmla="*/ 658 w 658"/>
              <a:gd name="T1" fmla="*/ 476 h 567"/>
              <a:gd name="T2" fmla="*/ 658 w 658"/>
              <a:gd name="T3" fmla="*/ 567 h 567"/>
              <a:gd name="T4" fmla="*/ 0 w 658"/>
              <a:gd name="T5" fmla="*/ 567 h 567"/>
              <a:gd name="T6" fmla="*/ 0 w 658"/>
              <a:gd name="T7" fmla="*/ 0 h 567"/>
              <a:gd name="T8" fmla="*/ 182 w 658"/>
              <a:gd name="T9" fmla="*/ 0 h 56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658" h="567">
                <a:moveTo>
                  <a:pt x="658" y="476"/>
                </a:moveTo>
                <a:lnTo>
                  <a:pt x="658" y="567"/>
                </a:lnTo>
                <a:lnTo>
                  <a:pt x="0" y="567"/>
                </a:lnTo>
                <a:lnTo>
                  <a:pt x="0" y="0"/>
                </a:lnTo>
                <a:lnTo>
                  <a:pt x="182" y="0"/>
                </a:lnTo>
              </a:path>
            </a:pathLst>
          </a:custGeom>
          <a:noFill/>
          <a:ln w="12700" cmpd="sng">
            <a:solidFill>
              <a:schemeClr val="tx1"/>
            </a:solidFill>
            <a:round/>
            <a:headEnd type="non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8" name="Freeform 216"/>
          <p:cNvSpPr>
            <a:spLocks/>
          </p:cNvSpPr>
          <p:nvPr/>
        </p:nvSpPr>
        <p:spPr bwMode="auto">
          <a:xfrm>
            <a:off x="1529021" y="2781960"/>
            <a:ext cx="1008062" cy="2293832"/>
          </a:xfrm>
          <a:custGeom>
            <a:avLst/>
            <a:gdLst>
              <a:gd name="T0" fmla="*/ 499 w 635"/>
              <a:gd name="T1" fmla="*/ 0 h 839"/>
              <a:gd name="T2" fmla="*/ 635 w 635"/>
              <a:gd name="T3" fmla="*/ 0 h 839"/>
              <a:gd name="T4" fmla="*/ 635 w 635"/>
              <a:gd name="T5" fmla="*/ 703 h 839"/>
              <a:gd name="T6" fmla="*/ 0 w 635"/>
              <a:gd name="T7" fmla="*/ 703 h 839"/>
              <a:gd name="T8" fmla="*/ 0 w 635"/>
              <a:gd name="T9" fmla="*/ 839 h 8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635" h="839">
                <a:moveTo>
                  <a:pt x="499" y="0"/>
                </a:moveTo>
                <a:lnTo>
                  <a:pt x="635" y="0"/>
                </a:lnTo>
                <a:lnTo>
                  <a:pt x="635" y="703"/>
                </a:lnTo>
                <a:lnTo>
                  <a:pt x="0" y="703"/>
                </a:lnTo>
                <a:lnTo>
                  <a:pt x="0" y="839"/>
                </a:lnTo>
              </a:path>
            </a:pathLst>
          </a:custGeom>
          <a:noFill/>
          <a:ln w="12700" cmpd="sng">
            <a:solidFill>
              <a:schemeClr val="tx1"/>
            </a:solidFill>
            <a:round/>
            <a:headEnd type="non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9" name="Line 207"/>
          <p:cNvSpPr>
            <a:spLocks noChangeShapeType="1"/>
          </p:cNvSpPr>
          <p:nvPr/>
        </p:nvSpPr>
        <p:spPr bwMode="auto">
          <a:xfrm>
            <a:off x="1529021" y="3488255"/>
            <a:ext cx="0" cy="297941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385687" y="2424773"/>
            <a:ext cx="45894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>
                <a:solidFill>
                  <a:srgbClr val="FF0000"/>
                </a:solidFill>
              </a:rPr>
              <a:t>+1</a:t>
            </a:r>
            <a:endParaRPr lang="ru-RU" sz="16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02471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1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 override="childStyle">
                                        <p:cTn id="6" dur="indefinite"/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C3F04"/>
                                        </p:clrVal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mph" presetSubtype="1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 override="childStyle">
                                        <p:cTn id="16" dur="indefinite"/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C3F04"/>
                                        </p:clrVal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mph" presetSubtype="1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 override="childStyle">
                                        <p:cTn id="26" dur="indefinite"/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C3F04"/>
                                        </p:clrVal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" presetClass="emph" presetSubtype="1" grpId="0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 override="childStyle">
                                        <p:cTn id="33" dur="indefinite"/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C3F04"/>
                                        </p:clrVal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7" presetClass="emph" presetSubtype="1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40" dur="indefinite"/>
                                        <p:tgtEl>
                                          <p:spTgt spid="4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C3F04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41" dur="indefinite"/>
                                        <p:tgtEl>
                                          <p:spTgt spid="47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  <p:bldP spid="33" grpId="0"/>
      <p:bldP spid="34" grpId="0"/>
      <p:bldP spid="35" grpId="0"/>
      <p:bldP spid="37" grpId="0"/>
      <p:bldP spid="45" grpId="0" animBg="1"/>
    </p:bldLst>
  </p:timing>
</p:sld>
</file>

<file path=ppt/theme/theme1.xml><?xml version="1.0" encoding="utf-8"?>
<a:theme xmlns:a="http://schemas.openxmlformats.org/drawingml/2006/main" name="Сеть 2">
  <a:themeElements>
    <a:clrScheme name="Сеть 10">
      <a:dk1>
        <a:srgbClr val="000000"/>
      </a:dk1>
      <a:lt1>
        <a:srgbClr val="FFFFFF"/>
      </a:lt1>
      <a:dk2>
        <a:srgbClr val="330066"/>
      </a:dk2>
      <a:lt2>
        <a:srgbClr val="808080"/>
      </a:lt2>
      <a:accent1>
        <a:srgbClr val="CCCC00"/>
      </a:accent1>
      <a:accent2>
        <a:srgbClr val="669999"/>
      </a:accent2>
      <a:accent3>
        <a:srgbClr val="FFFFFF"/>
      </a:accent3>
      <a:accent4>
        <a:srgbClr val="000000"/>
      </a:accent4>
      <a:accent5>
        <a:srgbClr val="E2E2AA"/>
      </a:accent5>
      <a:accent6>
        <a:srgbClr val="5C8A8A"/>
      </a:accent6>
      <a:hlink>
        <a:srgbClr val="7E9CE8"/>
      </a:hlink>
      <a:folHlink>
        <a:srgbClr val="D8D8EC"/>
      </a:folHlink>
    </a:clrScheme>
    <a:fontScheme name="Сеть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Сеть 1">
        <a:dk1>
          <a:srgbClr val="4F747B"/>
        </a:dk1>
        <a:lt1>
          <a:srgbClr val="FFFFFF"/>
        </a:lt1>
        <a:dk2>
          <a:srgbClr val="000000"/>
        </a:dk2>
        <a:lt2>
          <a:srgbClr val="C0C0C0"/>
        </a:lt2>
        <a:accent1>
          <a:srgbClr val="859868"/>
        </a:accent1>
        <a:accent2>
          <a:srgbClr val="5F5F5F"/>
        </a:accent2>
        <a:accent3>
          <a:srgbClr val="AAAAAA"/>
        </a:accent3>
        <a:accent4>
          <a:srgbClr val="DADADA"/>
        </a:accent4>
        <a:accent5>
          <a:srgbClr val="C2CAB9"/>
        </a:accent5>
        <a:accent6>
          <a:srgbClr val="555555"/>
        </a:accent6>
        <a:hlink>
          <a:srgbClr val="5F5F5F"/>
        </a:hlink>
        <a:folHlink>
          <a:srgbClr val="BA121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еть 2">
        <a:dk1>
          <a:srgbClr val="3C0000"/>
        </a:dk1>
        <a:lt1>
          <a:srgbClr val="FFFFFF"/>
        </a:lt1>
        <a:dk2>
          <a:srgbClr val="4D0B0B"/>
        </a:dk2>
        <a:lt2>
          <a:srgbClr val="FFFFFF"/>
        </a:lt2>
        <a:accent1>
          <a:srgbClr val="666633"/>
        </a:accent1>
        <a:accent2>
          <a:srgbClr val="CC3300"/>
        </a:accent2>
        <a:accent3>
          <a:srgbClr val="B2AAAA"/>
        </a:accent3>
        <a:accent4>
          <a:srgbClr val="DADADA"/>
        </a:accent4>
        <a:accent5>
          <a:srgbClr val="B8B8AD"/>
        </a:accent5>
        <a:accent6>
          <a:srgbClr val="B92D00"/>
        </a:accent6>
        <a:hlink>
          <a:srgbClr val="CC9900"/>
        </a:hlink>
        <a:folHlink>
          <a:srgbClr val="CCCC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еть 3">
        <a:dk1>
          <a:srgbClr val="666699"/>
        </a:dk1>
        <a:lt1>
          <a:srgbClr val="FFFFFF"/>
        </a:lt1>
        <a:dk2>
          <a:srgbClr val="15192B"/>
        </a:dk2>
        <a:lt2>
          <a:srgbClr val="CCCCFF"/>
        </a:lt2>
        <a:accent1>
          <a:srgbClr val="4F893D"/>
        </a:accent1>
        <a:accent2>
          <a:srgbClr val="666699"/>
        </a:accent2>
        <a:accent3>
          <a:srgbClr val="AAABAC"/>
        </a:accent3>
        <a:accent4>
          <a:srgbClr val="DADADA"/>
        </a:accent4>
        <a:accent5>
          <a:srgbClr val="B2C4AF"/>
        </a:accent5>
        <a:accent6>
          <a:srgbClr val="5C5C8A"/>
        </a:accent6>
        <a:hlink>
          <a:srgbClr val="CC9900"/>
        </a:hlink>
        <a:folHlink>
          <a:srgbClr val="4837C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еть 4">
        <a:dk1>
          <a:srgbClr val="666699"/>
        </a:dk1>
        <a:lt1>
          <a:srgbClr val="FFFFFF"/>
        </a:lt1>
        <a:dk2>
          <a:srgbClr val="86001A"/>
        </a:dk2>
        <a:lt2>
          <a:srgbClr val="CCCC66"/>
        </a:lt2>
        <a:accent1>
          <a:srgbClr val="FF3300"/>
        </a:accent1>
        <a:accent2>
          <a:srgbClr val="FF6600"/>
        </a:accent2>
        <a:accent3>
          <a:srgbClr val="C3AAAB"/>
        </a:accent3>
        <a:accent4>
          <a:srgbClr val="DADADA"/>
        </a:accent4>
        <a:accent5>
          <a:srgbClr val="FFADAA"/>
        </a:accent5>
        <a:accent6>
          <a:srgbClr val="E75C00"/>
        </a:accent6>
        <a:hlink>
          <a:srgbClr val="CC9900"/>
        </a:hlink>
        <a:folHlink>
          <a:srgbClr val="FF0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еть 5">
        <a:dk1>
          <a:srgbClr val="666699"/>
        </a:dk1>
        <a:lt1>
          <a:srgbClr val="FFFFFF"/>
        </a:lt1>
        <a:dk2>
          <a:srgbClr val="000054"/>
        </a:dk2>
        <a:lt2>
          <a:srgbClr val="FFFFFF"/>
        </a:lt2>
        <a:accent1>
          <a:srgbClr val="3333FF"/>
        </a:accent1>
        <a:accent2>
          <a:srgbClr val="006699"/>
        </a:accent2>
        <a:accent3>
          <a:srgbClr val="AAAAB3"/>
        </a:accent3>
        <a:accent4>
          <a:srgbClr val="DADADA"/>
        </a:accent4>
        <a:accent5>
          <a:srgbClr val="ADADFF"/>
        </a:accent5>
        <a:accent6>
          <a:srgbClr val="005C8A"/>
        </a:accent6>
        <a:hlink>
          <a:srgbClr val="669900"/>
        </a:hlink>
        <a:folHlink>
          <a:srgbClr val="0000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еть 6">
        <a:dk1>
          <a:srgbClr val="808080"/>
        </a:dk1>
        <a:lt1>
          <a:srgbClr val="FFFFFF"/>
        </a:lt1>
        <a:dk2>
          <a:srgbClr val="30054B"/>
        </a:dk2>
        <a:lt2>
          <a:srgbClr val="FFFFFF"/>
        </a:lt2>
        <a:accent1>
          <a:srgbClr val="797B9B"/>
        </a:accent1>
        <a:accent2>
          <a:srgbClr val="6B4FB1"/>
        </a:accent2>
        <a:accent3>
          <a:srgbClr val="ADAAB1"/>
        </a:accent3>
        <a:accent4>
          <a:srgbClr val="DADADA"/>
        </a:accent4>
        <a:accent5>
          <a:srgbClr val="BEBFCB"/>
        </a:accent5>
        <a:accent6>
          <a:srgbClr val="6047A0"/>
        </a:accent6>
        <a:hlink>
          <a:srgbClr val="7AACCE"/>
        </a:hlink>
        <a:folHlink>
          <a:srgbClr val="D8D8E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еть 7">
        <a:dk1>
          <a:srgbClr val="808080"/>
        </a:dk1>
        <a:lt1>
          <a:srgbClr val="FFFFCC"/>
        </a:lt1>
        <a:dk2>
          <a:srgbClr val="29527B"/>
        </a:dk2>
        <a:lt2>
          <a:srgbClr val="FFFFFF"/>
        </a:lt2>
        <a:accent1>
          <a:srgbClr val="CCCC00"/>
        </a:accent1>
        <a:accent2>
          <a:srgbClr val="669999"/>
        </a:accent2>
        <a:accent3>
          <a:srgbClr val="ACB3BF"/>
        </a:accent3>
        <a:accent4>
          <a:srgbClr val="DADAAE"/>
        </a:accent4>
        <a:accent5>
          <a:srgbClr val="E2E2AA"/>
        </a:accent5>
        <a:accent6>
          <a:srgbClr val="5C8A8A"/>
        </a:accent6>
        <a:hlink>
          <a:srgbClr val="D8D8EC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еть 8">
        <a:dk1>
          <a:srgbClr val="666699"/>
        </a:dk1>
        <a:lt1>
          <a:srgbClr val="FFFFFF"/>
        </a:lt1>
        <a:dk2>
          <a:srgbClr val="476949"/>
        </a:dk2>
        <a:lt2>
          <a:srgbClr val="FFFFFF"/>
        </a:lt2>
        <a:accent1>
          <a:srgbClr val="CC6600"/>
        </a:accent1>
        <a:accent2>
          <a:srgbClr val="CC9900"/>
        </a:accent2>
        <a:accent3>
          <a:srgbClr val="B1B9B1"/>
        </a:accent3>
        <a:accent4>
          <a:srgbClr val="DADADA"/>
        </a:accent4>
        <a:accent5>
          <a:srgbClr val="E2B8AA"/>
        </a:accent5>
        <a:accent6>
          <a:srgbClr val="B98A00"/>
        </a:accent6>
        <a:hlink>
          <a:srgbClr val="669900"/>
        </a:hlink>
        <a:folHlink>
          <a:srgbClr val="A452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еть 9">
        <a:dk1>
          <a:srgbClr val="000000"/>
        </a:dk1>
        <a:lt1>
          <a:srgbClr val="FFFFFF"/>
        </a:lt1>
        <a:dk2>
          <a:srgbClr val="7C1302"/>
        </a:dk2>
        <a:lt2>
          <a:srgbClr val="CC9900"/>
        </a:lt2>
        <a:accent1>
          <a:srgbClr val="CC9900"/>
        </a:accent1>
        <a:accent2>
          <a:srgbClr val="CC3300"/>
        </a:accent2>
        <a:accent3>
          <a:srgbClr val="FFFFFF"/>
        </a:accent3>
        <a:accent4>
          <a:srgbClr val="000000"/>
        </a:accent4>
        <a:accent5>
          <a:srgbClr val="E2CAAA"/>
        </a:accent5>
        <a:accent6>
          <a:srgbClr val="B92D00"/>
        </a:accent6>
        <a:hlink>
          <a:srgbClr val="808080"/>
        </a:hlink>
        <a:folHlink>
          <a:srgbClr val="CC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еть 10">
        <a:dk1>
          <a:srgbClr val="000000"/>
        </a:dk1>
        <a:lt1>
          <a:srgbClr val="FFFFFF"/>
        </a:lt1>
        <a:dk2>
          <a:srgbClr val="330066"/>
        </a:dk2>
        <a:lt2>
          <a:srgbClr val="808080"/>
        </a:lt2>
        <a:accent1>
          <a:srgbClr val="CCCC00"/>
        </a:accent1>
        <a:accent2>
          <a:srgbClr val="669999"/>
        </a:accent2>
        <a:accent3>
          <a:srgbClr val="FFFFFF"/>
        </a:accent3>
        <a:accent4>
          <a:srgbClr val="000000"/>
        </a:accent4>
        <a:accent5>
          <a:srgbClr val="E2E2AA"/>
        </a:accent5>
        <a:accent6>
          <a:srgbClr val="5C8A8A"/>
        </a:accent6>
        <a:hlink>
          <a:srgbClr val="7E9CE8"/>
        </a:hlink>
        <a:folHlink>
          <a:srgbClr val="D8D8E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Сеть 2">
  <a:themeElements>
    <a:clrScheme name="Сеть 10">
      <a:dk1>
        <a:srgbClr val="000000"/>
      </a:dk1>
      <a:lt1>
        <a:srgbClr val="FFFFFF"/>
      </a:lt1>
      <a:dk2>
        <a:srgbClr val="330066"/>
      </a:dk2>
      <a:lt2>
        <a:srgbClr val="808080"/>
      </a:lt2>
      <a:accent1>
        <a:srgbClr val="CCCC00"/>
      </a:accent1>
      <a:accent2>
        <a:srgbClr val="669999"/>
      </a:accent2>
      <a:accent3>
        <a:srgbClr val="FFFFFF"/>
      </a:accent3>
      <a:accent4>
        <a:srgbClr val="000000"/>
      </a:accent4>
      <a:accent5>
        <a:srgbClr val="E2E2AA"/>
      </a:accent5>
      <a:accent6>
        <a:srgbClr val="5C8A8A"/>
      </a:accent6>
      <a:hlink>
        <a:srgbClr val="7E9CE8"/>
      </a:hlink>
      <a:folHlink>
        <a:srgbClr val="D8D8EC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Сеть 1">
        <a:dk1>
          <a:srgbClr val="4F747B"/>
        </a:dk1>
        <a:lt1>
          <a:srgbClr val="FFFFFF"/>
        </a:lt1>
        <a:dk2>
          <a:srgbClr val="000000"/>
        </a:dk2>
        <a:lt2>
          <a:srgbClr val="C0C0C0"/>
        </a:lt2>
        <a:accent1>
          <a:srgbClr val="859868"/>
        </a:accent1>
        <a:accent2>
          <a:srgbClr val="5F5F5F"/>
        </a:accent2>
        <a:accent3>
          <a:srgbClr val="AAAAAA"/>
        </a:accent3>
        <a:accent4>
          <a:srgbClr val="DADADA"/>
        </a:accent4>
        <a:accent5>
          <a:srgbClr val="C2CAB9"/>
        </a:accent5>
        <a:accent6>
          <a:srgbClr val="555555"/>
        </a:accent6>
        <a:hlink>
          <a:srgbClr val="5F5F5F"/>
        </a:hlink>
        <a:folHlink>
          <a:srgbClr val="BA121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еть 2">
        <a:dk1>
          <a:srgbClr val="3C0000"/>
        </a:dk1>
        <a:lt1>
          <a:srgbClr val="FFFFFF"/>
        </a:lt1>
        <a:dk2>
          <a:srgbClr val="4D0B0B"/>
        </a:dk2>
        <a:lt2>
          <a:srgbClr val="FFFFFF"/>
        </a:lt2>
        <a:accent1>
          <a:srgbClr val="666633"/>
        </a:accent1>
        <a:accent2>
          <a:srgbClr val="CC3300"/>
        </a:accent2>
        <a:accent3>
          <a:srgbClr val="B2AAAA"/>
        </a:accent3>
        <a:accent4>
          <a:srgbClr val="DADADA"/>
        </a:accent4>
        <a:accent5>
          <a:srgbClr val="B8B8AD"/>
        </a:accent5>
        <a:accent6>
          <a:srgbClr val="B92D00"/>
        </a:accent6>
        <a:hlink>
          <a:srgbClr val="CC9900"/>
        </a:hlink>
        <a:folHlink>
          <a:srgbClr val="CCCC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еть 3">
        <a:dk1>
          <a:srgbClr val="666699"/>
        </a:dk1>
        <a:lt1>
          <a:srgbClr val="FFFFFF"/>
        </a:lt1>
        <a:dk2>
          <a:srgbClr val="15192B"/>
        </a:dk2>
        <a:lt2>
          <a:srgbClr val="CCCCFF"/>
        </a:lt2>
        <a:accent1>
          <a:srgbClr val="4F893D"/>
        </a:accent1>
        <a:accent2>
          <a:srgbClr val="666699"/>
        </a:accent2>
        <a:accent3>
          <a:srgbClr val="AAABAC"/>
        </a:accent3>
        <a:accent4>
          <a:srgbClr val="DADADA"/>
        </a:accent4>
        <a:accent5>
          <a:srgbClr val="B2C4AF"/>
        </a:accent5>
        <a:accent6>
          <a:srgbClr val="5C5C8A"/>
        </a:accent6>
        <a:hlink>
          <a:srgbClr val="CC9900"/>
        </a:hlink>
        <a:folHlink>
          <a:srgbClr val="4837C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еть 4">
        <a:dk1>
          <a:srgbClr val="666699"/>
        </a:dk1>
        <a:lt1>
          <a:srgbClr val="FFFFFF"/>
        </a:lt1>
        <a:dk2>
          <a:srgbClr val="86001A"/>
        </a:dk2>
        <a:lt2>
          <a:srgbClr val="CCCC66"/>
        </a:lt2>
        <a:accent1>
          <a:srgbClr val="FF3300"/>
        </a:accent1>
        <a:accent2>
          <a:srgbClr val="FF6600"/>
        </a:accent2>
        <a:accent3>
          <a:srgbClr val="C3AAAB"/>
        </a:accent3>
        <a:accent4>
          <a:srgbClr val="DADADA"/>
        </a:accent4>
        <a:accent5>
          <a:srgbClr val="FFADAA"/>
        </a:accent5>
        <a:accent6>
          <a:srgbClr val="E75C00"/>
        </a:accent6>
        <a:hlink>
          <a:srgbClr val="CC9900"/>
        </a:hlink>
        <a:folHlink>
          <a:srgbClr val="FF0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еть 5">
        <a:dk1>
          <a:srgbClr val="666699"/>
        </a:dk1>
        <a:lt1>
          <a:srgbClr val="FFFFFF"/>
        </a:lt1>
        <a:dk2>
          <a:srgbClr val="000054"/>
        </a:dk2>
        <a:lt2>
          <a:srgbClr val="FFFFFF"/>
        </a:lt2>
        <a:accent1>
          <a:srgbClr val="3333FF"/>
        </a:accent1>
        <a:accent2>
          <a:srgbClr val="006699"/>
        </a:accent2>
        <a:accent3>
          <a:srgbClr val="AAAAB3"/>
        </a:accent3>
        <a:accent4>
          <a:srgbClr val="DADADA"/>
        </a:accent4>
        <a:accent5>
          <a:srgbClr val="ADADFF"/>
        </a:accent5>
        <a:accent6>
          <a:srgbClr val="005C8A"/>
        </a:accent6>
        <a:hlink>
          <a:srgbClr val="669900"/>
        </a:hlink>
        <a:folHlink>
          <a:srgbClr val="0000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еть 6">
        <a:dk1>
          <a:srgbClr val="808080"/>
        </a:dk1>
        <a:lt1>
          <a:srgbClr val="FFFFFF"/>
        </a:lt1>
        <a:dk2>
          <a:srgbClr val="30054B"/>
        </a:dk2>
        <a:lt2>
          <a:srgbClr val="FFFFFF"/>
        </a:lt2>
        <a:accent1>
          <a:srgbClr val="797B9B"/>
        </a:accent1>
        <a:accent2>
          <a:srgbClr val="6B4FB1"/>
        </a:accent2>
        <a:accent3>
          <a:srgbClr val="ADAAB1"/>
        </a:accent3>
        <a:accent4>
          <a:srgbClr val="DADADA"/>
        </a:accent4>
        <a:accent5>
          <a:srgbClr val="BEBFCB"/>
        </a:accent5>
        <a:accent6>
          <a:srgbClr val="6047A0"/>
        </a:accent6>
        <a:hlink>
          <a:srgbClr val="7AACCE"/>
        </a:hlink>
        <a:folHlink>
          <a:srgbClr val="D8D8E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еть 7">
        <a:dk1>
          <a:srgbClr val="808080"/>
        </a:dk1>
        <a:lt1>
          <a:srgbClr val="FFFFCC"/>
        </a:lt1>
        <a:dk2>
          <a:srgbClr val="29527B"/>
        </a:dk2>
        <a:lt2>
          <a:srgbClr val="FFFFFF"/>
        </a:lt2>
        <a:accent1>
          <a:srgbClr val="CCCC00"/>
        </a:accent1>
        <a:accent2>
          <a:srgbClr val="669999"/>
        </a:accent2>
        <a:accent3>
          <a:srgbClr val="ACB3BF"/>
        </a:accent3>
        <a:accent4>
          <a:srgbClr val="DADAAE"/>
        </a:accent4>
        <a:accent5>
          <a:srgbClr val="E2E2AA"/>
        </a:accent5>
        <a:accent6>
          <a:srgbClr val="5C8A8A"/>
        </a:accent6>
        <a:hlink>
          <a:srgbClr val="D8D8EC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еть 8">
        <a:dk1>
          <a:srgbClr val="666699"/>
        </a:dk1>
        <a:lt1>
          <a:srgbClr val="FFFFFF"/>
        </a:lt1>
        <a:dk2>
          <a:srgbClr val="476949"/>
        </a:dk2>
        <a:lt2>
          <a:srgbClr val="FFFFFF"/>
        </a:lt2>
        <a:accent1>
          <a:srgbClr val="CC6600"/>
        </a:accent1>
        <a:accent2>
          <a:srgbClr val="CC9900"/>
        </a:accent2>
        <a:accent3>
          <a:srgbClr val="B1B9B1"/>
        </a:accent3>
        <a:accent4>
          <a:srgbClr val="DADADA"/>
        </a:accent4>
        <a:accent5>
          <a:srgbClr val="E2B8AA"/>
        </a:accent5>
        <a:accent6>
          <a:srgbClr val="B98A00"/>
        </a:accent6>
        <a:hlink>
          <a:srgbClr val="669900"/>
        </a:hlink>
        <a:folHlink>
          <a:srgbClr val="A452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еть 9">
        <a:dk1>
          <a:srgbClr val="000000"/>
        </a:dk1>
        <a:lt1>
          <a:srgbClr val="FFFFFF"/>
        </a:lt1>
        <a:dk2>
          <a:srgbClr val="7C1302"/>
        </a:dk2>
        <a:lt2>
          <a:srgbClr val="CC9900"/>
        </a:lt2>
        <a:accent1>
          <a:srgbClr val="CC9900"/>
        </a:accent1>
        <a:accent2>
          <a:srgbClr val="CC3300"/>
        </a:accent2>
        <a:accent3>
          <a:srgbClr val="FFFFFF"/>
        </a:accent3>
        <a:accent4>
          <a:srgbClr val="000000"/>
        </a:accent4>
        <a:accent5>
          <a:srgbClr val="E2CAAA"/>
        </a:accent5>
        <a:accent6>
          <a:srgbClr val="B92D00"/>
        </a:accent6>
        <a:hlink>
          <a:srgbClr val="808080"/>
        </a:hlink>
        <a:folHlink>
          <a:srgbClr val="CC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еть 10">
        <a:dk1>
          <a:srgbClr val="000000"/>
        </a:dk1>
        <a:lt1>
          <a:srgbClr val="FFFFFF"/>
        </a:lt1>
        <a:dk2>
          <a:srgbClr val="330066"/>
        </a:dk2>
        <a:lt2>
          <a:srgbClr val="808080"/>
        </a:lt2>
        <a:accent1>
          <a:srgbClr val="CCCC00"/>
        </a:accent1>
        <a:accent2>
          <a:srgbClr val="669999"/>
        </a:accent2>
        <a:accent3>
          <a:srgbClr val="FFFFFF"/>
        </a:accent3>
        <a:accent4>
          <a:srgbClr val="000000"/>
        </a:accent4>
        <a:accent5>
          <a:srgbClr val="E2E2AA"/>
        </a:accent5>
        <a:accent6>
          <a:srgbClr val="5C8A8A"/>
        </a:accent6>
        <a:hlink>
          <a:srgbClr val="7E9CE8"/>
        </a:hlink>
        <a:folHlink>
          <a:srgbClr val="D8D8E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2_Сеть 2">
  <a:themeElements>
    <a:clrScheme name="Сеть 10">
      <a:dk1>
        <a:srgbClr val="000000"/>
      </a:dk1>
      <a:lt1>
        <a:srgbClr val="FFFFFF"/>
      </a:lt1>
      <a:dk2>
        <a:srgbClr val="330066"/>
      </a:dk2>
      <a:lt2>
        <a:srgbClr val="808080"/>
      </a:lt2>
      <a:accent1>
        <a:srgbClr val="CCCC00"/>
      </a:accent1>
      <a:accent2>
        <a:srgbClr val="669999"/>
      </a:accent2>
      <a:accent3>
        <a:srgbClr val="FFFFFF"/>
      </a:accent3>
      <a:accent4>
        <a:srgbClr val="000000"/>
      </a:accent4>
      <a:accent5>
        <a:srgbClr val="E2E2AA"/>
      </a:accent5>
      <a:accent6>
        <a:srgbClr val="5C8A8A"/>
      </a:accent6>
      <a:hlink>
        <a:srgbClr val="7E9CE8"/>
      </a:hlink>
      <a:folHlink>
        <a:srgbClr val="D8D8EC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Сеть 1">
        <a:dk1>
          <a:srgbClr val="4F747B"/>
        </a:dk1>
        <a:lt1>
          <a:srgbClr val="FFFFFF"/>
        </a:lt1>
        <a:dk2>
          <a:srgbClr val="000000"/>
        </a:dk2>
        <a:lt2>
          <a:srgbClr val="C0C0C0"/>
        </a:lt2>
        <a:accent1>
          <a:srgbClr val="859868"/>
        </a:accent1>
        <a:accent2>
          <a:srgbClr val="5F5F5F"/>
        </a:accent2>
        <a:accent3>
          <a:srgbClr val="AAAAAA"/>
        </a:accent3>
        <a:accent4>
          <a:srgbClr val="DADADA"/>
        </a:accent4>
        <a:accent5>
          <a:srgbClr val="C2CAB9"/>
        </a:accent5>
        <a:accent6>
          <a:srgbClr val="555555"/>
        </a:accent6>
        <a:hlink>
          <a:srgbClr val="5F5F5F"/>
        </a:hlink>
        <a:folHlink>
          <a:srgbClr val="BA121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еть 2">
        <a:dk1>
          <a:srgbClr val="3C0000"/>
        </a:dk1>
        <a:lt1>
          <a:srgbClr val="FFFFFF"/>
        </a:lt1>
        <a:dk2>
          <a:srgbClr val="4D0B0B"/>
        </a:dk2>
        <a:lt2>
          <a:srgbClr val="FFFFFF"/>
        </a:lt2>
        <a:accent1>
          <a:srgbClr val="666633"/>
        </a:accent1>
        <a:accent2>
          <a:srgbClr val="CC3300"/>
        </a:accent2>
        <a:accent3>
          <a:srgbClr val="B2AAAA"/>
        </a:accent3>
        <a:accent4>
          <a:srgbClr val="DADADA"/>
        </a:accent4>
        <a:accent5>
          <a:srgbClr val="B8B8AD"/>
        </a:accent5>
        <a:accent6>
          <a:srgbClr val="B92D00"/>
        </a:accent6>
        <a:hlink>
          <a:srgbClr val="CC9900"/>
        </a:hlink>
        <a:folHlink>
          <a:srgbClr val="CCCC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еть 3">
        <a:dk1>
          <a:srgbClr val="666699"/>
        </a:dk1>
        <a:lt1>
          <a:srgbClr val="FFFFFF"/>
        </a:lt1>
        <a:dk2>
          <a:srgbClr val="15192B"/>
        </a:dk2>
        <a:lt2>
          <a:srgbClr val="CCCCFF"/>
        </a:lt2>
        <a:accent1>
          <a:srgbClr val="4F893D"/>
        </a:accent1>
        <a:accent2>
          <a:srgbClr val="666699"/>
        </a:accent2>
        <a:accent3>
          <a:srgbClr val="AAABAC"/>
        </a:accent3>
        <a:accent4>
          <a:srgbClr val="DADADA"/>
        </a:accent4>
        <a:accent5>
          <a:srgbClr val="B2C4AF"/>
        </a:accent5>
        <a:accent6>
          <a:srgbClr val="5C5C8A"/>
        </a:accent6>
        <a:hlink>
          <a:srgbClr val="CC9900"/>
        </a:hlink>
        <a:folHlink>
          <a:srgbClr val="4837C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еть 4">
        <a:dk1>
          <a:srgbClr val="666699"/>
        </a:dk1>
        <a:lt1>
          <a:srgbClr val="FFFFFF"/>
        </a:lt1>
        <a:dk2>
          <a:srgbClr val="86001A"/>
        </a:dk2>
        <a:lt2>
          <a:srgbClr val="CCCC66"/>
        </a:lt2>
        <a:accent1>
          <a:srgbClr val="FF3300"/>
        </a:accent1>
        <a:accent2>
          <a:srgbClr val="FF6600"/>
        </a:accent2>
        <a:accent3>
          <a:srgbClr val="C3AAAB"/>
        </a:accent3>
        <a:accent4>
          <a:srgbClr val="DADADA"/>
        </a:accent4>
        <a:accent5>
          <a:srgbClr val="FFADAA"/>
        </a:accent5>
        <a:accent6>
          <a:srgbClr val="E75C00"/>
        </a:accent6>
        <a:hlink>
          <a:srgbClr val="CC9900"/>
        </a:hlink>
        <a:folHlink>
          <a:srgbClr val="FF0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еть 5">
        <a:dk1>
          <a:srgbClr val="666699"/>
        </a:dk1>
        <a:lt1>
          <a:srgbClr val="FFFFFF"/>
        </a:lt1>
        <a:dk2>
          <a:srgbClr val="000054"/>
        </a:dk2>
        <a:lt2>
          <a:srgbClr val="FFFFFF"/>
        </a:lt2>
        <a:accent1>
          <a:srgbClr val="3333FF"/>
        </a:accent1>
        <a:accent2>
          <a:srgbClr val="006699"/>
        </a:accent2>
        <a:accent3>
          <a:srgbClr val="AAAAB3"/>
        </a:accent3>
        <a:accent4>
          <a:srgbClr val="DADADA"/>
        </a:accent4>
        <a:accent5>
          <a:srgbClr val="ADADFF"/>
        </a:accent5>
        <a:accent6>
          <a:srgbClr val="005C8A"/>
        </a:accent6>
        <a:hlink>
          <a:srgbClr val="669900"/>
        </a:hlink>
        <a:folHlink>
          <a:srgbClr val="0000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еть 6">
        <a:dk1>
          <a:srgbClr val="808080"/>
        </a:dk1>
        <a:lt1>
          <a:srgbClr val="FFFFFF"/>
        </a:lt1>
        <a:dk2>
          <a:srgbClr val="30054B"/>
        </a:dk2>
        <a:lt2>
          <a:srgbClr val="FFFFFF"/>
        </a:lt2>
        <a:accent1>
          <a:srgbClr val="797B9B"/>
        </a:accent1>
        <a:accent2>
          <a:srgbClr val="6B4FB1"/>
        </a:accent2>
        <a:accent3>
          <a:srgbClr val="ADAAB1"/>
        </a:accent3>
        <a:accent4>
          <a:srgbClr val="DADADA"/>
        </a:accent4>
        <a:accent5>
          <a:srgbClr val="BEBFCB"/>
        </a:accent5>
        <a:accent6>
          <a:srgbClr val="6047A0"/>
        </a:accent6>
        <a:hlink>
          <a:srgbClr val="7AACCE"/>
        </a:hlink>
        <a:folHlink>
          <a:srgbClr val="D8D8E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еть 7">
        <a:dk1>
          <a:srgbClr val="808080"/>
        </a:dk1>
        <a:lt1>
          <a:srgbClr val="FFFFCC"/>
        </a:lt1>
        <a:dk2>
          <a:srgbClr val="29527B"/>
        </a:dk2>
        <a:lt2>
          <a:srgbClr val="FFFFFF"/>
        </a:lt2>
        <a:accent1>
          <a:srgbClr val="CCCC00"/>
        </a:accent1>
        <a:accent2>
          <a:srgbClr val="669999"/>
        </a:accent2>
        <a:accent3>
          <a:srgbClr val="ACB3BF"/>
        </a:accent3>
        <a:accent4>
          <a:srgbClr val="DADAAE"/>
        </a:accent4>
        <a:accent5>
          <a:srgbClr val="E2E2AA"/>
        </a:accent5>
        <a:accent6>
          <a:srgbClr val="5C8A8A"/>
        </a:accent6>
        <a:hlink>
          <a:srgbClr val="D8D8EC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еть 8">
        <a:dk1>
          <a:srgbClr val="666699"/>
        </a:dk1>
        <a:lt1>
          <a:srgbClr val="FFFFFF"/>
        </a:lt1>
        <a:dk2>
          <a:srgbClr val="476949"/>
        </a:dk2>
        <a:lt2>
          <a:srgbClr val="FFFFFF"/>
        </a:lt2>
        <a:accent1>
          <a:srgbClr val="CC6600"/>
        </a:accent1>
        <a:accent2>
          <a:srgbClr val="CC9900"/>
        </a:accent2>
        <a:accent3>
          <a:srgbClr val="B1B9B1"/>
        </a:accent3>
        <a:accent4>
          <a:srgbClr val="DADADA"/>
        </a:accent4>
        <a:accent5>
          <a:srgbClr val="E2B8AA"/>
        </a:accent5>
        <a:accent6>
          <a:srgbClr val="B98A00"/>
        </a:accent6>
        <a:hlink>
          <a:srgbClr val="669900"/>
        </a:hlink>
        <a:folHlink>
          <a:srgbClr val="A452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еть 9">
        <a:dk1>
          <a:srgbClr val="000000"/>
        </a:dk1>
        <a:lt1>
          <a:srgbClr val="FFFFFF"/>
        </a:lt1>
        <a:dk2>
          <a:srgbClr val="7C1302"/>
        </a:dk2>
        <a:lt2>
          <a:srgbClr val="CC9900"/>
        </a:lt2>
        <a:accent1>
          <a:srgbClr val="CC9900"/>
        </a:accent1>
        <a:accent2>
          <a:srgbClr val="CC3300"/>
        </a:accent2>
        <a:accent3>
          <a:srgbClr val="FFFFFF"/>
        </a:accent3>
        <a:accent4>
          <a:srgbClr val="000000"/>
        </a:accent4>
        <a:accent5>
          <a:srgbClr val="E2CAAA"/>
        </a:accent5>
        <a:accent6>
          <a:srgbClr val="B92D00"/>
        </a:accent6>
        <a:hlink>
          <a:srgbClr val="808080"/>
        </a:hlink>
        <a:folHlink>
          <a:srgbClr val="CC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еть 10">
        <a:dk1>
          <a:srgbClr val="000000"/>
        </a:dk1>
        <a:lt1>
          <a:srgbClr val="FFFFFF"/>
        </a:lt1>
        <a:dk2>
          <a:srgbClr val="330066"/>
        </a:dk2>
        <a:lt2>
          <a:srgbClr val="808080"/>
        </a:lt2>
        <a:accent1>
          <a:srgbClr val="CCCC00"/>
        </a:accent1>
        <a:accent2>
          <a:srgbClr val="669999"/>
        </a:accent2>
        <a:accent3>
          <a:srgbClr val="FFFFFF"/>
        </a:accent3>
        <a:accent4>
          <a:srgbClr val="000000"/>
        </a:accent4>
        <a:accent5>
          <a:srgbClr val="E2E2AA"/>
        </a:accent5>
        <a:accent6>
          <a:srgbClr val="5C8A8A"/>
        </a:accent6>
        <a:hlink>
          <a:srgbClr val="7E9CE8"/>
        </a:hlink>
        <a:folHlink>
          <a:srgbClr val="D8D8E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3643</TotalTime>
  <Words>798</Words>
  <Application>Microsoft Office PowerPoint</Application>
  <PresentationFormat>Экран (4:3)</PresentationFormat>
  <Paragraphs>276</Paragraphs>
  <Slides>14</Slides>
  <Notes>0</Notes>
  <HiddenSlides>2</HiddenSlides>
  <MMClips>0</MMClips>
  <ScaleCrop>false</ScaleCrop>
  <HeadingPairs>
    <vt:vector size="4" baseType="variant">
      <vt:variant>
        <vt:lpstr>Тема</vt:lpstr>
      </vt:variant>
      <vt:variant>
        <vt:i4>3</vt:i4>
      </vt:variant>
      <vt:variant>
        <vt:lpstr>Заголовки слайдов</vt:lpstr>
      </vt:variant>
      <vt:variant>
        <vt:i4>14</vt:i4>
      </vt:variant>
    </vt:vector>
  </HeadingPairs>
  <TitlesOfParts>
    <vt:vector size="17" baseType="lpstr">
      <vt:lpstr>Сеть 2</vt:lpstr>
      <vt:lpstr>1_Сеть 2</vt:lpstr>
      <vt:lpstr>2_Сеть 2</vt:lpstr>
      <vt:lpstr>Основы  алгоритмизации</vt:lpstr>
      <vt:lpstr>Циклы</vt:lpstr>
      <vt:lpstr>Презентация PowerPoint</vt:lpstr>
      <vt:lpstr>Презентация PowerPoint</vt:lpstr>
      <vt:lpstr>Циклы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Сеть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Алгоритм и его свойства</dc:title>
  <dc:creator>Админ</dc:creator>
  <cp:lastModifiedBy>Папа-админ</cp:lastModifiedBy>
  <cp:revision>150</cp:revision>
  <dcterms:created xsi:type="dcterms:W3CDTF">2010-02-14T19:37:55Z</dcterms:created>
  <dcterms:modified xsi:type="dcterms:W3CDTF">2018-07-31T18:28:25Z</dcterms:modified>
</cp:coreProperties>
</file>