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330" r:id="rId2"/>
    <p:sldId id="347" r:id="rId3"/>
    <p:sldId id="370" r:id="rId4"/>
    <p:sldId id="377" r:id="rId5"/>
    <p:sldId id="378" r:id="rId6"/>
    <p:sldId id="379" r:id="rId7"/>
    <p:sldId id="380" r:id="rId8"/>
    <p:sldId id="349" r:id="rId9"/>
    <p:sldId id="348" r:id="rId10"/>
    <p:sldId id="350" r:id="rId11"/>
    <p:sldId id="351" r:id="rId12"/>
    <p:sldId id="352" r:id="rId13"/>
    <p:sldId id="369" r:id="rId14"/>
    <p:sldId id="353" r:id="rId15"/>
    <p:sldId id="355" r:id="rId16"/>
    <p:sldId id="372" r:id="rId17"/>
    <p:sldId id="381" r:id="rId18"/>
    <p:sldId id="386" r:id="rId19"/>
    <p:sldId id="387" r:id="rId20"/>
    <p:sldId id="356" r:id="rId21"/>
    <p:sldId id="357" r:id="rId22"/>
    <p:sldId id="358" r:id="rId23"/>
    <p:sldId id="374" r:id="rId24"/>
    <p:sldId id="388" r:id="rId25"/>
    <p:sldId id="389" r:id="rId26"/>
    <p:sldId id="390" r:id="rId27"/>
    <p:sldId id="391" r:id="rId28"/>
    <p:sldId id="359" r:id="rId29"/>
    <p:sldId id="360" r:id="rId30"/>
    <p:sldId id="361" r:id="rId31"/>
    <p:sldId id="362" r:id="rId32"/>
    <p:sldId id="363" r:id="rId33"/>
    <p:sldId id="364" r:id="rId34"/>
    <p:sldId id="366" r:id="rId35"/>
    <p:sldId id="367" r:id="rId36"/>
    <p:sldId id="368" r:id="rId37"/>
    <p:sldId id="346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17" autoAdjust="0"/>
  </p:normalViewPr>
  <p:slideViewPr>
    <p:cSldViewPr>
      <p:cViewPr>
        <p:scale>
          <a:sx n="110" d="100"/>
          <a:sy n="110" d="100"/>
        </p:scale>
        <p:origin x="-164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728700"/>
            <a:ext cx="7200800" cy="1908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sz="3200" dirty="0">
                <a:solidFill>
                  <a:srgbClr val="330066"/>
                </a:solidFill>
                <a:latin typeface="Arial"/>
              </a:rPr>
              <a:t>Язык </a:t>
            </a:r>
            <a:r>
              <a:rPr lang="ru-RU" sz="3200" dirty="0" smtClean="0">
                <a:solidFill>
                  <a:srgbClr val="330066"/>
                </a:solidFill>
                <a:latin typeface="Arial"/>
              </a:rPr>
              <a:t>программирования Паскаль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/>
            </a:r>
            <a:br>
              <a:rPr lang="ru-RU" sz="3200" dirty="0">
                <a:solidFill>
                  <a:srgbClr val="330066"/>
                </a:solidFill>
                <a:latin typeface="Arial"/>
              </a:rPr>
            </a:br>
            <a:r>
              <a:rPr lang="ru-RU" sz="3200" dirty="0">
                <a:solidFill>
                  <a:srgbClr val="330066"/>
                </a:solidFill>
                <a:latin typeface="Arial"/>
              </a:rPr>
              <a:t>(версия </a:t>
            </a:r>
            <a:r>
              <a:rPr lang="en-US" sz="3200" dirty="0">
                <a:solidFill>
                  <a:srgbClr val="330066"/>
                </a:solidFill>
                <a:latin typeface="Arial"/>
              </a:rPr>
              <a:t>PascalABC.NET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>)</a:t>
            </a:r>
            <a:endParaRPr lang="ru-RU" sz="32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3032956"/>
            <a:ext cx="7040488" cy="2362200"/>
          </a:xfrm>
        </p:spPr>
        <p:txBody>
          <a:bodyPr/>
          <a:lstStyle/>
          <a:p>
            <a:pPr lvl="0" eaLnBrk="1" hangingPunct="1">
              <a:buClr>
                <a:srgbClr val="330066"/>
              </a:buClr>
            </a:pPr>
            <a:r>
              <a:rPr lang="ru-RU" b="1" dirty="0" smtClean="0">
                <a:solidFill>
                  <a:srgbClr val="5C8A8A">
                    <a:lumMod val="75000"/>
                  </a:srgbClr>
                </a:solidFill>
              </a:rPr>
              <a:t>Операторы цикла в языке </a:t>
            </a:r>
            <a:r>
              <a:rPr lang="en-US" b="1" dirty="0" smtClean="0">
                <a:solidFill>
                  <a:srgbClr val="5C8A8A">
                    <a:lumMod val="75000"/>
                  </a:srgbClr>
                </a:solidFill>
              </a:rPr>
              <a:t>Pascal</a:t>
            </a:r>
            <a:endParaRPr lang="en-US" b="1" dirty="0">
              <a:solidFill>
                <a:srgbClr val="5C8A8A">
                  <a:lumMod val="75000"/>
                </a:srgbClr>
              </a:solidFill>
            </a:endParaRPr>
          </a:p>
          <a:p>
            <a:pPr eaLnBrk="1" hangingPunct="1"/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2989507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chemeClr val="tx2"/>
                </a:solidFill>
              </a:rPr>
              <a:t>Задача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3а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36671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Вычислить значение суммы </a:t>
            </a:r>
            <a:r>
              <a:rPr lang="en-US" i="1">
                <a:solidFill>
                  <a:schemeClr val="tx2"/>
                </a:solidFill>
              </a:rPr>
              <a:t>s = 1+2+3+…+n</a:t>
            </a:r>
            <a:r>
              <a:rPr lang="en-US">
                <a:solidFill>
                  <a:schemeClr val="tx2"/>
                </a:solidFill>
              </a:rPr>
              <a:t>  </a:t>
            </a:r>
            <a:r>
              <a:rPr lang="ru-RU">
                <a:solidFill>
                  <a:schemeClr val="tx2"/>
                </a:solidFill>
              </a:rPr>
              <a:t>для заданного </a:t>
            </a:r>
            <a:r>
              <a:rPr lang="en-US" i="1">
                <a:solidFill>
                  <a:schemeClr val="tx2"/>
                </a:solidFill>
              </a:rPr>
              <a:t>n</a:t>
            </a:r>
            <a:r>
              <a:rPr lang="ru-RU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206888" name="Group 40"/>
          <p:cNvGrpSpPr>
            <a:grpSpLocks/>
          </p:cNvGrpSpPr>
          <p:nvPr/>
        </p:nvGrpSpPr>
        <p:grpSpPr bwMode="auto">
          <a:xfrm>
            <a:off x="611188" y="1341438"/>
            <a:ext cx="2701925" cy="4938712"/>
            <a:chOff x="249" y="634"/>
            <a:chExt cx="1702" cy="3111"/>
          </a:xfrm>
        </p:grpSpPr>
        <p:sp>
          <p:nvSpPr>
            <p:cNvPr id="7175" name="AutoShape 5"/>
            <p:cNvSpPr>
              <a:spLocks noChangeArrowheads="1"/>
            </p:cNvSpPr>
            <p:nvPr/>
          </p:nvSpPr>
          <p:spPr bwMode="auto">
            <a:xfrm>
              <a:off x="680" y="634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7176" name="Line 6"/>
            <p:cNvSpPr>
              <a:spLocks noChangeShapeType="1"/>
            </p:cNvSpPr>
            <p:nvPr/>
          </p:nvSpPr>
          <p:spPr bwMode="auto">
            <a:xfrm>
              <a:off x="969" y="831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77" name="Line 7"/>
            <p:cNvSpPr>
              <a:spLocks noChangeShapeType="1"/>
            </p:cNvSpPr>
            <p:nvPr/>
          </p:nvSpPr>
          <p:spPr bwMode="auto">
            <a:xfrm>
              <a:off x="976" y="1867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78" name="Rectangle 8"/>
            <p:cNvSpPr>
              <a:spLocks noChangeArrowheads="1"/>
            </p:cNvSpPr>
            <p:nvPr/>
          </p:nvSpPr>
          <p:spPr bwMode="auto">
            <a:xfrm>
              <a:off x="613" y="1686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x := </a:t>
              </a:r>
              <a:r>
                <a:rPr lang="ru-RU" sz="1600"/>
                <a:t>1</a:t>
              </a:r>
            </a:p>
          </p:txBody>
        </p:sp>
        <p:sp>
          <p:nvSpPr>
            <p:cNvPr id="7179" name="AutoShape 9"/>
            <p:cNvSpPr>
              <a:spLocks noChangeAspect="1" noChangeArrowheads="1"/>
            </p:cNvSpPr>
            <p:nvPr/>
          </p:nvSpPr>
          <p:spPr bwMode="auto">
            <a:xfrm>
              <a:off x="613" y="2026"/>
              <a:ext cx="725" cy="295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/>
                <a:t>x </a:t>
              </a:r>
              <a:r>
                <a:rPr lang="en-US" sz="1600">
                  <a:cs typeface="Arial" charset="0"/>
                </a:rPr>
                <a:t>≤ n</a:t>
              </a:r>
            </a:p>
          </p:txBody>
        </p:sp>
        <p:sp>
          <p:nvSpPr>
            <p:cNvPr id="7180" name="Text Box 10"/>
            <p:cNvSpPr txBox="1">
              <a:spLocks noChangeAspect="1" noChangeArrowheads="1"/>
            </p:cNvSpPr>
            <p:nvPr/>
          </p:nvSpPr>
          <p:spPr bwMode="auto">
            <a:xfrm>
              <a:off x="953" y="2298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7181" name="Text Box 11"/>
            <p:cNvSpPr txBox="1">
              <a:spLocks noChangeAspect="1" noChangeArrowheads="1"/>
            </p:cNvSpPr>
            <p:nvPr/>
          </p:nvSpPr>
          <p:spPr bwMode="auto">
            <a:xfrm>
              <a:off x="1271" y="2003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7182" name="Line 12"/>
            <p:cNvSpPr>
              <a:spLocks noChangeShapeType="1"/>
            </p:cNvSpPr>
            <p:nvPr/>
          </p:nvSpPr>
          <p:spPr bwMode="auto">
            <a:xfrm>
              <a:off x="976" y="2321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3" name="AutoShape 13"/>
            <p:cNvSpPr>
              <a:spLocks noChangeArrowheads="1"/>
            </p:cNvSpPr>
            <p:nvPr/>
          </p:nvSpPr>
          <p:spPr bwMode="auto">
            <a:xfrm>
              <a:off x="1066" y="3203"/>
              <a:ext cx="885" cy="181"/>
            </a:xfrm>
            <a:prstGeom prst="parallelogram">
              <a:avLst>
                <a:gd name="adj" fmla="val 122238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s</a:t>
              </a:r>
              <a:endParaRPr lang="ru-RU" sz="1600"/>
            </a:p>
          </p:txBody>
        </p:sp>
        <p:sp>
          <p:nvSpPr>
            <p:cNvPr id="7184" name="Rectangle 14"/>
            <p:cNvSpPr>
              <a:spLocks noChangeArrowheads="1"/>
            </p:cNvSpPr>
            <p:nvPr/>
          </p:nvSpPr>
          <p:spPr bwMode="auto">
            <a:xfrm>
              <a:off x="612" y="2818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x := x+1</a:t>
              </a:r>
              <a:endParaRPr lang="ru-RU" sz="1600"/>
            </a:p>
          </p:txBody>
        </p:sp>
        <p:sp>
          <p:nvSpPr>
            <p:cNvPr id="7185" name="Freeform 16"/>
            <p:cNvSpPr>
              <a:spLocks/>
            </p:cNvSpPr>
            <p:nvPr/>
          </p:nvSpPr>
          <p:spPr bwMode="auto">
            <a:xfrm>
              <a:off x="249" y="1936"/>
              <a:ext cx="727" cy="1177"/>
            </a:xfrm>
            <a:custGeom>
              <a:avLst/>
              <a:gdLst>
                <a:gd name="T0" fmla="*/ 727 w 613"/>
                <a:gd name="T1" fmla="*/ 1063 h 1180"/>
                <a:gd name="T2" fmla="*/ 727 w 613"/>
                <a:gd name="T3" fmla="*/ 1177 h 1180"/>
                <a:gd name="T4" fmla="*/ 0 w 613"/>
                <a:gd name="T5" fmla="*/ 1177 h 1180"/>
                <a:gd name="T6" fmla="*/ 0 w 613"/>
                <a:gd name="T7" fmla="*/ 0 h 1180"/>
                <a:gd name="T8" fmla="*/ 727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6" name="AutoShape 18"/>
            <p:cNvSpPr>
              <a:spLocks noChangeArrowheads="1"/>
            </p:cNvSpPr>
            <p:nvPr/>
          </p:nvSpPr>
          <p:spPr bwMode="auto">
            <a:xfrm>
              <a:off x="1232" y="3543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7187" name="Rectangle 19"/>
            <p:cNvSpPr>
              <a:spLocks noChangeArrowheads="1"/>
            </p:cNvSpPr>
            <p:nvPr/>
          </p:nvSpPr>
          <p:spPr bwMode="auto">
            <a:xfrm>
              <a:off x="612" y="2480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s := s+x</a:t>
              </a:r>
              <a:endParaRPr lang="ru-RU" sz="1600" baseline="30000"/>
            </a:p>
          </p:txBody>
        </p:sp>
        <p:sp>
          <p:nvSpPr>
            <p:cNvPr id="7188" name="Line 20"/>
            <p:cNvSpPr>
              <a:spLocks noChangeShapeType="1"/>
            </p:cNvSpPr>
            <p:nvPr/>
          </p:nvSpPr>
          <p:spPr bwMode="auto">
            <a:xfrm>
              <a:off x="975" y="2655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9" name="AutoShape 34"/>
            <p:cNvSpPr>
              <a:spLocks noChangeArrowheads="1"/>
            </p:cNvSpPr>
            <p:nvPr/>
          </p:nvSpPr>
          <p:spPr bwMode="auto">
            <a:xfrm>
              <a:off x="567" y="997"/>
              <a:ext cx="816" cy="181"/>
            </a:xfrm>
            <a:prstGeom prst="parallelogram">
              <a:avLst>
                <a:gd name="adj" fmla="val 11270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n</a:t>
              </a:r>
              <a:endParaRPr lang="ru-RU" sz="1600"/>
            </a:p>
          </p:txBody>
        </p:sp>
        <p:sp>
          <p:nvSpPr>
            <p:cNvPr id="7190" name="Line 35"/>
            <p:cNvSpPr>
              <a:spLocks noChangeShapeType="1"/>
            </p:cNvSpPr>
            <p:nvPr/>
          </p:nvSpPr>
          <p:spPr bwMode="auto">
            <a:xfrm>
              <a:off x="975" y="1178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91" name="Rectangle 36"/>
            <p:cNvSpPr>
              <a:spLocks noChangeArrowheads="1"/>
            </p:cNvSpPr>
            <p:nvPr/>
          </p:nvSpPr>
          <p:spPr bwMode="auto">
            <a:xfrm>
              <a:off x="612" y="1337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s := 0</a:t>
              </a:r>
              <a:endParaRPr lang="ru-RU" sz="1600"/>
            </a:p>
          </p:txBody>
        </p:sp>
        <p:sp>
          <p:nvSpPr>
            <p:cNvPr id="7192" name="Line 37"/>
            <p:cNvSpPr>
              <a:spLocks noChangeShapeType="1"/>
            </p:cNvSpPr>
            <p:nvPr/>
          </p:nvSpPr>
          <p:spPr bwMode="auto">
            <a:xfrm>
              <a:off x="975" y="1518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93" name="Freeform 38"/>
            <p:cNvSpPr>
              <a:spLocks/>
            </p:cNvSpPr>
            <p:nvPr/>
          </p:nvSpPr>
          <p:spPr bwMode="auto">
            <a:xfrm>
              <a:off x="1338" y="2175"/>
              <a:ext cx="204" cy="1021"/>
            </a:xfrm>
            <a:custGeom>
              <a:avLst/>
              <a:gdLst>
                <a:gd name="T0" fmla="*/ 0 w 204"/>
                <a:gd name="T1" fmla="*/ 0 h 1021"/>
                <a:gd name="T2" fmla="*/ 204 w 204"/>
                <a:gd name="T3" fmla="*/ 0 h 1021"/>
                <a:gd name="T4" fmla="*/ 204 w 204"/>
                <a:gd name="T5" fmla="*/ 1021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4" name="Line 39"/>
            <p:cNvSpPr>
              <a:spLocks noChangeShapeType="1"/>
            </p:cNvSpPr>
            <p:nvPr/>
          </p:nvSpPr>
          <p:spPr bwMode="auto">
            <a:xfrm>
              <a:off x="1542" y="3385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563888" y="1318249"/>
            <a:ext cx="5400600" cy="39703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Summa_natur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b="1" dirty="0">
                <a:solidFill>
                  <a:srgbClr val="000000"/>
                </a:solidFill>
                <a:latin typeface="Courier New"/>
              </a:rPr>
              <a:t>Var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x, n, s: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's=1+2+3+...+n'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'Введите n: 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); readln (n);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s:=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//начальное знач. суммы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x:=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//нач. знач. слагаемого</a:t>
            </a:r>
          </a:p>
          <a:p>
            <a:r>
              <a:rPr lang="ru-RU" b="1" dirty="0" err="1">
                <a:solidFill>
                  <a:srgbClr val="000000"/>
                </a:solidFill>
                <a:latin typeface="Courier New"/>
              </a:rPr>
              <a:t>while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x&lt;=n </a:t>
            </a:r>
            <a:r>
              <a:rPr lang="ru-RU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//пока x&lt;=n повторять:</a:t>
            </a: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ru-RU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s:=s+x;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//добавить к сумме 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слаг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x:=x+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следующ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 знач. 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слаг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</a:t>
            </a: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's='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s);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5372972"/>
            <a:ext cx="1790599" cy="129638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126406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chemeClr val="tx2"/>
                </a:solidFill>
              </a:rPr>
              <a:t>Задача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3б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51904" y="404813"/>
            <a:ext cx="770447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Вычислить значение суммы </a:t>
            </a:r>
            <a:r>
              <a:rPr lang="en-US" i="1" dirty="0">
                <a:solidFill>
                  <a:schemeClr val="tx2"/>
                </a:solidFill>
              </a:rPr>
              <a:t>s = 1+</a:t>
            </a:r>
            <a:r>
              <a:rPr lang="ru-RU" i="1" dirty="0">
                <a:solidFill>
                  <a:schemeClr val="tx2"/>
                </a:solidFill>
              </a:rPr>
              <a:t>3</a:t>
            </a:r>
            <a:r>
              <a:rPr lang="en-US" i="1" dirty="0">
                <a:solidFill>
                  <a:schemeClr val="tx2"/>
                </a:solidFill>
              </a:rPr>
              <a:t>+</a:t>
            </a:r>
            <a:r>
              <a:rPr lang="ru-RU" i="1" dirty="0">
                <a:solidFill>
                  <a:schemeClr val="tx2"/>
                </a:solidFill>
              </a:rPr>
              <a:t>5</a:t>
            </a:r>
            <a:r>
              <a:rPr lang="en-US" i="1" dirty="0">
                <a:solidFill>
                  <a:schemeClr val="tx2"/>
                </a:solidFill>
              </a:rPr>
              <a:t>+</a:t>
            </a:r>
            <a:r>
              <a:rPr lang="ru-RU" i="1" dirty="0">
                <a:solidFill>
                  <a:schemeClr val="tx2"/>
                </a:solidFill>
              </a:rPr>
              <a:t>7+</a:t>
            </a:r>
            <a:r>
              <a:rPr lang="en-US" i="1" dirty="0">
                <a:solidFill>
                  <a:schemeClr val="tx2"/>
                </a:solidFill>
              </a:rPr>
              <a:t>…+</a:t>
            </a:r>
            <a:r>
              <a:rPr lang="en-US" i="1" dirty="0" smtClean="0">
                <a:solidFill>
                  <a:schemeClr val="tx2"/>
                </a:solidFill>
              </a:rPr>
              <a:t>n</a:t>
            </a:r>
            <a:r>
              <a:rPr lang="ru-RU" i="1" dirty="0" smtClean="0">
                <a:solidFill>
                  <a:schemeClr val="tx2"/>
                </a:solidFill>
              </a:rPr>
              <a:t>  </a:t>
            </a:r>
            <a:r>
              <a:rPr lang="ru-RU" dirty="0" smtClean="0">
                <a:solidFill>
                  <a:schemeClr val="tx2"/>
                </a:solidFill>
              </a:rPr>
              <a:t>для </a:t>
            </a:r>
            <a:r>
              <a:rPr lang="ru-RU" dirty="0">
                <a:solidFill>
                  <a:schemeClr val="tx2"/>
                </a:solidFill>
              </a:rPr>
              <a:t>заданного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нечётного </a:t>
            </a:r>
            <a:r>
              <a:rPr lang="en-US" i="1" dirty="0">
                <a:solidFill>
                  <a:schemeClr val="tx2"/>
                </a:solidFill>
              </a:rPr>
              <a:t>n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220187" name="Group 27"/>
          <p:cNvGrpSpPr>
            <a:grpSpLocks/>
          </p:cNvGrpSpPr>
          <p:nvPr/>
        </p:nvGrpSpPr>
        <p:grpSpPr bwMode="auto">
          <a:xfrm>
            <a:off x="611188" y="1341438"/>
            <a:ext cx="2701925" cy="4938712"/>
            <a:chOff x="249" y="634"/>
            <a:chExt cx="1702" cy="3111"/>
          </a:xfrm>
        </p:grpSpPr>
        <p:sp>
          <p:nvSpPr>
            <p:cNvPr id="8199" name="AutoShape 28"/>
            <p:cNvSpPr>
              <a:spLocks noChangeArrowheads="1"/>
            </p:cNvSpPr>
            <p:nvPr/>
          </p:nvSpPr>
          <p:spPr bwMode="auto">
            <a:xfrm>
              <a:off x="680" y="634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8200" name="Line 29"/>
            <p:cNvSpPr>
              <a:spLocks noChangeShapeType="1"/>
            </p:cNvSpPr>
            <p:nvPr/>
          </p:nvSpPr>
          <p:spPr bwMode="auto">
            <a:xfrm>
              <a:off x="969" y="831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201" name="Line 30"/>
            <p:cNvSpPr>
              <a:spLocks noChangeShapeType="1"/>
            </p:cNvSpPr>
            <p:nvPr/>
          </p:nvSpPr>
          <p:spPr bwMode="auto">
            <a:xfrm>
              <a:off x="976" y="1867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202" name="Rectangle 31"/>
            <p:cNvSpPr>
              <a:spLocks noChangeArrowheads="1"/>
            </p:cNvSpPr>
            <p:nvPr/>
          </p:nvSpPr>
          <p:spPr bwMode="auto">
            <a:xfrm>
              <a:off x="613" y="1686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x := </a:t>
              </a:r>
              <a:r>
                <a:rPr lang="ru-RU" sz="1600"/>
                <a:t>1</a:t>
              </a:r>
            </a:p>
          </p:txBody>
        </p:sp>
        <p:sp>
          <p:nvSpPr>
            <p:cNvPr id="8203" name="AutoShape 32"/>
            <p:cNvSpPr>
              <a:spLocks noChangeAspect="1" noChangeArrowheads="1"/>
            </p:cNvSpPr>
            <p:nvPr/>
          </p:nvSpPr>
          <p:spPr bwMode="auto">
            <a:xfrm>
              <a:off x="613" y="2026"/>
              <a:ext cx="725" cy="295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/>
                <a:t>x </a:t>
              </a:r>
              <a:r>
                <a:rPr lang="en-US" sz="1600">
                  <a:cs typeface="Arial" charset="0"/>
                </a:rPr>
                <a:t>≤ n</a:t>
              </a:r>
            </a:p>
          </p:txBody>
        </p:sp>
        <p:sp>
          <p:nvSpPr>
            <p:cNvPr id="8204" name="Text Box 33"/>
            <p:cNvSpPr txBox="1">
              <a:spLocks noChangeAspect="1" noChangeArrowheads="1"/>
            </p:cNvSpPr>
            <p:nvPr/>
          </p:nvSpPr>
          <p:spPr bwMode="auto">
            <a:xfrm>
              <a:off x="953" y="2298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8205" name="Text Box 34"/>
            <p:cNvSpPr txBox="1">
              <a:spLocks noChangeAspect="1" noChangeArrowheads="1"/>
            </p:cNvSpPr>
            <p:nvPr/>
          </p:nvSpPr>
          <p:spPr bwMode="auto">
            <a:xfrm>
              <a:off x="1271" y="2003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8206" name="Line 35"/>
            <p:cNvSpPr>
              <a:spLocks noChangeShapeType="1"/>
            </p:cNvSpPr>
            <p:nvPr/>
          </p:nvSpPr>
          <p:spPr bwMode="auto">
            <a:xfrm>
              <a:off x="976" y="2321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207" name="AutoShape 36"/>
            <p:cNvSpPr>
              <a:spLocks noChangeArrowheads="1"/>
            </p:cNvSpPr>
            <p:nvPr/>
          </p:nvSpPr>
          <p:spPr bwMode="auto">
            <a:xfrm>
              <a:off x="1066" y="3203"/>
              <a:ext cx="885" cy="181"/>
            </a:xfrm>
            <a:prstGeom prst="parallelogram">
              <a:avLst>
                <a:gd name="adj" fmla="val 122238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s</a:t>
              </a:r>
              <a:endParaRPr lang="ru-RU" sz="1600"/>
            </a:p>
          </p:txBody>
        </p:sp>
        <p:sp>
          <p:nvSpPr>
            <p:cNvPr id="8208" name="Rectangle 37"/>
            <p:cNvSpPr>
              <a:spLocks noChangeArrowheads="1"/>
            </p:cNvSpPr>
            <p:nvPr/>
          </p:nvSpPr>
          <p:spPr bwMode="auto">
            <a:xfrm>
              <a:off x="612" y="2818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x := x+</a:t>
              </a:r>
              <a:r>
                <a:rPr lang="ru-RU" sz="1600"/>
                <a:t>2</a:t>
              </a:r>
            </a:p>
          </p:txBody>
        </p:sp>
        <p:sp>
          <p:nvSpPr>
            <p:cNvPr id="8209" name="Freeform 38"/>
            <p:cNvSpPr>
              <a:spLocks/>
            </p:cNvSpPr>
            <p:nvPr/>
          </p:nvSpPr>
          <p:spPr bwMode="auto">
            <a:xfrm>
              <a:off x="249" y="1936"/>
              <a:ext cx="727" cy="1177"/>
            </a:xfrm>
            <a:custGeom>
              <a:avLst/>
              <a:gdLst>
                <a:gd name="T0" fmla="*/ 727 w 613"/>
                <a:gd name="T1" fmla="*/ 1063 h 1180"/>
                <a:gd name="T2" fmla="*/ 727 w 613"/>
                <a:gd name="T3" fmla="*/ 1177 h 1180"/>
                <a:gd name="T4" fmla="*/ 0 w 613"/>
                <a:gd name="T5" fmla="*/ 1177 h 1180"/>
                <a:gd name="T6" fmla="*/ 0 w 613"/>
                <a:gd name="T7" fmla="*/ 0 h 1180"/>
                <a:gd name="T8" fmla="*/ 727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10" name="AutoShape 39"/>
            <p:cNvSpPr>
              <a:spLocks noChangeArrowheads="1"/>
            </p:cNvSpPr>
            <p:nvPr/>
          </p:nvSpPr>
          <p:spPr bwMode="auto">
            <a:xfrm>
              <a:off x="1232" y="3543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8211" name="Rectangle 40"/>
            <p:cNvSpPr>
              <a:spLocks noChangeArrowheads="1"/>
            </p:cNvSpPr>
            <p:nvPr/>
          </p:nvSpPr>
          <p:spPr bwMode="auto">
            <a:xfrm>
              <a:off x="612" y="2480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s := s+x</a:t>
              </a:r>
              <a:endParaRPr lang="ru-RU" sz="1600" baseline="30000"/>
            </a:p>
          </p:txBody>
        </p:sp>
        <p:sp>
          <p:nvSpPr>
            <p:cNvPr id="8212" name="Line 41"/>
            <p:cNvSpPr>
              <a:spLocks noChangeShapeType="1"/>
            </p:cNvSpPr>
            <p:nvPr/>
          </p:nvSpPr>
          <p:spPr bwMode="auto">
            <a:xfrm>
              <a:off x="975" y="2655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213" name="AutoShape 42"/>
            <p:cNvSpPr>
              <a:spLocks noChangeArrowheads="1"/>
            </p:cNvSpPr>
            <p:nvPr/>
          </p:nvSpPr>
          <p:spPr bwMode="auto">
            <a:xfrm>
              <a:off x="567" y="997"/>
              <a:ext cx="816" cy="181"/>
            </a:xfrm>
            <a:prstGeom prst="parallelogram">
              <a:avLst>
                <a:gd name="adj" fmla="val 11270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n</a:t>
              </a:r>
              <a:endParaRPr lang="ru-RU" sz="1600"/>
            </a:p>
          </p:txBody>
        </p:sp>
        <p:sp>
          <p:nvSpPr>
            <p:cNvPr id="8214" name="Line 43"/>
            <p:cNvSpPr>
              <a:spLocks noChangeShapeType="1"/>
            </p:cNvSpPr>
            <p:nvPr/>
          </p:nvSpPr>
          <p:spPr bwMode="auto">
            <a:xfrm>
              <a:off x="975" y="1178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215" name="Rectangle 44"/>
            <p:cNvSpPr>
              <a:spLocks noChangeArrowheads="1"/>
            </p:cNvSpPr>
            <p:nvPr/>
          </p:nvSpPr>
          <p:spPr bwMode="auto">
            <a:xfrm>
              <a:off x="612" y="1337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s := 0</a:t>
              </a:r>
              <a:endParaRPr lang="ru-RU" sz="1600"/>
            </a:p>
          </p:txBody>
        </p:sp>
        <p:sp>
          <p:nvSpPr>
            <p:cNvPr id="8216" name="Line 45"/>
            <p:cNvSpPr>
              <a:spLocks noChangeShapeType="1"/>
            </p:cNvSpPr>
            <p:nvPr/>
          </p:nvSpPr>
          <p:spPr bwMode="auto">
            <a:xfrm>
              <a:off x="975" y="1518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217" name="Freeform 46"/>
            <p:cNvSpPr>
              <a:spLocks/>
            </p:cNvSpPr>
            <p:nvPr/>
          </p:nvSpPr>
          <p:spPr bwMode="auto">
            <a:xfrm>
              <a:off x="1338" y="2175"/>
              <a:ext cx="204" cy="1021"/>
            </a:xfrm>
            <a:custGeom>
              <a:avLst/>
              <a:gdLst>
                <a:gd name="T0" fmla="*/ 0 w 204"/>
                <a:gd name="T1" fmla="*/ 0 h 1021"/>
                <a:gd name="T2" fmla="*/ 204 w 204"/>
                <a:gd name="T3" fmla="*/ 0 h 1021"/>
                <a:gd name="T4" fmla="*/ 204 w 204"/>
                <a:gd name="T5" fmla="*/ 1021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18" name="Line 47"/>
            <p:cNvSpPr>
              <a:spLocks noChangeShapeType="1"/>
            </p:cNvSpPr>
            <p:nvPr/>
          </p:nvSpPr>
          <p:spPr bwMode="auto">
            <a:xfrm>
              <a:off x="1542" y="3385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pic>
        <p:nvPicPr>
          <p:cNvPr id="15380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844" y="5398293"/>
            <a:ext cx="1929256" cy="126411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2845" y="1313666"/>
            <a:ext cx="5432094" cy="39703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Summa_nechet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pt-BR" b="1" dirty="0">
                <a:solidFill>
                  <a:srgbClr val="000000"/>
                </a:solidFill>
                <a:latin typeface="Courier New"/>
              </a:rPr>
              <a:t>Var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x, n, s: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's=1+3+5+7+...+n'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'Введите n: 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); readln (n);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s:=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//начальное знач. суммы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x:=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//нач. знач. слагаемого</a:t>
            </a:r>
          </a:p>
          <a:p>
            <a:r>
              <a:rPr lang="ru-RU" b="1" dirty="0" err="1">
                <a:solidFill>
                  <a:srgbClr val="000000"/>
                </a:solidFill>
                <a:latin typeface="Courier New"/>
              </a:rPr>
              <a:t>while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x&lt;=n </a:t>
            </a:r>
            <a:r>
              <a:rPr lang="ru-RU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//пока x&lt;=n повторять:</a:t>
            </a: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ru-RU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s:=s+x;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//добавить к сумме 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слаг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x:=x+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следующ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 знач. 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слаг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</a:t>
            </a: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's='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s);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185870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4</a:t>
            </a:r>
            <a:endParaRPr lang="ru-RU" sz="2400" b="1">
              <a:solidFill>
                <a:schemeClr val="tx2"/>
              </a:solidFill>
            </a:endParaRPr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179388" y="441325"/>
            <a:ext cx="7777162" cy="7556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Вычислить факториал числа </a:t>
            </a:r>
            <a:r>
              <a:rPr lang="en-US" sz="2000" b="1">
                <a:solidFill>
                  <a:schemeClr val="tx2"/>
                </a:solidFill>
                <a:latin typeface="Courier New" pitchFamily="49" charset="0"/>
              </a:rPr>
              <a:t>k</a:t>
            </a:r>
            <a:r>
              <a:rPr lang="en-US" i="1">
                <a:solidFill>
                  <a:schemeClr val="tx2"/>
                </a:solidFill>
              </a:rPr>
              <a:t> </a:t>
            </a:r>
            <a:r>
              <a:rPr lang="ru-RU" i="1">
                <a:solidFill>
                  <a:schemeClr val="tx2"/>
                </a:solidFill>
              </a:rPr>
              <a:t> </a:t>
            </a:r>
            <a:r>
              <a:rPr lang="en-US">
                <a:solidFill>
                  <a:schemeClr val="tx2"/>
                </a:solidFill>
              </a:rPr>
              <a:t>(</a:t>
            </a:r>
            <a:r>
              <a:rPr lang="en-US" sz="2000" b="1">
                <a:solidFill>
                  <a:schemeClr val="tx2"/>
                </a:solidFill>
                <a:latin typeface="Courier New" pitchFamily="49" charset="0"/>
              </a:rPr>
              <a:t>k</a:t>
            </a:r>
            <a:r>
              <a:rPr lang="en-US">
                <a:solidFill>
                  <a:schemeClr val="tx2"/>
                </a:solidFill>
              </a:rPr>
              <a:t> </a:t>
            </a:r>
            <a:r>
              <a:rPr lang="ru-RU" i="1">
                <a:solidFill>
                  <a:schemeClr val="tx2"/>
                </a:solidFill>
              </a:rPr>
              <a:t>не более 12</a:t>
            </a:r>
            <a:r>
              <a:rPr lang="en-US">
                <a:solidFill>
                  <a:schemeClr val="tx2"/>
                </a:solidFill>
                <a:cs typeface="Arial" charset="0"/>
              </a:rPr>
              <a:t>)</a:t>
            </a:r>
            <a:r>
              <a:rPr lang="ru-RU">
                <a:solidFill>
                  <a:schemeClr val="tx2"/>
                </a:solidFill>
                <a:cs typeface="Arial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b="1" i="1">
                <a:solidFill>
                  <a:schemeClr val="tx2"/>
                </a:solidFill>
                <a:latin typeface="Courier New" pitchFamily="49" charset="0"/>
                <a:cs typeface="Arial" charset="0"/>
              </a:rPr>
              <a:t>k! = 1∙2∙3∙ … ∙k</a:t>
            </a:r>
          </a:p>
        </p:txBody>
      </p:sp>
      <p:grpSp>
        <p:nvGrpSpPr>
          <p:cNvPr id="223264" name="Group 32"/>
          <p:cNvGrpSpPr>
            <a:grpSpLocks/>
          </p:cNvGrpSpPr>
          <p:nvPr/>
        </p:nvGrpSpPr>
        <p:grpSpPr bwMode="auto">
          <a:xfrm>
            <a:off x="323850" y="1520825"/>
            <a:ext cx="1963738" cy="4752975"/>
            <a:chOff x="328" y="1253"/>
            <a:chExt cx="1237" cy="2994"/>
          </a:xfrm>
        </p:grpSpPr>
        <p:sp>
          <p:nvSpPr>
            <p:cNvPr id="9223" name="Line 7"/>
            <p:cNvSpPr>
              <a:spLocks noChangeShapeType="1"/>
            </p:cNvSpPr>
            <p:nvPr/>
          </p:nvSpPr>
          <p:spPr bwMode="auto">
            <a:xfrm>
              <a:off x="941" y="2004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24" name="Line 8"/>
            <p:cNvSpPr>
              <a:spLocks noChangeShapeType="1"/>
            </p:cNvSpPr>
            <p:nvPr/>
          </p:nvSpPr>
          <p:spPr bwMode="auto">
            <a:xfrm>
              <a:off x="941" y="2344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25" name="Rectangle 9"/>
            <p:cNvSpPr>
              <a:spLocks noChangeArrowheads="1"/>
            </p:cNvSpPr>
            <p:nvPr/>
          </p:nvSpPr>
          <p:spPr bwMode="auto">
            <a:xfrm>
              <a:off x="578" y="2170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i := 1</a:t>
              </a:r>
              <a:endParaRPr lang="ru-RU" sz="1600"/>
            </a:p>
          </p:txBody>
        </p:sp>
        <p:sp>
          <p:nvSpPr>
            <p:cNvPr id="9226" name="AutoShape 10"/>
            <p:cNvSpPr>
              <a:spLocks noChangeAspect="1" noChangeArrowheads="1"/>
            </p:cNvSpPr>
            <p:nvPr/>
          </p:nvSpPr>
          <p:spPr bwMode="auto">
            <a:xfrm>
              <a:off x="578" y="2503"/>
              <a:ext cx="725" cy="295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dirty="0" err="1"/>
                <a:t>i</a:t>
              </a:r>
              <a:r>
                <a:rPr lang="en-US" sz="1600" dirty="0"/>
                <a:t> </a:t>
              </a:r>
              <a:r>
                <a:rPr lang="en-US" sz="1600" dirty="0">
                  <a:cs typeface="Arial" charset="0"/>
                </a:rPr>
                <a:t>≤ k</a:t>
              </a:r>
            </a:p>
          </p:txBody>
        </p:sp>
        <p:sp>
          <p:nvSpPr>
            <p:cNvPr id="9227" name="Text Box 11"/>
            <p:cNvSpPr txBox="1">
              <a:spLocks noChangeAspect="1" noChangeArrowheads="1"/>
            </p:cNvSpPr>
            <p:nvPr/>
          </p:nvSpPr>
          <p:spPr bwMode="auto">
            <a:xfrm>
              <a:off x="918" y="2775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9228" name="Text Box 12"/>
            <p:cNvSpPr txBox="1">
              <a:spLocks noChangeAspect="1" noChangeArrowheads="1"/>
            </p:cNvSpPr>
            <p:nvPr/>
          </p:nvSpPr>
          <p:spPr bwMode="auto">
            <a:xfrm>
              <a:off x="1236" y="2480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9229" name="Line 13"/>
            <p:cNvSpPr>
              <a:spLocks noChangeShapeType="1"/>
            </p:cNvSpPr>
            <p:nvPr/>
          </p:nvSpPr>
          <p:spPr bwMode="auto">
            <a:xfrm>
              <a:off x="941" y="2798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30" name="AutoShape 14"/>
            <p:cNvSpPr>
              <a:spLocks noChangeArrowheads="1"/>
            </p:cNvSpPr>
            <p:nvPr/>
          </p:nvSpPr>
          <p:spPr bwMode="auto">
            <a:xfrm>
              <a:off x="510" y="3795"/>
              <a:ext cx="794" cy="181"/>
            </a:xfrm>
            <a:prstGeom prst="parallelogram">
              <a:avLst>
                <a:gd name="adj" fmla="val 109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p</a:t>
              </a:r>
              <a:endParaRPr lang="ru-RU" sz="1600"/>
            </a:p>
          </p:txBody>
        </p:sp>
        <p:sp>
          <p:nvSpPr>
            <p:cNvPr id="9231" name="Rectangle 15"/>
            <p:cNvSpPr>
              <a:spLocks noChangeArrowheads="1"/>
            </p:cNvSpPr>
            <p:nvPr/>
          </p:nvSpPr>
          <p:spPr bwMode="auto">
            <a:xfrm>
              <a:off x="578" y="3297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/>
                <a:t>i := i+1</a:t>
              </a:r>
              <a:endParaRPr lang="ru-RU"/>
            </a:p>
          </p:txBody>
        </p:sp>
        <p:sp>
          <p:nvSpPr>
            <p:cNvPr id="9232" name="Line 16"/>
            <p:cNvSpPr>
              <a:spLocks noChangeShapeType="1"/>
            </p:cNvSpPr>
            <p:nvPr/>
          </p:nvSpPr>
          <p:spPr bwMode="auto">
            <a:xfrm>
              <a:off x="941" y="3977"/>
              <a:ext cx="0" cy="1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33" name="Freeform 17"/>
            <p:cNvSpPr>
              <a:spLocks/>
            </p:cNvSpPr>
            <p:nvPr/>
          </p:nvSpPr>
          <p:spPr bwMode="auto">
            <a:xfrm>
              <a:off x="328" y="2412"/>
              <a:ext cx="613" cy="1179"/>
            </a:xfrm>
            <a:custGeom>
              <a:avLst/>
              <a:gdLst>
                <a:gd name="T0" fmla="*/ 613 w 613"/>
                <a:gd name="T1" fmla="*/ 1065 h 1180"/>
                <a:gd name="T2" fmla="*/ 613 w 613"/>
                <a:gd name="T3" fmla="*/ 1179 h 1180"/>
                <a:gd name="T4" fmla="*/ 0 w 613"/>
                <a:gd name="T5" fmla="*/ 1179 h 1180"/>
                <a:gd name="T6" fmla="*/ 0 w 613"/>
                <a:gd name="T7" fmla="*/ 0 h 1180"/>
                <a:gd name="T8" fmla="*/ 613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4" name="AutoShape 18"/>
            <p:cNvSpPr>
              <a:spLocks noChangeArrowheads="1"/>
            </p:cNvSpPr>
            <p:nvPr/>
          </p:nvSpPr>
          <p:spPr bwMode="auto">
            <a:xfrm>
              <a:off x="646" y="4113"/>
              <a:ext cx="605" cy="134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9235" name="Rectangle 19"/>
            <p:cNvSpPr>
              <a:spLocks noChangeArrowheads="1"/>
            </p:cNvSpPr>
            <p:nvPr/>
          </p:nvSpPr>
          <p:spPr bwMode="auto">
            <a:xfrm>
              <a:off x="578" y="1852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p := 1</a:t>
              </a:r>
              <a:endParaRPr lang="ru-RU" sz="1600"/>
            </a:p>
          </p:txBody>
        </p:sp>
        <p:sp>
          <p:nvSpPr>
            <p:cNvPr id="9236" name="Rectangle 20"/>
            <p:cNvSpPr>
              <a:spLocks noChangeArrowheads="1"/>
            </p:cNvSpPr>
            <p:nvPr/>
          </p:nvSpPr>
          <p:spPr bwMode="auto">
            <a:xfrm>
              <a:off x="578" y="2956"/>
              <a:ext cx="726" cy="20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/>
                <a:t>p := p*i</a:t>
              </a:r>
              <a:endParaRPr lang="ru-RU" sz="2000" baseline="50000"/>
            </a:p>
          </p:txBody>
        </p:sp>
        <p:sp>
          <p:nvSpPr>
            <p:cNvPr id="9237" name="Line 21"/>
            <p:cNvSpPr>
              <a:spLocks noChangeShapeType="1"/>
            </p:cNvSpPr>
            <p:nvPr/>
          </p:nvSpPr>
          <p:spPr bwMode="auto">
            <a:xfrm>
              <a:off x="941" y="3160"/>
              <a:ext cx="0" cy="1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38" name="Freeform 22"/>
            <p:cNvSpPr>
              <a:spLocks/>
            </p:cNvSpPr>
            <p:nvPr/>
          </p:nvSpPr>
          <p:spPr bwMode="auto">
            <a:xfrm>
              <a:off x="941" y="2649"/>
              <a:ext cx="589" cy="1146"/>
            </a:xfrm>
            <a:custGeom>
              <a:avLst/>
              <a:gdLst>
                <a:gd name="T0" fmla="*/ 362 w 589"/>
                <a:gd name="T1" fmla="*/ 0 h 1247"/>
                <a:gd name="T2" fmla="*/ 589 w 589"/>
                <a:gd name="T3" fmla="*/ 0 h 1247"/>
                <a:gd name="T4" fmla="*/ 589 w 589"/>
                <a:gd name="T5" fmla="*/ 1042 h 1247"/>
                <a:gd name="T6" fmla="*/ 0 w 589"/>
                <a:gd name="T7" fmla="*/ 1042 h 1247"/>
                <a:gd name="T8" fmla="*/ 0 w 589"/>
                <a:gd name="T9" fmla="*/ 1146 h 1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9" h="1247">
                  <a:moveTo>
                    <a:pt x="362" y="0"/>
                  </a:moveTo>
                  <a:lnTo>
                    <a:pt x="589" y="0"/>
                  </a:lnTo>
                  <a:lnTo>
                    <a:pt x="589" y="1134"/>
                  </a:lnTo>
                  <a:lnTo>
                    <a:pt x="0" y="1134"/>
                  </a:lnTo>
                  <a:lnTo>
                    <a:pt x="0" y="1247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9" name="AutoShape 23"/>
            <p:cNvSpPr>
              <a:spLocks noChangeArrowheads="1"/>
            </p:cNvSpPr>
            <p:nvPr/>
          </p:nvSpPr>
          <p:spPr bwMode="auto">
            <a:xfrm>
              <a:off x="657" y="1253"/>
              <a:ext cx="605" cy="136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9240" name="Line 24"/>
            <p:cNvSpPr>
              <a:spLocks noChangeShapeType="1"/>
            </p:cNvSpPr>
            <p:nvPr/>
          </p:nvSpPr>
          <p:spPr bwMode="auto">
            <a:xfrm>
              <a:off x="952" y="1389"/>
              <a:ext cx="0" cy="1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41" name="AutoShape 28"/>
            <p:cNvSpPr>
              <a:spLocks noChangeArrowheads="1"/>
            </p:cNvSpPr>
            <p:nvPr/>
          </p:nvSpPr>
          <p:spPr bwMode="auto">
            <a:xfrm>
              <a:off x="499" y="1502"/>
              <a:ext cx="884" cy="181"/>
            </a:xfrm>
            <a:prstGeom prst="parallelogram">
              <a:avLst>
                <a:gd name="adj" fmla="val 12209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k</a:t>
              </a:r>
              <a:endParaRPr lang="ru-RU" sz="1600"/>
            </a:p>
          </p:txBody>
        </p:sp>
        <p:sp>
          <p:nvSpPr>
            <p:cNvPr id="9242" name="Line 31"/>
            <p:cNvSpPr>
              <a:spLocks noChangeShapeType="1"/>
            </p:cNvSpPr>
            <p:nvPr/>
          </p:nvSpPr>
          <p:spPr bwMode="auto">
            <a:xfrm>
              <a:off x="940" y="1690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735796" y="1535881"/>
            <a:ext cx="6228692" cy="369331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Faktorial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sv-SE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sv-SE" dirty="0">
                <a:solidFill>
                  <a:srgbClr val="000000"/>
                </a:solidFill>
                <a:latin typeface="Courier New"/>
              </a:rPr>
              <a:t>k, i, p: </a:t>
            </a:r>
            <a:r>
              <a:rPr lang="sv-SE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sv-SE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k (&lt;13):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(k);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p:=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начальное знач. произведения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//начальное знач. числа</a:t>
            </a:r>
          </a:p>
          <a:p>
            <a:r>
              <a:rPr lang="ru-RU" b="1" dirty="0" err="1">
                <a:solidFill>
                  <a:srgbClr val="000000"/>
                </a:solidFill>
                <a:latin typeface="Courier New"/>
              </a:rPr>
              <a:t>while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i&lt;=k </a:t>
            </a:r>
            <a:r>
              <a:rPr lang="ru-RU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пока i&lt;=k повторять:</a:t>
            </a: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ru-RU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p:=p*i;   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//добавить число к </a:t>
            </a:r>
            <a:r>
              <a:rPr lang="ru-RU" dirty="0" err="1" smtClean="0">
                <a:solidFill>
                  <a:srgbClr val="008000"/>
                </a:solidFill>
                <a:latin typeface="Courier New"/>
              </a:rPr>
              <a:t>произвед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.</a:t>
            </a:r>
            <a:endParaRPr lang="ru-RU" dirty="0">
              <a:solidFill>
                <a:srgbClr val="008000"/>
              </a:solidFill>
              <a:latin typeface="Courier New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i:=i+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     </a:t>
            </a:r>
            <a:r>
              <a:rPr lang="en-US" dirty="0" smtClean="0">
                <a:solidFill>
                  <a:srgbClr val="006400"/>
                </a:solidFill>
                <a:latin typeface="Courier New"/>
              </a:rPr>
              <a:t> </a:t>
            </a:r>
            <a:r>
              <a:rPr lang="en-US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следующее число</a:t>
            </a: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     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конец цикла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(k,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'!='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p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);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факториал числа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16406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5328974"/>
            <a:ext cx="2252937" cy="108835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028161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330066"/>
                </a:solidFill>
              </a:rPr>
              <a:t>Задача 5</a:t>
            </a:r>
            <a:r>
              <a:rPr lang="en-US" sz="2400" b="1" dirty="0" smtClean="0">
                <a:solidFill>
                  <a:srgbClr val="330066"/>
                </a:solidFill>
              </a:rPr>
              <a:t> </a:t>
            </a:r>
            <a:endParaRPr lang="ru-RU" sz="2400" b="1" dirty="0">
              <a:solidFill>
                <a:srgbClr val="330066"/>
              </a:solidFill>
            </a:endParaRPr>
          </a:p>
        </p:txBody>
      </p:sp>
      <p:sp>
        <p:nvSpPr>
          <p:cNvPr id="188419" name="Text Box 3"/>
          <p:cNvSpPr txBox="1">
            <a:spLocks noChangeArrowheads="1"/>
          </p:cNvSpPr>
          <p:nvPr/>
        </p:nvSpPr>
        <p:spPr bwMode="auto">
          <a:xfrm>
            <a:off x="179388" y="441325"/>
            <a:ext cx="7777162" cy="7556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330066"/>
                </a:solidFill>
              </a:rPr>
              <a:t>Вычислить сумму ряда                                            (</a:t>
            </a:r>
            <a:r>
              <a:rPr lang="en-US" i="1" dirty="0">
                <a:solidFill>
                  <a:srgbClr val="330066"/>
                </a:solidFill>
              </a:rPr>
              <a:t>n</a:t>
            </a:r>
            <a:r>
              <a:rPr lang="en-US" dirty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слагаемых).</a:t>
            </a:r>
          </a:p>
        </p:txBody>
      </p:sp>
      <p:graphicFrame>
        <p:nvGraphicFramePr>
          <p:cNvPr id="188442" name="Object 26"/>
          <p:cNvGraphicFramePr>
            <a:graphicFrameLocks noChangeAspect="1"/>
          </p:cNvGraphicFramePr>
          <p:nvPr/>
        </p:nvGraphicFramePr>
        <p:xfrm>
          <a:off x="2951163" y="512763"/>
          <a:ext cx="238442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Формула" r:id="rId3" imgW="1422360" imgH="393480" progId="Equation.3">
                  <p:embed/>
                </p:oleObj>
              </mc:Choice>
              <mc:Fallback>
                <p:oleObj name="Формула" r:id="rId3" imgW="1422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512763"/>
                        <a:ext cx="2384425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358775" y="1412875"/>
            <a:ext cx="1963738" cy="5216525"/>
            <a:chOff x="358775" y="1412875"/>
            <a:chExt cx="1963738" cy="5216525"/>
          </a:xfrm>
        </p:grpSpPr>
        <p:sp>
          <p:nvSpPr>
            <p:cNvPr id="188422" name="AutoShape 6"/>
            <p:cNvSpPr>
              <a:spLocks noChangeArrowheads="1"/>
            </p:cNvSpPr>
            <p:nvPr/>
          </p:nvSpPr>
          <p:spPr bwMode="auto">
            <a:xfrm>
              <a:off x="873125" y="1412875"/>
              <a:ext cx="960438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4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88423" name="AutoShape 7"/>
            <p:cNvSpPr>
              <a:spLocks noChangeArrowheads="1"/>
            </p:cNvSpPr>
            <p:nvPr/>
          </p:nvSpPr>
          <p:spPr bwMode="auto">
            <a:xfrm>
              <a:off x="574675" y="1989138"/>
              <a:ext cx="1476375" cy="287338"/>
            </a:xfrm>
            <a:prstGeom prst="parallelogram">
              <a:avLst>
                <a:gd name="adj" fmla="val 128453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400" dirty="0">
                  <a:solidFill>
                    <a:srgbClr val="000000"/>
                  </a:solidFill>
                </a:rPr>
                <a:t>ввод </a:t>
              </a:r>
              <a:r>
                <a:rPr lang="en-US" sz="1600" dirty="0">
                  <a:solidFill>
                    <a:srgbClr val="000000"/>
                  </a:solidFill>
                </a:rPr>
                <a:t>n</a:t>
              </a: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88424" name="Line 8"/>
            <p:cNvSpPr>
              <a:spLocks noChangeShapeType="1"/>
            </p:cNvSpPr>
            <p:nvPr/>
          </p:nvSpPr>
          <p:spPr bwMode="auto">
            <a:xfrm>
              <a:off x="1330325" y="1733550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8426" name="Line 10"/>
            <p:cNvSpPr>
              <a:spLocks noChangeShapeType="1"/>
            </p:cNvSpPr>
            <p:nvPr/>
          </p:nvSpPr>
          <p:spPr bwMode="auto">
            <a:xfrm>
              <a:off x="1331913" y="3321050"/>
              <a:ext cx="0" cy="2619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8428" name="AutoShape 12"/>
            <p:cNvSpPr>
              <a:spLocks noChangeAspect="1" noChangeArrowheads="1"/>
            </p:cNvSpPr>
            <p:nvPr/>
          </p:nvSpPr>
          <p:spPr bwMode="auto">
            <a:xfrm>
              <a:off x="755650" y="3573463"/>
              <a:ext cx="1150938" cy="468313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solidFill>
                    <a:srgbClr val="000000"/>
                  </a:solidFill>
                </a:rPr>
                <a:t>i </a:t>
              </a:r>
              <a:r>
                <a:rPr lang="en-US" sz="1600">
                  <a:solidFill>
                    <a:srgbClr val="000000"/>
                  </a:solidFill>
                  <a:cs typeface="Arial" charset="0"/>
                </a:rPr>
                <a:t>≤ n</a:t>
              </a:r>
            </a:p>
          </p:txBody>
        </p:sp>
        <p:sp>
          <p:nvSpPr>
            <p:cNvPr id="188429" name="Text Box 13"/>
            <p:cNvSpPr txBox="1">
              <a:spLocks noChangeAspect="1" noChangeArrowheads="1"/>
            </p:cNvSpPr>
            <p:nvPr/>
          </p:nvSpPr>
          <p:spPr bwMode="auto">
            <a:xfrm>
              <a:off x="1295400" y="3933056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188430" name="Text Box 14"/>
            <p:cNvSpPr txBox="1">
              <a:spLocks noChangeAspect="1" noChangeArrowheads="1"/>
            </p:cNvSpPr>
            <p:nvPr/>
          </p:nvSpPr>
          <p:spPr bwMode="auto">
            <a:xfrm>
              <a:off x="1800225" y="3536950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>
                  <a:solidFill>
                    <a:srgbClr val="000000"/>
                  </a:solidFill>
                </a:rPr>
                <a:t>нет</a:t>
              </a:r>
            </a:p>
          </p:txBody>
        </p:sp>
        <p:sp>
          <p:nvSpPr>
            <p:cNvPr id="188431" name="Line 15"/>
            <p:cNvSpPr>
              <a:spLocks noChangeShapeType="1"/>
            </p:cNvSpPr>
            <p:nvPr/>
          </p:nvSpPr>
          <p:spPr bwMode="auto">
            <a:xfrm>
              <a:off x="1331913" y="4041775"/>
              <a:ext cx="0" cy="2619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8432" name="AutoShape 16"/>
            <p:cNvSpPr>
              <a:spLocks noChangeArrowheads="1"/>
            </p:cNvSpPr>
            <p:nvPr/>
          </p:nvSpPr>
          <p:spPr bwMode="auto">
            <a:xfrm>
              <a:off x="647700" y="5768975"/>
              <a:ext cx="1260475" cy="287338"/>
            </a:xfrm>
            <a:prstGeom prst="parallelogram">
              <a:avLst>
                <a:gd name="adj" fmla="val 109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400" dirty="0">
                  <a:solidFill>
                    <a:srgbClr val="000000"/>
                  </a:solidFill>
                </a:rPr>
                <a:t>вывод</a:t>
              </a:r>
              <a:r>
                <a:rPr lang="ru-RU" sz="1200" dirty="0">
                  <a:solidFill>
                    <a:srgbClr val="000000"/>
                  </a:solidFill>
                </a:rPr>
                <a:t> </a:t>
              </a:r>
              <a:r>
                <a:rPr lang="en-US" sz="1600" dirty="0">
                  <a:solidFill>
                    <a:srgbClr val="000000"/>
                  </a:solidFill>
                </a:rPr>
                <a:t>s</a:t>
              </a: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88434" name="Line 18"/>
            <p:cNvSpPr>
              <a:spLocks noChangeShapeType="1"/>
            </p:cNvSpPr>
            <p:nvPr/>
          </p:nvSpPr>
          <p:spPr bwMode="auto">
            <a:xfrm>
              <a:off x="1331913" y="6057900"/>
              <a:ext cx="0" cy="2619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8435" name="Freeform 19"/>
            <p:cNvSpPr>
              <a:spLocks/>
            </p:cNvSpPr>
            <p:nvPr/>
          </p:nvSpPr>
          <p:spPr bwMode="auto">
            <a:xfrm>
              <a:off x="358775" y="3429000"/>
              <a:ext cx="973138" cy="1944688"/>
            </a:xfrm>
            <a:custGeom>
              <a:avLst/>
              <a:gdLst>
                <a:gd name="T0" fmla="*/ 613 w 613"/>
                <a:gd name="T1" fmla="*/ 1066 h 1180"/>
                <a:gd name="T2" fmla="*/ 613 w 613"/>
                <a:gd name="T3" fmla="*/ 1180 h 1180"/>
                <a:gd name="T4" fmla="*/ 0 w 613"/>
                <a:gd name="T5" fmla="*/ 1180 h 1180"/>
                <a:gd name="T6" fmla="*/ 0 w 613"/>
                <a:gd name="T7" fmla="*/ 0 h 1180"/>
                <a:gd name="T8" fmla="*/ 613 w 613"/>
                <a:gd name="T9" fmla="*/ 0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8437" name="AutoShape 21"/>
            <p:cNvSpPr>
              <a:spLocks noChangeArrowheads="1"/>
            </p:cNvSpPr>
            <p:nvPr/>
          </p:nvSpPr>
          <p:spPr bwMode="auto">
            <a:xfrm>
              <a:off x="827088" y="6308725"/>
              <a:ext cx="960438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4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88438" name="Line 22"/>
            <p:cNvSpPr>
              <a:spLocks noChangeShapeType="1"/>
            </p:cNvSpPr>
            <p:nvPr/>
          </p:nvSpPr>
          <p:spPr bwMode="auto">
            <a:xfrm>
              <a:off x="1331913" y="2276475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8439" name="Rectangle 23"/>
            <p:cNvSpPr>
              <a:spLocks noChangeArrowheads="1"/>
            </p:cNvSpPr>
            <p:nvPr/>
          </p:nvSpPr>
          <p:spPr bwMode="auto">
            <a:xfrm>
              <a:off x="755650" y="2540000"/>
              <a:ext cx="1152525" cy="781050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000000"/>
                  </a:solidFill>
                </a:rPr>
                <a:t>s </a:t>
              </a:r>
              <a:r>
                <a:rPr lang="en-US" sz="1600" dirty="0" smtClean="0">
                  <a:solidFill>
                    <a:srgbClr val="000000"/>
                  </a:solidFill>
                </a:rPr>
                <a:t>:= 0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err="1" smtClean="0">
                  <a:solidFill>
                    <a:srgbClr val="000000"/>
                  </a:solidFill>
                </a:rPr>
                <a:t>i</a:t>
              </a:r>
              <a:r>
                <a:rPr lang="en-US" sz="1600" dirty="0" smtClean="0">
                  <a:solidFill>
                    <a:srgbClr val="000000"/>
                  </a:solidFill>
                </a:rPr>
                <a:t> := 1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000000"/>
                  </a:solidFill>
                </a:rPr>
                <a:t>a := 1/2</a:t>
              </a:r>
              <a:endParaRPr lang="ru-RU" sz="1600" dirty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88440" name="Rectangle 24"/>
            <p:cNvSpPr>
              <a:spLocks noChangeArrowheads="1"/>
            </p:cNvSpPr>
            <p:nvPr/>
          </p:nvSpPr>
          <p:spPr bwMode="auto">
            <a:xfrm>
              <a:off x="755650" y="4220592"/>
              <a:ext cx="1152525" cy="1008608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000000"/>
                  </a:solidFill>
                </a:rPr>
                <a:t>s := </a:t>
              </a:r>
              <a:r>
                <a:rPr lang="en-US" sz="1600" dirty="0" err="1">
                  <a:solidFill>
                    <a:srgbClr val="000000"/>
                  </a:solidFill>
                </a:rPr>
                <a:t>s+a</a:t>
              </a:r>
              <a:endParaRPr lang="en-US" sz="1600" dirty="0">
                <a:solidFill>
                  <a:srgbClr val="000000"/>
                </a:solidFill>
              </a:endParaRP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err="1">
                  <a:solidFill>
                    <a:srgbClr val="000000"/>
                  </a:solidFill>
                </a:rPr>
                <a:t>i</a:t>
              </a:r>
              <a:r>
                <a:rPr lang="en-US" sz="1600" dirty="0">
                  <a:solidFill>
                    <a:srgbClr val="000000"/>
                  </a:solidFill>
                </a:rPr>
                <a:t> := i+1</a:t>
              </a:r>
              <a:endParaRPr lang="ru-RU" sz="1600" dirty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</a:rPr>
                <a:t>a := a/2</a:t>
              </a: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88444" name="Freeform 28"/>
            <p:cNvSpPr>
              <a:spLocks/>
            </p:cNvSpPr>
            <p:nvPr/>
          </p:nvSpPr>
          <p:spPr bwMode="auto">
            <a:xfrm>
              <a:off x="1331913" y="3805238"/>
              <a:ext cx="935038" cy="1979613"/>
            </a:xfrm>
            <a:custGeom>
              <a:avLst/>
              <a:gdLst>
                <a:gd name="T0" fmla="*/ 362 w 589"/>
                <a:gd name="T1" fmla="*/ 0 h 1247"/>
                <a:gd name="T2" fmla="*/ 589 w 589"/>
                <a:gd name="T3" fmla="*/ 0 h 1247"/>
                <a:gd name="T4" fmla="*/ 589 w 589"/>
                <a:gd name="T5" fmla="*/ 1134 h 1247"/>
                <a:gd name="T6" fmla="*/ 0 w 589"/>
                <a:gd name="T7" fmla="*/ 1134 h 1247"/>
                <a:gd name="T8" fmla="*/ 0 w 589"/>
                <a:gd name="T9" fmla="*/ 1247 h 1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9" h="1247">
                  <a:moveTo>
                    <a:pt x="362" y="0"/>
                  </a:moveTo>
                  <a:lnTo>
                    <a:pt x="589" y="0"/>
                  </a:lnTo>
                  <a:lnTo>
                    <a:pt x="589" y="1134"/>
                  </a:lnTo>
                  <a:lnTo>
                    <a:pt x="0" y="1134"/>
                  </a:lnTo>
                  <a:lnTo>
                    <a:pt x="0" y="1247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125663" y="1264197"/>
            <a:ext cx="5634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1 </a:t>
            </a:r>
            <a:r>
              <a:rPr lang="en-US" dirty="0" smtClean="0"/>
              <a:t>= 1/2;  a</a:t>
            </a:r>
            <a:r>
              <a:rPr lang="en-US" baseline="-25000" dirty="0" smtClean="0"/>
              <a:t>2 </a:t>
            </a:r>
            <a:r>
              <a:rPr lang="en-US" dirty="0" smtClean="0"/>
              <a:t>= 1/4 = a</a:t>
            </a:r>
            <a:r>
              <a:rPr lang="en-US" baseline="-25000" dirty="0" smtClean="0"/>
              <a:t>1</a:t>
            </a:r>
            <a:r>
              <a:rPr lang="en-US" dirty="0" smtClean="0"/>
              <a:t>/2;  a</a:t>
            </a:r>
            <a:r>
              <a:rPr lang="en-US" baseline="-25000" dirty="0" smtClean="0"/>
              <a:t>3 </a:t>
            </a:r>
            <a:r>
              <a:rPr lang="en-US" dirty="0" smtClean="0"/>
              <a:t>= 1/8 = a</a:t>
            </a:r>
            <a:r>
              <a:rPr lang="en-US" baseline="-25000" dirty="0" smtClean="0"/>
              <a:t>2</a:t>
            </a:r>
            <a:r>
              <a:rPr lang="en-US" dirty="0" smtClean="0"/>
              <a:t>/2; …; 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i</a:t>
            </a:r>
            <a:r>
              <a:rPr lang="en-US" baseline="-25000" dirty="0" smtClean="0"/>
              <a:t> </a:t>
            </a:r>
            <a:r>
              <a:rPr lang="en-US" dirty="0" smtClean="0"/>
              <a:t>= a</a:t>
            </a:r>
            <a:r>
              <a:rPr lang="en-US" baseline="-25000" dirty="0" smtClean="0"/>
              <a:t>i-1</a:t>
            </a:r>
            <a:r>
              <a:rPr lang="en-US" dirty="0" smtClean="0"/>
              <a:t>/2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915816" y="1773163"/>
            <a:ext cx="5870473" cy="452431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Summa_rjada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b="1" dirty="0">
                <a:solidFill>
                  <a:srgbClr val="000000"/>
                </a:solidFill>
                <a:latin typeface="Courier New"/>
              </a:rPr>
              <a:t>Var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s, a: </a:t>
            </a:r>
            <a:r>
              <a:rPr lang="pt-BR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; i, n: </a:t>
            </a:r>
            <a:r>
              <a:rPr lang="pt-BR" b="0" dirty="0" smtClean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'S = 1/2+1/4+1/8+1/16+ ...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pt-BR" b="0" dirty="0" smtClean="0">
                <a:solidFill>
                  <a:srgbClr val="0000FF"/>
                </a:solidFill>
                <a:latin typeface="Courier New"/>
              </a:rPr>
              <a:t>'Введите N: 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); readln (n);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s:=</a:t>
            </a:r>
            <a:r>
              <a:rPr lang="ru-RU" b="0" dirty="0" smtClean="0">
                <a:solidFill>
                  <a:srgbClr val="006400"/>
                </a:solidFill>
                <a:latin typeface="Courier New"/>
              </a:rPr>
              <a:t>0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ru-RU" b="0" dirty="0" smtClean="0">
                <a:solidFill>
                  <a:srgbClr val="008000"/>
                </a:solidFill>
                <a:latin typeface="Courier New"/>
              </a:rPr>
              <a:t>//начальное значение суммы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ru-RU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ru-RU" b="0" dirty="0" smtClean="0">
                <a:solidFill>
                  <a:srgbClr val="008000"/>
                </a:solidFill>
                <a:latin typeface="Courier New"/>
              </a:rPr>
              <a:t>//номер первого слагаемого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a:=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/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b="0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b="0" dirty="0" smtClean="0">
                <a:solidFill>
                  <a:srgbClr val="008000"/>
                </a:solidFill>
                <a:latin typeface="Courier New"/>
              </a:rPr>
              <a:t>первое слагаемое</a:t>
            </a:r>
          </a:p>
          <a:p>
            <a:r>
              <a:rPr lang="pt-BR" b="1" dirty="0">
                <a:solidFill>
                  <a:srgbClr val="000000"/>
                </a:solidFill>
                <a:latin typeface="Courier New"/>
              </a:rPr>
              <a:t>while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i&lt;=n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do </a:t>
            </a:r>
            <a:r>
              <a:rPr lang="pt-BR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pt-BR" b="0" dirty="0" smtClean="0">
                <a:solidFill>
                  <a:srgbClr val="008000"/>
                </a:solidFill>
                <a:latin typeface="Courier New"/>
              </a:rPr>
              <a:t>//цикл пока i&lt;=n</a:t>
            </a:r>
            <a:r>
              <a:rPr lang="ru-RU" b="0" dirty="0" smtClean="0">
                <a:solidFill>
                  <a:srgbClr val="008000"/>
                </a:solidFill>
                <a:latin typeface="Courier New"/>
              </a:rPr>
              <a:t>:</a:t>
            </a:r>
            <a:endParaRPr lang="pt-BR" b="0" dirty="0" smtClean="0">
              <a:solidFill>
                <a:srgbClr val="008000"/>
              </a:solidFill>
              <a:latin typeface="Courier New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 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ru-RU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s:=s+a;   </a:t>
            </a:r>
            <a:r>
              <a:rPr lang="ru-RU" b="0" dirty="0" smtClean="0">
                <a:solidFill>
                  <a:srgbClr val="008000"/>
                </a:solidFill>
                <a:latin typeface="Courier New"/>
              </a:rPr>
              <a:t>//добавление к сумме</a:t>
            </a:r>
          </a:p>
          <a:p>
            <a:r>
              <a:rPr lang="ru-RU" b="0" dirty="0" smtClean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i:=i+</a:t>
            </a:r>
            <a:r>
              <a:rPr lang="ru-RU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</a:t>
            </a:r>
            <a:r>
              <a:rPr lang="ru-RU" b="0" dirty="0" smtClean="0">
                <a:solidFill>
                  <a:srgbClr val="008000"/>
                </a:solidFill>
                <a:latin typeface="Courier New"/>
              </a:rPr>
              <a:t>//следующий номер слагаемого</a:t>
            </a:r>
          </a:p>
          <a:p>
            <a:r>
              <a:rPr lang="en-US" b="0" dirty="0" smtClean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a:=a/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2    </a:t>
            </a:r>
            <a:r>
              <a:rPr lang="en-US" b="0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b="0" dirty="0" smtClean="0">
                <a:solidFill>
                  <a:srgbClr val="008000"/>
                </a:solidFill>
                <a:latin typeface="Courier New"/>
              </a:rPr>
              <a:t>следующее слагаемое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 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'S =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s)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079" y="5026820"/>
            <a:ext cx="3044210" cy="127065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50895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chemeClr val="tx2"/>
                </a:solidFill>
              </a:rPr>
              <a:t>Задача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6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15900" y="404813"/>
            <a:ext cx="7704138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Подсчитать количество введённых положительных и отрицательных целых чисел, при вводе 0 программа завершает работу.</a:t>
            </a:r>
          </a:p>
        </p:txBody>
      </p:sp>
      <p:grpSp>
        <p:nvGrpSpPr>
          <p:cNvPr id="221229" name="Group 45"/>
          <p:cNvGrpSpPr>
            <a:grpSpLocks/>
          </p:cNvGrpSpPr>
          <p:nvPr/>
        </p:nvGrpSpPr>
        <p:grpSpPr bwMode="auto">
          <a:xfrm>
            <a:off x="179388" y="1196975"/>
            <a:ext cx="3852862" cy="5364373"/>
            <a:chOff x="113" y="754"/>
            <a:chExt cx="2427" cy="3243"/>
          </a:xfrm>
        </p:grpSpPr>
        <p:sp>
          <p:nvSpPr>
            <p:cNvPr id="10247" name="AutoShape 6"/>
            <p:cNvSpPr>
              <a:spLocks noChangeArrowheads="1"/>
            </p:cNvSpPr>
            <p:nvPr/>
          </p:nvSpPr>
          <p:spPr bwMode="auto">
            <a:xfrm>
              <a:off x="770" y="754"/>
              <a:ext cx="605" cy="136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/>
                <a:t>начало</a:t>
              </a:r>
            </a:p>
          </p:txBody>
        </p:sp>
        <p:sp>
          <p:nvSpPr>
            <p:cNvPr id="10248" name="Line 7"/>
            <p:cNvSpPr>
              <a:spLocks noChangeShapeType="1"/>
            </p:cNvSpPr>
            <p:nvPr/>
          </p:nvSpPr>
          <p:spPr bwMode="auto">
            <a:xfrm>
              <a:off x="1082" y="890"/>
              <a:ext cx="0" cy="11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49" name="Line 8"/>
            <p:cNvSpPr>
              <a:spLocks noChangeShapeType="1"/>
            </p:cNvSpPr>
            <p:nvPr/>
          </p:nvSpPr>
          <p:spPr bwMode="auto">
            <a:xfrm>
              <a:off x="1089" y="1435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50" name="Rectangle 9"/>
            <p:cNvSpPr>
              <a:spLocks noChangeArrowheads="1"/>
            </p:cNvSpPr>
            <p:nvPr/>
          </p:nvSpPr>
          <p:spPr bwMode="auto">
            <a:xfrm>
              <a:off x="793" y="1276"/>
              <a:ext cx="544" cy="15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n:=</a:t>
              </a:r>
              <a:r>
                <a:rPr lang="ru-RU" sz="1600"/>
                <a:t>1</a:t>
              </a:r>
            </a:p>
          </p:txBody>
        </p:sp>
        <p:sp>
          <p:nvSpPr>
            <p:cNvPr id="10251" name="AutoShape 10"/>
            <p:cNvSpPr>
              <a:spLocks noChangeAspect="1" noChangeArrowheads="1"/>
            </p:cNvSpPr>
            <p:nvPr/>
          </p:nvSpPr>
          <p:spPr bwMode="auto">
            <a:xfrm>
              <a:off x="726" y="1594"/>
              <a:ext cx="725" cy="204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/>
                <a:t>n </a:t>
              </a:r>
              <a:r>
                <a:rPr lang="en-US" sz="1600">
                  <a:cs typeface="Arial" charset="0"/>
                </a:rPr>
                <a:t>≠ 0</a:t>
              </a:r>
            </a:p>
          </p:txBody>
        </p:sp>
        <p:sp>
          <p:nvSpPr>
            <p:cNvPr id="10252" name="Text Box 11"/>
            <p:cNvSpPr txBox="1">
              <a:spLocks noChangeAspect="1" noChangeArrowheads="1"/>
            </p:cNvSpPr>
            <p:nvPr/>
          </p:nvSpPr>
          <p:spPr bwMode="auto">
            <a:xfrm>
              <a:off x="1111" y="1752"/>
              <a:ext cx="204" cy="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/>
                <a:t>да</a:t>
              </a:r>
            </a:p>
          </p:txBody>
        </p:sp>
        <p:sp>
          <p:nvSpPr>
            <p:cNvPr id="10253" name="Text Box 12"/>
            <p:cNvSpPr txBox="1">
              <a:spLocks noChangeAspect="1" noChangeArrowheads="1"/>
            </p:cNvSpPr>
            <p:nvPr/>
          </p:nvSpPr>
          <p:spPr bwMode="auto">
            <a:xfrm>
              <a:off x="1451" y="1548"/>
              <a:ext cx="227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/>
                <a:t>нет</a:t>
              </a:r>
            </a:p>
          </p:txBody>
        </p:sp>
        <p:sp>
          <p:nvSpPr>
            <p:cNvPr id="10254" name="Line 13"/>
            <p:cNvSpPr>
              <a:spLocks noChangeShapeType="1"/>
            </p:cNvSpPr>
            <p:nvPr/>
          </p:nvSpPr>
          <p:spPr bwMode="auto">
            <a:xfrm>
              <a:off x="1088" y="1798"/>
              <a:ext cx="0" cy="1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55" name="AutoShape 14"/>
            <p:cNvSpPr>
              <a:spLocks noChangeArrowheads="1"/>
            </p:cNvSpPr>
            <p:nvPr/>
          </p:nvSpPr>
          <p:spPr bwMode="auto">
            <a:xfrm>
              <a:off x="1179" y="3588"/>
              <a:ext cx="1361" cy="159"/>
            </a:xfrm>
            <a:prstGeom prst="parallelogram">
              <a:avLst>
                <a:gd name="adj" fmla="val 213994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/>
                <a:t>вывод</a:t>
              </a:r>
              <a:r>
                <a:rPr lang="ru-RU" sz="1200" dirty="0"/>
                <a:t> </a:t>
              </a:r>
              <a:r>
                <a:rPr lang="en-US" sz="1600" dirty="0"/>
                <a:t>k1, k2</a:t>
              </a:r>
              <a:endParaRPr lang="ru-RU" sz="1600" dirty="0"/>
            </a:p>
          </p:txBody>
        </p:sp>
        <p:sp>
          <p:nvSpPr>
            <p:cNvPr id="10256" name="Freeform 16"/>
            <p:cNvSpPr>
              <a:spLocks/>
            </p:cNvSpPr>
            <p:nvPr/>
          </p:nvSpPr>
          <p:spPr bwMode="auto">
            <a:xfrm>
              <a:off x="113" y="1503"/>
              <a:ext cx="975" cy="2041"/>
            </a:xfrm>
            <a:custGeom>
              <a:avLst/>
              <a:gdLst>
                <a:gd name="T0" fmla="*/ 975 w 613"/>
                <a:gd name="T1" fmla="*/ 1844 h 1180"/>
                <a:gd name="T2" fmla="*/ 975 w 613"/>
                <a:gd name="T3" fmla="*/ 2041 h 1180"/>
                <a:gd name="T4" fmla="*/ 0 w 613"/>
                <a:gd name="T5" fmla="*/ 2041 h 1180"/>
                <a:gd name="T6" fmla="*/ 0 w 613"/>
                <a:gd name="T7" fmla="*/ 0 h 1180"/>
                <a:gd name="T8" fmla="*/ 975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AutoShape 17"/>
            <p:cNvSpPr>
              <a:spLocks noChangeArrowheads="1"/>
            </p:cNvSpPr>
            <p:nvPr/>
          </p:nvSpPr>
          <p:spPr bwMode="auto">
            <a:xfrm>
              <a:off x="1542" y="3861"/>
              <a:ext cx="605" cy="136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0258" name="Line 19"/>
            <p:cNvSpPr>
              <a:spLocks noChangeShapeType="1"/>
            </p:cNvSpPr>
            <p:nvPr/>
          </p:nvSpPr>
          <p:spPr bwMode="auto">
            <a:xfrm>
              <a:off x="1088" y="2705"/>
              <a:ext cx="0" cy="1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59" name="AutoShape 20"/>
            <p:cNvSpPr>
              <a:spLocks noChangeArrowheads="1"/>
            </p:cNvSpPr>
            <p:nvPr/>
          </p:nvSpPr>
          <p:spPr bwMode="auto">
            <a:xfrm>
              <a:off x="725" y="1911"/>
              <a:ext cx="680" cy="181"/>
            </a:xfrm>
            <a:prstGeom prst="parallelogram">
              <a:avLst>
                <a:gd name="adj" fmla="val 93923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n</a:t>
              </a:r>
              <a:endParaRPr lang="ru-RU" sz="1600"/>
            </a:p>
          </p:txBody>
        </p:sp>
        <p:sp>
          <p:nvSpPr>
            <p:cNvPr id="10260" name="Rectangle 22"/>
            <p:cNvSpPr>
              <a:spLocks noChangeArrowheads="1"/>
            </p:cNvSpPr>
            <p:nvPr/>
          </p:nvSpPr>
          <p:spPr bwMode="auto">
            <a:xfrm>
              <a:off x="657" y="1004"/>
              <a:ext cx="839" cy="15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k1:=0;  k2:=0</a:t>
              </a:r>
              <a:endParaRPr lang="ru-RU" sz="1600"/>
            </a:p>
          </p:txBody>
        </p:sp>
        <p:sp>
          <p:nvSpPr>
            <p:cNvPr id="10261" name="Line 23"/>
            <p:cNvSpPr>
              <a:spLocks noChangeShapeType="1"/>
            </p:cNvSpPr>
            <p:nvPr/>
          </p:nvSpPr>
          <p:spPr bwMode="auto">
            <a:xfrm>
              <a:off x="1088" y="1163"/>
              <a:ext cx="0" cy="1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62" name="Freeform 24"/>
            <p:cNvSpPr>
              <a:spLocks/>
            </p:cNvSpPr>
            <p:nvPr/>
          </p:nvSpPr>
          <p:spPr bwMode="auto">
            <a:xfrm>
              <a:off x="1451" y="1694"/>
              <a:ext cx="408" cy="1895"/>
            </a:xfrm>
            <a:custGeom>
              <a:avLst/>
              <a:gdLst>
                <a:gd name="T0" fmla="*/ 0 w 204"/>
                <a:gd name="T1" fmla="*/ 0 h 1021"/>
                <a:gd name="T2" fmla="*/ 408 w 204"/>
                <a:gd name="T3" fmla="*/ 0 h 1021"/>
                <a:gd name="T4" fmla="*/ 408 w 204"/>
                <a:gd name="T5" fmla="*/ 1895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3" name="Line 25"/>
            <p:cNvSpPr>
              <a:spLocks noChangeShapeType="1"/>
            </p:cNvSpPr>
            <p:nvPr/>
          </p:nvSpPr>
          <p:spPr bwMode="auto">
            <a:xfrm>
              <a:off x="1859" y="3747"/>
              <a:ext cx="0" cy="11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64" name="Line 29"/>
            <p:cNvSpPr>
              <a:spLocks noChangeShapeType="1"/>
            </p:cNvSpPr>
            <p:nvPr/>
          </p:nvSpPr>
          <p:spPr bwMode="auto">
            <a:xfrm>
              <a:off x="1088" y="2092"/>
              <a:ext cx="0" cy="1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65" name="AutoShape 30"/>
            <p:cNvSpPr>
              <a:spLocks noChangeAspect="1" noChangeArrowheads="1"/>
            </p:cNvSpPr>
            <p:nvPr/>
          </p:nvSpPr>
          <p:spPr bwMode="auto">
            <a:xfrm>
              <a:off x="725" y="2206"/>
              <a:ext cx="725" cy="204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/>
                <a:t>n </a:t>
              </a:r>
              <a:r>
                <a:rPr lang="en-US" sz="1600">
                  <a:cs typeface="Arial" charset="0"/>
                </a:rPr>
                <a:t>&gt; 0</a:t>
              </a:r>
            </a:p>
          </p:txBody>
        </p:sp>
        <p:sp>
          <p:nvSpPr>
            <p:cNvPr id="10266" name="Freeform 32"/>
            <p:cNvSpPr>
              <a:spLocks noChangeAspect="1"/>
            </p:cNvSpPr>
            <p:nvPr/>
          </p:nvSpPr>
          <p:spPr bwMode="auto">
            <a:xfrm>
              <a:off x="634" y="2309"/>
              <a:ext cx="87" cy="145"/>
            </a:xfrm>
            <a:custGeom>
              <a:avLst/>
              <a:gdLst>
                <a:gd name="T0" fmla="*/ 87 w 228"/>
                <a:gd name="T1" fmla="*/ 0 h 285"/>
                <a:gd name="T2" fmla="*/ 0 w 228"/>
                <a:gd name="T3" fmla="*/ 0 h 285"/>
                <a:gd name="T4" fmla="*/ 0 w 228"/>
                <a:gd name="T5" fmla="*/ 145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67" name="Rectangle 33"/>
            <p:cNvSpPr>
              <a:spLocks noChangeArrowheads="1"/>
            </p:cNvSpPr>
            <p:nvPr/>
          </p:nvSpPr>
          <p:spPr bwMode="auto">
            <a:xfrm>
              <a:off x="272" y="2455"/>
              <a:ext cx="635" cy="15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k1:=k1+1</a:t>
              </a:r>
              <a:endParaRPr lang="ru-RU" sz="1600"/>
            </a:p>
          </p:txBody>
        </p:sp>
        <p:sp>
          <p:nvSpPr>
            <p:cNvPr id="10268" name="Freeform 34"/>
            <p:cNvSpPr>
              <a:spLocks noChangeAspect="1"/>
            </p:cNvSpPr>
            <p:nvPr/>
          </p:nvSpPr>
          <p:spPr bwMode="auto">
            <a:xfrm>
              <a:off x="634" y="2307"/>
              <a:ext cx="885" cy="398"/>
            </a:xfrm>
            <a:custGeom>
              <a:avLst/>
              <a:gdLst>
                <a:gd name="T0" fmla="*/ 815 w 2166"/>
                <a:gd name="T1" fmla="*/ 0 h 798"/>
                <a:gd name="T2" fmla="*/ 885 w 2166"/>
                <a:gd name="T3" fmla="*/ 0 h 798"/>
                <a:gd name="T4" fmla="*/ 885 w 2166"/>
                <a:gd name="T5" fmla="*/ 398 h 798"/>
                <a:gd name="T6" fmla="*/ 0 w 2166"/>
                <a:gd name="T7" fmla="*/ 398 h 798"/>
                <a:gd name="T8" fmla="*/ 0 w 2166"/>
                <a:gd name="T9" fmla="*/ 313 h 7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6" h="798">
                  <a:moveTo>
                    <a:pt x="1995" y="0"/>
                  </a:moveTo>
                  <a:lnTo>
                    <a:pt x="2166" y="0"/>
                  </a:lnTo>
                  <a:lnTo>
                    <a:pt x="2166" y="798"/>
                  </a:lnTo>
                  <a:lnTo>
                    <a:pt x="0" y="798"/>
                  </a:lnTo>
                  <a:lnTo>
                    <a:pt x="0" y="627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69" name="Text Box 35"/>
            <p:cNvSpPr txBox="1">
              <a:spLocks noChangeAspect="1" noChangeArrowheads="1"/>
            </p:cNvSpPr>
            <p:nvPr/>
          </p:nvSpPr>
          <p:spPr bwMode="auto">
            <a:xfrm>
              <a:off x="566" y="2160"/>
              <a:ext cx="204" cy="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/>
                <a:t>да</a:t>
              </a:r>
            </a:p>
          </p:txBody>
        </p:sp>
        <p:sp>
          <p:nvSpPr>
            <p:cNvPr id="10270" name="Text Box 36"/>
            <p:cNvSpPr txBox="1">
              <a:spLocks noChangeAspect="1" noChangeArrowheads="1"/>
            </p:cNvSpPr>
            <p:nvPr/>
          </p:nvSpPr>
          <p:spPr bwMode="auto">
            <a:xfrm>
              <a:off x="1383" y="2160"/>
              <a:ext cx="227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/>
                <a:t>нет</a:t>
              </a:r>
            </a:p>
          </p:txBody>
        </p:sp>
        <p:sp>
          <p:nvSpPr>
            <p:cNvPr id="10271" name="AutoShape 38"/>
            <p:cNvSpPr>
              <a:spLocks noChangeAspect="1" noChangeArrowheads="1"/>
            </p:cNvSpPr>
            <p:nvPr/>
          </p:nvSpPr>
          <p:spPr bwMode="auto">
            <a:xfrm>
              <a:off x="725" y="2842"/>
              <a:ext cx="725" cy="204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/>
                <a:t>n </a:t>
              </a:r>
              <a:r>
                <a:rPr lang="en-US" sz="1600">
                  <a:cs typeface="Arial" charset="0"/>
                </a:rPr>
                <a:t>&lt; 0</a:t>
              </a:r>
            </a:p>
          </p:txBody>
        </p:sp>
        <p:sp>
          <p:nvSpPr>
            <p:cNvPr id="10272" name="Freeform 39"/>
            <p:cNvSpPr>
              <a:spLocks noChangeAspect="1"/>
            </p:cNvSpPr>
            <p:nvPr/>
          </p:nvSpPr>
          <p:spPr bwMode="auto">
            <a:xfrm>
              <a:off x="634" y="2945"/>
              <a:ext cx="87" cy="145"/>
            </a:xfrm>
            <a:custGeom>
              <a:avLst/>
              <a:gdLst>
                <a:gd name="T0" fmla="*/ 87 w 228"/>
                <a:gd name="T1" fmla="*/ 0 h 285"/>
                <a:gd name="T2" fmla="*/ 0 w 228"/>
                <a:gd name="T3" fmla="*/ 0 h 285"/>
                <a:gd name="T4" fmla="*/ 0 w 228"/>
                <a:gd name="T5" fmla="*/ 145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73" name="Rectangle 40"/>
            <p:cNvSpPr>
              <a:spLocks noChangeArrowheads="1"/>
            </p:cNvSpPr>
            <p:nvPr/>
          </p:nvSpPr>
          <p:spPr bwMode="auto">
            <a:xfrm>
              <a:off x="272" y="3091"/>
              <a:ext cx="635" cy="15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k2:=k2+1</a:t>
              </a:r>
              <a:endParaRPr lang="ru-RU" sz="1600"/>
            </a:p>
          </p:txBody>
        </p:sp>
        <p:sp>
          <p:nvSpPr>
            <p:cNvPr id="10274" name="Freeform 41"/>
            <p:cNvSpPr>
              <a:spLocks noChangeAspect="1"/>
            </p:cNvSpPr>
            <p:nvPr/>
          </p:nvSpPr>
          <p:spPr bwMode="auto">
            <a:xfrm>
              <a:off x="634" y="2943"/>
              <a:ext cx="885" cy="398"/>
            </a:xfrm>
            <a:custGeom>
              <a:avLst/>
              <a:gdLst>
                <a:gd name="T0" fmla="*/ 815 w 2166"/>
                <a:gd name="T1" fmla="*/ 0 h 798"/>
                <a:gd name="T2" fmla="*/ 885 w 2166"/>
                <a:gd name="T3" fmla="*/ 0 h 798"/>
                <a:gd name="T4" fmla="*/ 885 w 2166"/>
                <a:gd name="T5" fmla="*/ 398 h 798"/>
                <a:gd name="T6" fmla="*/ 0 w 2166"/>
                <a:gd name="T7" fmla="*/ 398 h 798"/>
                <a:gd name="T8" fmla="*/ 0 w 2166"/>
                <a:gd name="T9" fmla="*/ 313 h 7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6" h="798">
                  <a:moveTo>
                    <a:pt x="1995" y="0"/>
                  </a:moveTo>
                  <a:lnTo>
                    <a:pt x="2166" y="0"/>
                  </a:lnTo>
                  <a:lnTo>
                    <a:pt x="2166" y="798"/>
                  </a:lnTo>
                  <a:lnTo>
                    <a:pt x="0" y="798"/>
                  </a:lnTo>
                  <a:lnTo>
                    <a:pt x="0" y="627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275" name="Text Box 42"/>
            <p:cNvSpPr txBox="1">
              <a:spLocks noChangeAspect="1" noChangeArrowheads="1"/>
            </p:cNvSpPr>
            <p:nvPr/>
          </p:nvSpPr>
          <p:spPr bwMode="auto">
            <a:xfrm>
              <a:off x="566" y="2796"/>
              <a:ext cx="204" cy="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/>
                <a:t>да</a:t>
              </a:r>
            </a:p>
          </p:txBody>
        </p:sp>
        <p:sp>
          <p:nvSpPr>
            <p:cNvPr id="10276" name="Text Box 43"/>
            <p:cNvSpPr txBox="1">
              <a:spLocks noChangeAspect="1" noChangeArrowheads="1"/>
            </p:cNvSpPr>
            <p:nvPr/>
          </p:nvSpPr>
          <p:spPr bwMode="auto">
            <a:xfrm>
              <a:off x="1383" y="2796"/>
              <a:ext cx="227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/>
                <a:t>нет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131840" y="1120676"/>
            <a:ext cx="5904656" cy="440120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Ins="3600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1400" dirty="0" err="1">
                <a:solidFill>
                  <a:srgbClr val="000000"/>
                </a:solidFill>
                <a:latin typeface="Courier New"/>
              </a:rPr>
              <a:t>pol_otr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sv-SE" sz="1400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sv-SE" sz="1400" dirty="0">
                <a:solidFill>
                  <a:srgbClr val="000000"/>
                </a:solidFill>
                <a:latin typeface="Courier New"/>
              </a:rPr>
              <a:t>n, k1, k2: </a:t>
            </a:r>
            <a:r>
              <a:rPr lang="sv-SE" sz="14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sv-SE" sz="14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sz="1400" b="1" dirty="0">
              <a:solidFill>
                <a:srgbClr val="000000"/>
              </a:solidFill>
              <a:latin typeface="Courier New"/>
            </a:endParaRPr>
          </a:p>
          <a:p>
            <a:r>
              <a:rPr lang="en-US" sz="1400" dirty="0">
                <a:solidFill>
                  <a:srgbClr val="000000"/>
                </a:solidFill>
                <a:latin typeface="Courier New"/>
              </a:rPr>
              <a:t>k1:=</a:t>
            </a:r>
            <a:r>
              <a:rPr lang="en-US" sz="1400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;  </a:t>
            </a:r>
            <a:r>
              <a:rPr lang="en-US" sz="14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1400" dirty="0">
                <a:solidFill>
                  <a:srgbClr val="008000"/>
                </a:solidFill>
                <a:latin typeface="Courier New"/>
              </a:rPr>
              <a:t>кол-во положительных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/>
              </a:rPr>
              <a:t>k2:=</a:t>
            </a:r>
            <a:r>
              <a:rPr lang="en-US" sz="1400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;  </a:t>
            </a:r>
            <a:r>
              <a:rPr lang="en-US" sz="14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1400" dirty="0">
                <a:solidFill>
                  <a:srgbClr val="008000"/>
                </a:solidFill>
                <a:latin typeface="Courier New"/>
              </a:rPr>
              <a:t>кол-во отрицательных</a:t>
            </a:r>
          </a:p>
          <a:p>
            <a:r>
              <a:rPr lang="ru-RU" sz="1400" dirty="0">
                <a:solidFill>
                  <a:srgbClr val="000000"/>
                </a:solidFill>
                <a:latin typeface="Courier New"/>
              </a:rPr>
              <a:t>n:=</a:t>
            </a:r>
            <a:r>
              <a:rPr lang="ru-RU" sz="14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sz="1400" dirty="0">
                <a:solidFill>
                  <a:srgbClr val="000000"/>
                </a:solidFill>
                <a:latin typeface="Courier New"/>
              </a:rPr>
              <a:t>;   </a:t>
            </a:r>
            <a:r>
              <a:rPr lang="ru-RU" sz="1400" dirty="0">
                <a:solidFill>
                  <a:srgbClr val="008000"/>
                </a:solidFill>
                <a:latin typeface="Courier New"/>
              </a:rPr>
              <a:t>//любое ненулевое число</a:t>
            </a:r>
          </a:p>
          <a:p>
            <a:r>
              <a:rPr lang="ru-RU" sz="14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14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1400" dirty="0">
                <a:solidFill>
                  <a:srgbClr val="0000FF"/>
                </a:solidFill>
                <a:latin typeface="Courier New"/>
              </a:rPr>
              <a:t>'Введите любые целые числа (0 - завершить)'</a:t>
            </a:r>
            <a:r>
              <a:rPr lang="ru-RU" sz="14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ru-RU" sz="1400" b="1" dirty="0" err="1">
                <a:solidFill>
                  <a:srgbClr val="000000"/>
                </a:solidFill>
                <a:latin typeface="Courier New"/>
              </a:rPr>
              <a:t>while</a:t>
            </a:r>
            <a:r>
              <a:rPr lang="ru-RU" sz="14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Courier New"/>
              </a:rPr>
              <a:t>n&lt;&gt;</a:t>
            </a:r>
            <a:r>
              <a:rPr lang="ru-RU" sz="1400" dirty="0">
                <a:solidFill>
                  <a:srgbClr val="006400"/>
                </a:solidFill>
                <a:latin typeface="Courier New"/>
              </a:rPr>
              <a:t>0 </a:t>
            </a:r>
            <a:r>
              <a:rPr lang="ru-RU" sz="1400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sz="1400" b="1" dirty="0">
                <a:solidFill>
                  <a:srgbClr val="000000"/>
                </a:solidFill>
                <a:latin typeface="Courier New"/>
              </a:rPr>
              <a:t>   </a:t>
            </a:r>
            <a:r>
              <a:rPr lang="ru-RU" sz="1400" dirty="0">
                <a:solidFill>
                  <a:srgbClr val="008000"/>
                </a:solidFill>
                <a:latin typeface="Courier New"/>
              </a:rPr>
              <a:t>//пока число не 0, повторять:</a:t>
            </a:r>
          </a:p>
          <a:p>
            <a:r>
              <a:rPr lang="en-US" sz="1400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sz="14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14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14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1400" dirty="0">
                <a:solidFill>
                  <a:srgbClr val="0000FF"/>
                </a:solidFill>
                <a:latin typeface="Courier New"/>
              </a:rPr>
              <a:t>Введите число: '</a:t>
            </a:r>
            <a:r>
              <a:rPr lang="ru-RU" sz="14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 (n);   </a:t>
            </a:r>
            <a:r>
              <a:rPr lang="en-US" sz="1400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1400" dirty="0">
                <a:solidFill>
                  <a:srgbClr val="008000"/>
                </a:solidFill>
                <a:latin typeface="Courier New"/>
              </a:rPr>
              <a:t>ввод </a:t>
            </a:r>
            <a:r>
              <a:rPr lang="en-US" sz="1400" dirty="0">
                <a:solidFill>
                  <a:srgbClr val="008000"/>
                </a:solidFill>
                <a:latin typeface="Courier New"/>
              </a:rPr>
              <a:t>n</a:t>
            </a:r>
          </a:p>
          <a:p>
            <a:r>
              <a:rPr lang="ru-RU" sz="1400" dirty="0">
                <a:solidFill>
                  <a:srgbClr val="008000"/>
                </a:solidFill>
                <a:latin typeface="Courier New"/>
              </a:rPr>
              <a:t>  //если положительное, увеличить k1 на 1</a:t>
            </a:r>
          </a:p>
          <a:p>
            <a:r>
              <a:rPr lang="en-US" sz="1400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sz="1400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n&gt;</a:t>
            </a:r>
            <a:r>
              <a:rPr lang="en-US" sz="1400" dirty="0">
                <a:solidFill>
                  <a:srgbClr val="006400"/>
                </a:solidFill>
                <a:latin typeface="Courier New"/>
              </a:rPr>
              <a:t>0 </a:t>
            </a:r>
            <a:r>
              <a:rPr lang="en-US" sz="1400" b="1" dirty="0">
                <a:solidFill>
                  <a:srgbClr val="000000"/>
                </a:solidFill>
                <a:latin typeface="Courier New"/>
              </a:rPr>
              <a:t>then 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k1:=k1+</a:t>
            </a:r>
            <a:r>
              <a:rPr lang="en-US" sz="14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ru-RU" sz="14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1400" dirty="0">
                <a:solidFill>
                  <a:srgbClr val="008000"/>
                </a:solidFill>
                <a:latin typeface="Courier New"/>
              </a:rPr>
              <a:t>//если отрицательное, увеличить k2 на 1</a:t>
            </a:r>
          </a:p>
          <a:p>
            <a:r>
              <a:rPr lang="en-US" sz="1400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sz="1400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n&lt;</a:t>
            </a:r>
            <a:r>
              <a:rPr lang="en-US" sz="1400" dirty="0">
                <a:solidFill>
                  <a:srgbClr val="006400"/>
                </a:solidFill>
                <a:latin typeface="Courier New"/>
              </a:rPr>
              <a:t>0 </a:t>
            </a:r>
            <a:r>
              <a:rPr lang="en-US" sz="1400" b="1" dirty="0">
                <a:solidFill>
                  <a:srgbClr val="000000"/>
                </a:solidFill>
                <a:latin typeface="Courier New"/>
              </a:rPr>
              <a:t>then 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k2:=k2+</a:t>
            </a:r>
            <a:r>
              <a:rPr lang="en-US" sz="14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4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;  </a:t>
            </a:r>
            <a:r>
              <a:rPr lang="en-US" sz="14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1400" dirty="0">
                <a:solidFill>
                  <a:srgbClr val="008000"/>
                </a:solidFill>
                <a:latin typeface="Courier New"/>
              </a:rPr>
              <a:t>конец цикла</a:t>
            </a:r>
          </a:p>
          <a:p>
            <a:r>
              <a:rPr lang="en-US" sz="14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14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1400" dirty="0">
                <a:solidFill>
                  <a:srgbClr val="0000FF"/>
                </a:solidFill>
                <a:latin typeface="Courier New"/>
              </a:rPr>
              <a:t>Введено:'</a:t>
            </a:r>
            <a:r>
              <a:rPr lang="ru-RU" sz="14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14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14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1400" dirty="0">
                <a:solidFill>
                  <a:srgbClr val="0000FF"/>
                </a:solidFill>
                <a:latin typeface="Courier New"/>
              </a:rPr>
              <a:t>положительных: '</a:t>
            </a:r>
            <a:r>
              <a:rPr lang="ru-RU" sz="14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k1);</a:t>
            </a:r>
          </a:p>
          <a:p>
            <a:r>
              <a:rPr lang="en-US" sz="14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14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1400" dirty="0">
                <a:solidFill>
                  <a:srgbClr val="0000FF"/>
                </a:solidFill>
                <a:latin typeface="Courier New"/>
              </a:rPr>
              <a:t>отрицательных: '</a:t>
            </a:r>
            <a:r>
              <a:rPr lang="ru-RU" sz="14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k2)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14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1400" dirty="0"/>
          </a:p>
        </p:txBody>
      </p:sp>
      <p:pic>
        <p:nvPicPr>
          <p:cNvPr id="17434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948" y="4142170"/>
            <a:ext cx="4178364" cy="249118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91068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7956550" cy="1736725"/>
          </a:xfrm>
          <a:noFill/>
        </p:spPr>
        <p:txBody>
          <a:bodyPr anchor="t"/>
          <a:lstStyle/>
          <a:p>
            <a:pPr algn="ctr" eaLnBrk="1" hangingPunct="1"/>
            <a:r>
              <a:rPr lang="ru-RU" sz="3600" smtClean="0"/>
              <a:t>Операторы цикла</a:t>
            </a:r>
            <a:r>
              <a:rPr lang="ru-RU" smtClean="0"/>
              <a:t> </a:t>
            </a:r>
            <a:br>
              <a:rPr lang="ru-RU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2400" i="1" smtClean="0"/>
              <a:t>Цикл с постусловием </a:t>
            </a:r>
            <a:br>
              <a:rPr lang="ru-RU" sz="2400" i="1" smtClean="0"/>
            </a:br>
            <a:r>
              <a:rPr lang="ru-RU" sz="2000" i="1" smtClean="0"/>
              <a:t>(с заданным условием окончания работы, цикл «ДО»)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23850" y="4545013"/>
            <a:ext cx="8605838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dirty="0">
                <a:solidFill>
                  <a:schemeClr val="tx2"/>
                </a:solidFill>
              </a:rPr>
              <a:t>Используется тогда, когда </a:t>
            </a:r>
            <a:r>
              <a:rPr lang="ru-RU" sz="2000" i="1" dirty="0">
                <a:solidFill>
                  <a:schemeClr val="tx2"/>
                </a:solidFill>
              </a:rPr>
              <a:t>количество повторов заранее </a:t>
            </a:r>
            <a:r>
              <a:rPr lang="ru-RU" sz="2000" i="1" dirty="0" smtClean="0">
                <a:solidFill>
                  <a:schemeClr val="tx2"/>
                </a:solidFill>
              </a:rPr>
              <a:t>неизвестно</a:t>
            </a:r>
            <a:r>
              <a:rPr lang="ru-RU" sz="2000" dirty="0" smtClean="0">
                <a:solidFill>
                  <a:schemeClr val="tx2"/>
                </a:solidFill>
              </a:rPr>
              <a:t>. </a:t>
            </a:r>
            <a:r>
              <a:rPr lang="ru-RU" sz="2000" dirty="0">
                <a:solidFill>
                  <a:schemeClr val="tx2"/>
                </a:solidFill>
              </a:rPr>
              <a:t/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i="1" dirty="0" smtClean="0">
                <a:solidFill>
                  <a:schemeClr val="tx2"/>
                </a:solidFill>
              </a:rPr>
              <a:t>Тело </a:t>
            </a:r>
            <a:r>
              <a:rPr lang="ru-RU" sz="2000" i="1" dirty="0">
                <a:solidFill>
                  <a:schemeClr val="tx2"/>
                </a:solidFill>
              </a:rPr>
              <a:t>цикла </a:t>
            </a:r>
            <a:r>
              <a:rPr lang="ru-RU" sz="2000" dirty="0">
                <a:solidFill>
                  <a:schemeClr val="tx2"/>
                </a:solidFill>
              </a:rPr>
              <a:t>выполняется </a:t>
            </a:r>
            <a:r>
              <a:rPr lang="ru-RU" sz="2000" i="1" dirty="0">
                <a:solidFill>
                  <a:schemeClr val="tx2"/>
                </a:solidFill>
              </a:rPr>
              <a:t>хотя бы один раз</a:t>
            </a:r>
            <a:r>
              <a:rPr lang="ru-RU" sz="2000" dirty="0">
                <a:solidFill>
                  <a:schemeClr val="tx2"/>
                </a:solidFill>
              </a:rPr>
              <a:t>.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При </a:t>
            </a:r>
            <a:r>
              <a:rPr lang="ru-RU" sz="2000" b="1" dirty="0">
                <a:solidFill>
                  <a:schemeClr val="tx2"/>
                </a:solidFill>
              </a:rPr>
              <a:t>ложном</a:t>
            </a:r>
            <a:r>
              <a:rPr lang="ru-RU" sz="2000" dirty="0">
                <a:solidFill>
                  <a:schemeClr val="tx2"/>
                </a:solidFill>
              </a:rPr>
              <a:t> условии снова повторяется тело цикла </a:t>
            </a:r>
            <a:r>
              <a:rPr lang="ru-RU" sz="2400" b="1" dirty="0">
                <a:solidFill>
                  <a:srgbClr val="0000FF"/>
                </a:solidFill>
              </a:rPr>
              <a:t>до</a:t>
            </a:r>
            <a:r>
              <a:rPr lang="ru-RU" sz="2000" dirty="0">
                <a:solidFill>
                  <a:schemeClr val="tx2"/>
                </a:solidFill>
              </a:rPr>
              <a:t> того момента,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когда условие станет </a:t>
            </a:r>
            <a:r>
              <a:rPr lang="ru-RU" sz="2000" b="1" dirty="0">
                <a:solidFill>
                  <a:schemeClr val="tx2"/>
                </a:solidFill>
              </a:rPr>
              <a:t>истинным</a:t>
            </a:r>
            <a:r>
              <a:rPr lang="ru-RU" sz="2000" dirty="0">
                <a:solidFill>
                  <a:schemeClr val="tx2"/>
                </a:solidFill>
              </a:rPr>
              <a:t>. При этом цикл заканчивается, управление передается следующему </a:t>
            </a:r>
            <a:r>
              <a:rPr lang="ru-RU" sz="2000" dirty="0" smtClean="0">
                <a:solidFill>
                  <a:schemeClr val="tx2"/>
                </a:solidFill>
              </a:rPr>
              <a:t>оператору.</a:t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000" dirty="0" smtClean="0">
                <a:solidFill>
                  <a:schemeClr val="tx2"/>
                </a:solidFill>
              </a:rPr>
              <a:t>В </a:t>
            </a:r>
            <a:r>
              <a:rPr lang="ru-RU" sz="2000" dirty="0">
                <a:solidFill>
                  <a:schemeClr val="tx2"/>
                </a:solidFill>
              </a:rPr>
              <a:t>теле цикла </a:t>
            </a:r>
            <a:r>
              <a:rPr lang="ru-RU" sz="2000" i="1" dirty="0">
                <a:solidFill>
                  <a:schemeClr val="tx2"/>
                </a:solidFill>
              </a:rPr>
              <a:t>не требуется </a:t>
            </a:r>
            <a:r>
              <a:rPr lang="ru-RU" sz="2000" i="1" dirty="0" smtClean="0">
                <a:solidFill>
                  <a:schemeClr val="tx2"/>
                </a:solidFill>
              </a:rPr>
              <a:t>использование составного оператора</a:t>
            </a:r>
            <a:r>
              <a:rPr lang="ru-RU" sz="2000" dirty="0" smtClean="0">
                <a:solidFill>
                  <a:schemeClr val="tx2"/>
                </a:solidFill>
              </a:rPr>
              <a:t>.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464050" y="1916113"/>
            <a:ext cx="3852863" cy="2235200"/>
          </a:xfrm>
          <a:prstGeom prst="rect">
            <a:avLst/>
          </a:prstGeom>
          <a:noFill/>
          <a:ln w="9525">
            <a:solidFill>
              <a:schemeClr val="bg2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>
                <a:latin typeface="Courier New" pitchFamily="49" charset="0"/>
              </a:rPr>
              <a:t>Repeat</a:t>
            </a:r>
            <a:r>
              <a:rPr lang="en-US" sz="2400" dirty="0">
                <a:latin typeface="Courier New" pitchFamily="49" charset="0"/>
              </a:rPr>
              <a:t>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i="1" dirty="0">
                <a:latin typeface="Courier New" pitchFamily="49" charset="0"/>
              </a:rPr>
              <a:t>  </a:t>
            </a:r>
            <a:r>
              <a:rPr lang="en-US" sz="2000" dirty="0">
                <a:latin typeface="Courier New" pitchFamily="49" charset="0"/>
              </a:rPr>
              <a:t>&lt;</a:t>
            </a:r>
            <a:r>
              <a:rPr lang="ru-RU" sz="2000" dirty="0">
                <a:latin typeface="Courier New" pitchFamily="49" charset="0"/>
              </a:rPr>
              <a:t>оператор</a:t>
            </a:r>
            <a:r>
              <a:rPr lang="en-US" sz="2000" dirty="0">
                <a:latin typeface="Courier New" pitchFamily="49" charset="0"/>
              </a:rPr>
              <a:t>1&gt;</a:t>
            </a:r>
            <a:r>
              <a:rPr lang="en-US" sz="2400" dirty="0">
                <a:latin typeface="Courier New" pitchFamily="49" charset="0"/>
              </a:rPr>
              <a:t>;</a:t>
            </a:r>
            <a:r>
              <a:rPr lang="en-US" sz="2400" dirty="0"/>
              <a:t>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i="1" dirty="0">
                <a:latin typeface="Courier New" pitchFamily="49" charset="0"/>
              </a:rPr>
              <a:t>  </a:t>
            </a:r>
            <a:r>
              <a:rPr lang="en-US" sz="2000" dirty="0">
                <a:latin typeface="Courier New" pitchFamily="49" charset="0"/>
              </a:rPr>
              <a:t>&lt;</a:t>
            </a:r>
            <a:r>
              <a:rPr lang="ru-RU" sz="2000" dirty="0">
                <a:latin typeface="Courier New" pitchFamily="49" charset="0"/>
              </a:rPr>
              <a:t>оператор</a:t>
            </a:r>
            <a:r>
              <a:rPr lang="en-US" sz="2000" dirty="0">
                <a:latin typeface="Courier New" pitchFamily="49" charset="0"/>
              </a:rPr>
              <a:t>2&gt;</a:t>
            </a:r>
            <a:r>
              <a:rPr lang="en-US" sz="2400" dirty="0">
                <a:latin typeface="Courier New" pitchFamily="49" charset="0"/>
              </a:rPr>
              <a:t>;</a:t>
            </a:r>
            <a:r>
              <a:rPr lang="en-US" sz="2400" i="1" dirty="0">
                <a:latin typeface="Courier New" pitchFamily="49" charset="0"/>
              </a:rPr>
              <a:t>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i="1" dirty="0">
                <a:latin typeface="Courier New" pitchFamily="49" charset="0"/>
              </a:rPr>
              <a:t>  . . .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b="1" dirty="0">
                <a:latin typeface="Courier New" pitchFamily="49" charset="0"/>
              </a:rPr>
              <a:t>Until</a:t>
            </a:r>
            <a:r>
              <a:rPr lang="en-US" sz="2400" b="1" dirty="0">
                <a:solidFill>
                  <a:srgbClr val="0000CC"/>
                </a:solidFill>
                <a:latin typeface="Courier New" pitchFamily="49" charset="0"/>
              </a:rPr>
              <a:t> </a:t>
            </a:r>
            <a:r>
              <a:rPr lang="en-US" sz="2000" dirty="0">
                <a:latin typeface="Courier New" pitchFamily="49" charset="0"/>
              </a:rPr>
              <a:t>&lt;</a:t>
            </a:r>
            <a:r>
              <a:rPr lang="ru-RU" sz="2000" dirty="0">
                <a:latin typeface="Courier New" pitchFamily="49" charset="0"/>
              </a:rPr>
              <a:t>условие</a:t>
            </a:r>
            <a:r>
              <a:rPr lang="en-US" sz="2000" dirty="0">
                <a:latin typeface="Courier New" pitchFamily="49" charset="0"/>
              </a:rPr>
              <a:t>&gt;</a:t>
            </a:r>
            <a:r>
              <a:rPr lang="en-US" sz="2400" dirty="0">
                <a:latin typeface="Courier New" pitchFamily="49" charset="0"/>
              </a:rPr>
              <a:t>;</a:t>
            </a:r>
            <a:r>
              <a:rPr lang="en-US" sz="2000" i="1" dirty="0">
                <a:latin typeface="Courier New" pitchFamily="49" charset="0"/>
              </a:rPr>
              <a:t> </a:t>
            </a:r>
            <a:endParaRPr lang="ru-RU" sz="2000" i="1" dirty="0">
              <a:latin typeface="Courier New" pitchFamily="49" charset="0"/>
            </a:endParaRPr>
          </a:p>
        </p:txBody>
      </p:sp>
      <p:grpSp>
        <p:nvGrpSpPr>
          <p:cNvPr id="12293" name="Group 14"/>
          <p:cNvGrpSpPr>
            <a:grpSpLocks/>
          </p:cNvGrpSpPr>
          <p:nvPr/>
        </p:nvGrpSpPr>
        <p:grpSpPr bwMode="auto">
          <a:xfrm>
            <a:off x="1655763" y="1844675"/>
            <a:ext cx="2057400" cy="2087563"/>
            <a:chOff x="2132" y="845"/>
            <a:chExt cx="1296" cy="1315"/>
          </a:xfrm>
        </p:grpSpPr>
        <p:sp>
          <p:nvSpPr>
            <p:cNvPr id="12294" name="Line 15"/>
            <p:cNvSpPr>
              <a:spLocks noChangeAspect="1" noChangeShapeType="1"/>
            </p:cNvSpPr>
            <p:nvPr/>
          </p:nvSpPr>
          <p:spPr bwMode="auto">
            <a:xfrm>
              <a:off x="2862" y="1344"/>
              <a:ext cx="0" cy="1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2295" name="AutoShape 16"/>
            <p:cNvSpPr>
              <a:spLocks noChangeAspect="1" noChangeArrowheads="1"/>
            </p:cNvSpPr>
            <p:nvPr/>
          </p:nvSpPr>
          <p:spPr bwMode="auto">
            <a:xfrm>
              <a:off x="2294" y="1531"/>
              <a:ext cx="1134" cy="389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600"/>
                <a:t>условие</a:t>
              </a:r>
            </a:p>
          </p:txBody>
        </p:sp>
        <p:sp>
          <p:nvSpPr>
            <p:cNvPr id="12296" name="Rectangle 17"/>
            <p:cNvSpPr>
              <a:spLocks noChangeArrowheads="1"/>
            </p:cNvSpPr>
            <p:nvPr/>
          </p:nvSpPr>
          <p:spPr bwMode="auto">
            <a:xfrm>
              <a:off x="2449" y="1071"/>
              <a:ext cx="816" cy="272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600"/>
                <a:t>тело цикла</a:t>
              </a:r>
            </a:p>
          </p:txBody>
        </p:sp>
        <p:sp>
          <p:nvSpPr>
            <p:cNvPr id="12297" name="Text Box 18"/>
            <p:cNvSpPr txBox="1">
              <a:spLocks noChangeAspect="1" noChangeArrowheads="1"/>
            </p:cNvSpPr>
            <p:nvPr/>
          </p:nvSpPr>
          <p:spPr bwMode="auto">
            <a:xfrm>
              <a:off x="2812" y="1911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12298" name="Text Box 19"/>
            <p:cNvSpPr txBox="1">
              <a:spLocks noChangeAspect="1" noChangeArrowheads="1"/>
            </p:cNvSpPr>
            <p:nvPr/>
          </p:nvSpPr>
          <p:spPr bwMode="auto">
            <a:xfrm>
              <a:off x="2132" y="1525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12299" name="Line 20"/>
            <p:cNvSpPr>
              <a:spLocks noChangeAspect="1" noChangeShapeType="1"/>
            </p:cNvSpPr>
            <p:nvPr/>
          </p:nvSpPr>
          <p:spPr bwMode="auto">
            <a:xfrm>
              <a:off x="2880" y="845"/>
              <a:ext cx="0" cy="2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2300" name="Freeform 21"/>
            <p:cNvSpPr>
              <a:spLocks/>
            </p:cNvSpPr>
            <p:nvPr/>
          </p:nvSpPr>
          <p:spPr bwMode="auto">
            <a:xfrm>
              <a:off x="2154" y="958"/>
              <a:ext cx="726" cy="771"/>
            </a:xfrm>
            <a:custGeom>
              <a:avLst/>
              <a:gdLst>
                <a:gd name="T0" fmla="*/ 136 w 726"/>
                <a:gd name="T1" fmla="*/ 771 h 771"/>
                <a:gd name="T2" fmla="*/ 0 w 726"/>
                <a:gd name="T3" fmla="*/ 771 h 771"/>
                <a:gd name="T4" fmla="*/ 0 w 726"/>
                <a:gd name="T5" fmla="*/ 0 h 771"/>
                <a:gd name="T6" fmla="*/ 726 w 726"/>
                <a:gd name="T7" fmla="*/ 0 h 77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26" h="771">
                  <a:moveTo>
                    <a:pt x="136" y="771"/>
                  </a:moveTo>
                  <a:lnTo>
                    <a:pt x="0" y="771"/>
                  </a:lnTo>
                  <a:lnTo>
                    <a:pt x="0" y="0"/>
                  </a:lnTo>
                  <a:lnTo>
                    <a:pt x="726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1" name="Line 22"/>
            <p:cNvSpPr>
              <a:spLocks noChangeShapeType="1"/>
            </p:cNvSpPr>
            <p:nvPr/>
          </p:nvSpPr>
          <p:spPr bwMode="auto">
            <a:xfrm>
              <a:off x="2857" y="1911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325449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9932" y="1700808"/>
            <a:ext cx="4572000" cy="369331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cikl_repeat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y, q, r: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r:=x;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q:=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repeat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r:=r-y; 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  q:=q+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until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r&lt;y;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writeln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'q='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q,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 r='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r)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dirty="0">
                <a:solidFill>
                  <a:srgbClr val="330066"/>
                </a:solidFill>
                <a:latin typeface="Arial" charset="0"/>
              </a:rPr>
              <a:t>x </a:t>
            </a:r>
            <a:r>
              <a:rPr lang="ru-RU" dirty="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dirty="0">
                <a:solidFill>
                  <a:srgbClr val="330066"/>
                </a:solidFill>
                <a:latin typeface="Arial" charset="0"/>
              </a:rPr>
              <a:t>y</a:t>
            </a:r>
            <a:r>
              <a:rPr lang="ru-RU" dirty="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66"/>
                </a:solidFill>
                <a:effectLst/>
                <a:uLnTx/>
                <a:uFillTx/>
                <a:latin typeface="Arial" charset="0"/>
              </a:rPr>
              <a:t>Трассировка программы с циклом «ДО»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330066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15900" y="1499394"/>
            <a:ext cx="2828926" cy="4938712"/>
            <a:chOff x="212697" y="1283494"/>
            <a:chExt cx="2828926" cy="4938712"/>
          </a:xfrm>
        </p:grpSpPr>
        <p:sp>
          <p:nvSpPr>
            <p:cNvPr id="35" name="AutoShape 171"/>
            <p:cNvSpPr>
              <a:spLocks noChangeArrowheads="1"/>
            </p:cNvSpPr>
            <p:nvPr/>
          </p:nvSpPr>
          <p:spPr bwMode="auto">
            <a:xfrm>
              <a:off x="896910" y="1283494"/>
              <a:ext cx="960438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charset="0"/>
                </a:rPr>
                <a:t>начало</a:t>
              </a:r>
            </a:p>
          </p:txBody>
        </p:sp>
        <p:sp>
          <p:nvSpPr>
            <p:cNvPr id="36" name="Line 172"/>
            <p:cNvSpPr>
              <a:spLocks noChangeShapeType="1"/>
            </p:cNvSpPr>
            <p:nvPr/>
          </p:nvSpPr>
          <p:spPr bwMode="auto">
            <a:xfrm>
              <a:off x="1355697" y="1596231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7" name="Line 173"/>
            <p:cNvSpPr>
              <a:spLocks noChangeShapeType="1"/>
            </p:cNvSpPr>
            <p:nvPr/>
          </p:nvSpPr>
          <p:spPr bwMode="auto">
            <a:xfrm>
              <a:off x="1366810" y="3240881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8" name="Rectangle 174"/>
            <p:cNvSpPr>
              <a:spLocks noChangeArrowheads="1"/>
            </p:cNvSpPr>
            <p:nvPr/>
          </p:nvSpPr>
          <p:spPr bwMode="auto">
            <a:xfrm>
              <a:off x="790547" y="2953544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>
                  <a:latin typeface="Arial" charset="0"/>
                </a:rPr>
                <a:t>q := 0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39" name="AutoShape 175"/>
            <p:cNvSpPr>
              <a:spLocks noChangeAspect="1" noChangeArrowheads="1"/>
            </p:cNvSpPr>
            <p:nvPr/>
          </p:nvSpPr>
          <p:spPr bwMode="auto">
            <a:xfrm>
              <a:off x="788854" y="4579023"/>
              <a:ext cx="1150938" cy="46831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dirty="0">
                  <a:latin typeface="Arial" charset="0"/>
                </a:rPr>
                <a:t>r </a:t>
              </a:r>
              <a:r>
                <a:rPr lang="en-US" sz="1600" dirty="0" smtClean="0">
                  <a:latin typeface="Arial" charset="0"/>
                </a:rPr>
                <a:t>&lt;</a:t>
              </a:r>
              <a:r>
                <a:rPr lang="en-US" sz="1600" dirty="0" smtClean="0">
                  <a:latin typeface="Arial" charset="0"/>
                  <a:cs typeface="Arial" charset="0"/>
                </a:rPr>
                <a:t> </a:t>
              </a:r>
              <a:r>
                <a:rPr lang="en-US" sz="1600" dirty="0">
                  <a:latin typeface="Arial" charset="0"/>
                  <a:cs typeface="Arial" charset="0"/>
                </a:rPr>
                <a:t>y</a:t>
              </a:r>
            </a:p>
          </p:txBody>
        </p:sp>
        <p:sp>
          <p:nvSpPr>
            <p:cNvPr id="40" name="Text Box 176"/>
            <p:cNvSpPr txBox="1">
              <a:spLocks noChangeAspect="1" noChangeArrowheads="1"/>
            </p:cNvSpPr>
            <p:nvPr/>
          </p:nvSpPr>
          <p:spPr bwMode="auto">
            <a:xfrm>
              <a:off x="1835696" y="4545124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ru-RU" sz="1600" dirty="0">
                  <a:latin typeface="Arial" charset="0"/>
                </a:rPr>
                <a:t>да</a:t>
              </a:r>
            </a:p>
          </p:txBody>
        </p:sp>
        <p:sp>
          <p:nvSpPr>
            <p:cNvPr id="41" name="Text Box 177"/>
            <p:cNvSpPr txBox="1">
              <a:spLocks noChangeAspect="1" noChangeArrowheads="1"/>
            </p:cNvSpPr>
            <p:nvPr/>
          </p:nvSpPr>
          <p:spPr bwMode="auto">
            <a:xfrm>
              <a:off x="1313408" y="5013326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ru-RU" sz="1600" dirty="0">
                  <a:latin typeface="Arial" charset="0"/>
                </a:rPr>
                <a:t>нет</a:t>
              </a:r>
            </a:p>
          </p:txBody>
        </p:sp>
        <p:sp>
          <p:nvSpPr>
            <p:cNvPr id="42" name="Line 178"/>
            <p:cNvSpPr>
              <a:spLocks noChangeShapeType="1"/>
            </p:cNvSpPr>
            <p:nvPr/>
          </p:nvSpPr>
          <p:spPr bwMode="auto">
            <a:xfrm>
              <a:off x="1360191" y="4319588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3" name="AutoShape 179"/>
            <p:cNvSpPr>
              <a:spLocks noChangeArrowheads="1"/>
            </p:cNvSpPr>
            <p:nvPr/>
          </p:nvSpPr>
          <p:spPr bwMode="auto">
            <a:xfrm>
              <a:off x="1493810" y="5352256"/>
              <a:ext cx="1547813" cy="287337"/>
            </a:xfrm>
            <a:prstGeom prst="parallelogram">
              <a:avLst>
                <a:gd name="adj" fmla="val 134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charset="0"/>
                </a:rPr>
                <a:t>вывод</a:t>
              </a:r>
              <a:r>
                <a:rPr lang="ru-RU" sz="1200">
                  <a:latin typeface="Arial" charset="0"/>
                </a:rPr>
                <a:t> </a:t>
              </a:r>
              <a:r>
                <a:rPr lang="en-US" sz="1600">
                  <a:latin typeface="Arial" charset="0"/>
                </a:rPr>
                <a:t>q,r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44" name="Rectangle 180"/>
            <p:cNvSpPr>
              <a:spLocks noChangeArrowheads="1"/>
            </p:cNvSpPr>
            <p:nvPr/>
          </p:nvSpPr>
          <p:spPr bwMode="auto">
            <a:xfrm>
              <a:off x="788960" y="4037583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>
                  <a:latin typeface="Arial" charset="0"/>
                </a:rPr>
                <a:t>q := q+1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45" name="Freeform 181"/>
            <p:cNvSpPr>
              <a:spLocks/>
            </p:cNvSpPr>
            <p:nvPr/>
          </p:nvSpPr>
          <p:spPr bwMode="auto">
            <a:xfrm>
              <a:off x="212697" y="3350419"/>
              <a:ext cx="1154113" cy="1868487"/>
            </a:xfrm>
            <a:custGeom>
              <a:avLst/>
              <a:gdLst>
                <a:gd name="T0" fmla="*/ 727 w 613"/>
                <a:gd name="T1" fmla="*/ 1063 h 1180"/>
                <a:gd name="T2" fmla="*/ 727 w 613"/>
                <a:gd name="T3" fmla="*/ 1177 h 1180"/>
                <a:gd name="T4" fmla="*/ 0 w 613"/>
                <a:gd name="T5" fmla="*/ 1177 h 1180"/>
                <a:gd name="T6" fmla="*/ 0 w 613"/>
                <a:gd name="T7" fmla="*/ 0 h 1180"/>
                <a:gd name="T8" fmla="*/ 727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AutoShape 182"/>
            <p:cNvSpPr>
              <a:spLocks noChangeArrowheads="1"/>
            </p:cNvSpPr>
            <p:nvPr/>
          </p:nvSpPr>
          <p:spPr bwMode="auto">
            <a:xfrm>
              <a:off x="1773210" y="5901531"/>
              <a:ext cx="960438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charset="0"/>
                </a:rPr>
                <a:t>конец</a:t>
              </a:r>
            </a:p>
          </p:txBody>
        </p:sp>
        <p:sp>
          <p:nvSpPr>
            <p:cNvPr id="47" name="Rectangle 183"/>
            <p:cNvSpPr>
              <a:spLocks noChangeArrowheads="1"/>
            </p:cNvSpPr>
            <p:nvPr/>
          </p:nvSpPr>
          <p:spPr bwMode="auto">
            <a:xfrm>
              <a:off x="788960" y="3501008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 dirty="0">
                  <a:latin typeface="Arial" charset="0"/>
                </a:rPr>
                <a:t>r := r-y</a:t>
              </a:r>
              <a:endParaRPr lang="ru-RU" sz="1600" baseline="30000" dirty="0">
                <a:latin typeface="Arial" charset="0"/>
              </a:endParaRPr>
            </a:p>
          </p:txBody>
        </p:sp>
        <p:sp>
          <p:nvSpPr>
            <p:cNvPr id="48" name="Line 184"/>
            <p:cNvSpPr>
              <a:spLocks noChangeShapeType="1"/>
            </p:cNvSpPr>
            <p:nvPr/>
          </p:nvSpPr>
          <p:spPr bwMode="auto">
            <a:xfrm>
              <a:off x="1365222" y="3778820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9" name="AutoShape 185"/>
            <p:cNvSpPr>
              <a:spLocks noChangeArrowheads="1"/>
            </p:cNvSpPr>
            <p:nvPr/>
          </p:nvSpPr>
          <p:spPr bwMode="auto">
            <a:xfrm>
              <a:off x="717522" y="1859756"/>
              <a:ext cx="1295400" cy="287337"/>
            </a:xfrm>
            <a:prstGeom prst="parallelogram">
              <a:avLst>
                <a:gd name="adj" fmla="val 11270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charset="0"/>
                </a:rPr>
                <a:t>ввод</a:t>
              </a:r>
              <a:r>
                <a:rPr lang="ru-RU" sz="1200">
                  <a:latin typeface="Arial" charset="0"/>
                </a:rPr>
                <a:t> </a:t>
              </a:r>
              <a:r>
                <a:rPr lang="en-US" sz="1600">
                  <a:latin typeface="Arial" charset="0"/>
                </a:rPr>
                <a:t>x,y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50" name="Line 186"/>
            <p:cNvSpPr>
              <a:spLocks noChangeShapeType="1"/>
            </p:cNvSpPr>
            <p:nvPr/>
          </p:nvSpPr>
          <p:spPr bwMode="auto">
            <a:xfrm>
              <a:off x="1365222" y="2147094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" name="Rectangle 187"/>
            <p:cNvSpPr>
              <a:spLocks noChangeArrowheads="1"/>
            </p:cNvSpPr>
            <p:nvPr/>
          </p:nvSpPr>
          <p:spPr bwMode="auto">
            <a:xfrm>
              <a:off x="788960" y="2399506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>
                  <a:latin typeface="Arial" charset="0"/>
                </a:rPr>
                <a:t>r := x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52" name="Line 188"/>
            <p:cNvSpPr>
              <a:spLocks noChangeShapeType="1"/>
            </p:cNvSpPr>
            <p:nvPr/>
          </p:nvSpPr>
          <p:spPr bwMode="auto">
            <a:xfrm>
              <a:off x="1365222" y="2686844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3" name="Freeform 189"/>
            <p:cNvSpPr>
              <a:spLocks/>
            </p:cNvSpPr>
            <p:nvPr/>
          </p:nvSpPr>
          <p:spPr bwMode="auto">
            <a:xfrm>
              <a:off x="1941485" y="4813179"/>
              <a:ext cx="323850" cy="537489"/>
            </a:xfrm>
            <a:custGeom>
              <a:avLst/>
              <a:gdLst>
                <a:gd name="T0" fmla="*/ 0 w 204"/>
                <a:gd name="T1" fmla="*/ 0 h 1021"/>
                <a:gd name="T2" fmla="*/ 204 w 204"/>
                <a:gd name="T3" fmla="*/ 0 h 1021"/>
                <a:gd name="T4" fmla="*/ 204 w 204"/>
                <a:gd name="T5" fmla="*/ 1021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Line 190"/>
            <p:cNvSpPr>
              <a:spLocks noChangeShapeType="1"/>
            </p:cNvSpPr>
            <p:nvPr/>
          </p:nvSpPr>
          <p:spPr bwMode="auto">
            <a:xfrm>
              <a:off x="2265335" y="5650706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1691680" y="2219325"/>
            <a:ext cx="2627909" cy="3492500"/>
            <a:chOff x="1691680" y="2219325"/>
            <a:chExt cx="2627909" cy="3492500"/>
          </a:xfrm>
        </p:grpSpPr>
        <p:grpSp>
          <p:nvGrpSpPr>
            <p:cNvPr id="98519" name="Group 215"/>
            <p:cNvGrpSpPr>
              <a:grpSpLocks/>
            </p:cNvGrpSpPr>
            <p:nvPr/>
          </p:nvGrpSpPr>
          <p:grpSpPr bwMode="auto">
            <a:xfrm>
              <a:off x="1943101" y="2219325"/>
              <a:ext cx="2376488" cy="3492500"/>
              <a:chOff x="1224" y="1398"/>
              <a:chExt cx="1497" cy="2200"/>
            </a:xfrm>
          </p:grpSpPr>
          <p:grpSp>
            <p:nvGrpSpPr>
              <p:cNvPr id="98518" name="Group 214"/>
              <p:cNvGrpSpPr>
                <a:grpSpLocks/>
              </p:cNvGrpSpPr>
              <p:nvPr/>
            </p:nvGrpSpPr>
            <p:grpSpPr bwMode="auto">
              <a:xfrm>
                <a:off x="1224" y="1398"/>
                <a:ext cx="1353" cy="565"/>
                <a:chOff x="1224" y="1398"/>
                <a:chExt cx="1353" cy="565"/>
              </a:xfrm>
            </p:grpSpPr>
            <p:sp>
              <p:nvSpPr>
                <p:cNvPr id="98495" name="AutoShape 191"/>
                <p:cNvSpPr>
                  <a:spLocks/>
                </p:cNvSpPr>
                <p:nvPr/>
              </p:nvSpPr>
              <p:spPr bwMode="auto">
                <a:xfrm>
                  <a:off x="2469" y="1645"/>
                  <a:ext cx="108" cy="318"/>
                </a:xfrm>
                <a:prstGeom prst="leftBrace">
                  <a:avLst>
                    <a:gd name="adj1" fmla="val 24537"/>
                    <a:gd name="adj2" fmla="val 50000"/>
                  </a:avLst>
                </a:prstGeom>
                <a:noFill/>
                <a:ln w="12700">
                  <a:solidFill>
                    <a:srgbClr val="339933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496" name="Line 192"/>
                <p:cNvSpPr>
                  <a:spLocks noChangeShapeType="1"/>
                </p:cNvSpPr>
                <p:nvPr/>
              </p:nvSpPr>
              <p:spPr bwMode="auto">
                <a:xfrm>
                  <a:off x="1224" y="1398"/>
                  <a:ext cx="1245" cy="406"/>
                </a:xfrm>
                <a:prstGeom prst="line">
                  <a:avLst/>
                </a:prstGeom>
                <a:noFill/>
                <a:ln w="12700">
                  <a:solidFill>
                    <a:srgbClr val="339933"/>
                  </a:solidFill>
                  <a:prstDash val="dash"/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8497" name="Line 193"/>
              <p:cNvSpPr>
                <a:spLocks noChangeShapeType="1"/>
              </p:cNvSpPr>
              <p:nvPr/>
            </p:nvSpPr>
            <p:spPr bwMode="auto">
              <a:xfrm>
                <a:off x="1270" y="1738"/>
                <a:ext cx="1253" cy="286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498" name="Line 194"/>
              <p:cNvSpPr>
                <a:spLocks noChangeShapeType="1"/>
              </p:cNvSpPr>
              <p:nvPr/>
            </p:nvSpPr>
            <p:spPr bwMode="auto">
              <a:xfrm>
                <a:off x="1270" y="2087"/>
                <a:ext cx="1253" cy="148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499" name="Line 195"/>
              <p:cNvSpPr>
                <a:spLocks noChangeShapeType="1"/>
              </p:cNvSpPr>
              <p:nvPr/>
            </p:nvSpPr>
            <p:spPr bwMode="auto">
              <a:xfrm>
                <a:off x="1270" y="2432"/>
                <a:ext cx="1451" cy="113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500" name="Line 196"/>
              <p:cNvSpPr>
                <a:spLocks noChangeShapeType="1"/>
              </p:cNvSpPr>
              <p:nvPr/>
            </p:nvSpPr>
            <p:spPr bwMode="auto">
              <a:xfrm flipV="1">
                <a:off x="1270" y="2770"/>
                <a:ext cx="1451" cy="0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501" name="Line 197"/>
              <p:cNvSpPr>
                <a:spLocks noChangeShapeType="1"/>
              </p:cNvSpPr>
              <p:nvPr/>
            </p:nvSpPr>
            <p:spPr bwMode="auto">
              <a:xfrm flipV="1">
                <a:off x="1847" y="3093"/>
                <a:ext cx="715" cy="505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5" name="Line 197"/>
            <p:cNvSpPr>
              <a:spLocks noChangeShapeType="1"/>
            </p:cNvSpPr>
            <p:nvPr/>
          </p:nvSpPr>
          <p:spPr bwMode="auto">
            <a:xfrm flipV="1">
              <a:off x="1691680" y="4628233"/>
              <a:ext cx="2340572" cy="431239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Freeform 213"/>
          <p:cNvSpPr>
            <a:spLocks/>
          </p:cNvSpPr>
          <p:nvPr/>
        </p:nvSpPr>
        <p:spPr bwMode="auto">
          <a:xfrm>
            <a:off x="4032251" y="3681413"/>
            <a:ext cx="1727200" cy="984250"/>
          </a:xfrm>
          <a:custGeom>
            <a:avLst/>
            <a:gdLst>
              <a:gd name="T0" fmla="*/ 1248 w 1497"/>
              <a:gd name="T1" fmla="*/ 703 h 703"/>
              <a:gd name="T2" fmla="*/ 1497 w 1497"/>
              <a:gd name="T3" fmla="*/ 703 h 703"/>
              <a:gd name="T4" fmla="*/ 1497 w 1497"/>
              <a:gd name="T5" fmla="*/ 0 h 703"/>
              <a:gd name="T6" fmla="*/ 0 w 1497"/>
              <a:gd name="T7" fmla="*/ 0 h 703"/>
              <a:gd name="T8" fmla="*/ 0 w 1497"/>
              <a:gd name="T9" fmla="*/ 68 h 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7" h="703">
                <a:moveTo>
                  <a:pt x="1248" y="703"/>
                </a:moveTo>
                <a:lnTo>
                  <a:pt x="1497" y="703"/>
                </a:lnTo>
                <a:lnTo>
                  <a:pt x="1497" y="0"/>
                </a:lnTo>
                <a:lnTo>
                  <a:pt x="0" y="0"/>
                </a:lnTo>
                <a:lnTo>
                  <a:pt x="0" y="68"/>
                </a:lnTo>
              </a:path>
            </a:pathLst>
          </a:custGeom>
          <a:noFill/>
          <a:ln w="9525" cap="flat">
            <a:solidFill>
              <a:srgbClr val="339933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01220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>
                <a:solidFill>
                  <a:srgbClr val="000000"/>
                </a:solidFill>
                <a:latin typeface="Arial" charset="0"/>
              </a:rPr>
              <a:t>x=17, y=5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516647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 &gt;= y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 dirty="0">
                <a:solidFill>
                  <a:srgbClr val="330066"/>
                </a:solidFill>
                <a:latin typeface="Arial" charset="0"/>
              </a:rPr>
              <a:t>x 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 dirty="0">
                <a:solidFill>
                  <a:srgbClr val="330066"/>
                </a:solidFill>
                <a:latin typeface="Arial" charset="0"/>
              </a:rPr>
              <a:t>y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«ДО»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pic>
        <p:nvPicPr>
          <p:cNvPr id="8194" name="Picture 2" descr="E:\_Папа-админ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53236"/>
            <a:ext cx="264922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Прямоугольник 88"/>
          <p:cNvSpPr/>
          <p:nvPr/>
        </p:nvSpPr>
        <p:spPr>
          <a:xfrm>
            <a:off x="208089" y="1787909"/>
            <a:ext cx="4032572" cy="369331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repeat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y, q, r: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r:=x;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q:=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pPr lvl="0"/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repeat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pPr lvl="0"/>
            <a:r>
              <a:rPr lang="en-US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r:=r-y; </a:t>
            </a:r>
          </a:p>
          <a:p>
            <a:pPr lvl="0"/>
            <a:r>
              <a:rPr lang="en-US" dirty="0">
                <a:solidFill>
                  <a:srgbClr val="000000"/>
                </a:solidFill>
                <a:latin typeface="Courier New"/>
              </a:rPr>
              <a:t>  q:=q+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</a:t>
            </a:r>
          </a:p>
          <a:p>
            <a:pPr lvl="0"/>
            <a:r>
              <a:rPr lang="en-US" b="1" dirty="0">
                <a:solidFill>
                  <a:srgbClr val="000000"/>
                </a:solidFill>
                <a:latin typeface="Courier New"/>
              </a:rPr>
              <a:t>until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r&lt;y;</a:t>
            </a:r>
          </a:p>
          <a:p>
            <a:r>
              <a:rPr lang="pt-BR" dirty="0" smtClean="0">
                <a:solidFill>
                  <a:srgbClr val="000000"/>
                </a:solidFill>
                <a:latin typeface="Courier New"/>
              </a:rPr>
              <a:t>writeln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'q='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q,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 r='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r)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904" y="5983068"/>
            <a:ext cx="1763812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904" y="6213204"/>
            <a:ext cx="1043732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43708" y="5962999"/>
            <a:ext cx="684076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3" name="Text Box 111"/>
          <p:cNvSpPr txBox="1">
            <a:spLocks noChangeArrowheads="1"/>
          </p:cNvSpPr>
          <p:nvPr/>
        </p:nvSpPr>
        <p:spPr bwMode="auto">
          <a:xfrm>
            <a:off x="5096308" y="2249494"/>
            <a:ext cx="459426" cy="2154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solidFill>
                  <a:srgbClr val="000000"/>
                </a:solidFill>
              </a:rPr>
              <a:t>-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4" name="Text Box 111"/>
          <p:cNvSpPr txBox="1">
            <a:spLocks noChangeArrowheads="1"/>
          </p:cNvSpPr>
          <p:nvPr/>
        </p:nvSpPr>
        <p:spPr bwMode="auto">
          <a:xfrm>
            <a:off x="5724128" y="2249494"/>
            <a:ext cx="468051" cy="2154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solidFill>
                  <a:srgbClr val="000000"/>
                </a:solidFill>
              </a:rPr>
              <a:t>-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3886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5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0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753036"/>
            <a:ext cx="982304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12&lt;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нет)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15690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1" name="Text Box 111"/>
          <p:cNvSpPr txBox="1">
            <a:spLocks noChangeArrowheads="1"/>
          </p:cNvSpPr>
          <p:nvPr/>
        </p:nvSpPr>
        <p:spPr bwMode="auto">
          <a:xfrm>
            <a:off x="6933338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5067041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9" dur="indefinite"/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8" dur="indefinite"/>
                                        <p:tgtEl>
                                          <p:spTgt spid="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7" dur="indefinite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>
                <a:solidFill>
                  <a:srgbClr val="000000"/>
                </a:solidFill>
                <a:latin typeface="Arial" charset="0"/>
              </a:rPr>
              <a:t>x=17, y=5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789264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 &gt;= y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 dirty="0">
                <a:solidFill>
                  <a:srgbClr val="330066"/>
                </a:solidFill>
                <a:latin typeface="Arial" charset="0"/>
              </a:rPr>
              <a:t>x 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 dirty="0">
                <a:solidFill>
                  <a:srgbClr val="330066"/>
                </a:solidFill>
                <a:latin typeface="Arial" charset="0"/>
              </a:rPr>
              <a:t>y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«ДО»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pic>
        <p:nvPicPr>
          <p:cNvPr id="8194" name="Picture 2" descr="E:\_Папа-админ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53236"/>
            <a:ext cx="264922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Прямоугольник 88"/>
          <p:cNvSpPr/>
          <p:nvPr/>
        </p:nvSpPr>
        <p:spPr>
          <a:xfrm>
            <a:off x="208089" y="1787909"/>
            <a:ext cx="4032572" cy="369331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repeat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y, q, r: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r:=x;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q:=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repeat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r:=r-y; 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  q:=q+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until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r&lt;y;</a:t>
            </a:r>
          </a:p>
          <a:p>
            <a:r>
              <a:rPr lang="pt-BR" dirty="0" smtClean="0">
                <a:solidFill>
                  <a:srgbClr val="000000"/>
                </a:solidFill>
                <a:latin typeface="Courier New"/>
              </a:rPr>
              <a:t>writeln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'q='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q,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 r='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r)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904" y="6213204"/>
            <a:ext cx="1043732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46675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5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0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753036"/>
            <a:ext cx="982304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12&lt;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нет)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15690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1" name="Text Box 111"/>
          <p:cNvSpPr txBox="1">
            <a:spLocks noChangeArrowheads="1"/>
          </p:cNvSpPr>
          <p:nvPr/>
        </p:nvSpPr>
        <p:spPr bwMode="auto">
          <a:xfrm>
            <a:off x="6933338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Text Box 111"/>
          <p:cNvSpPr txBox="1">
            <a:spLocks noChangeArrowheads="1"/>
          </p:cNvSpPr>
          <p:nvPr/>
        </p:nvSpPr>
        <p:spPr bwMode="auto">
          <a:xfrm>
            <a:off x="7609240" y="4677695"/>
            <a:ext cx="982304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</a:rPr>
              <a:t>7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&lt;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нет)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Text Box 111"/>
          <p:cNvSpPr txBox="1">
            <a:spLocks noChangeArrowheads="1"/>
          </p:cNvSpPr>
          <p:nvPr/>
        </p:nvSpPr>
        <p:spPr bwMode="auto">
          <a:xfrm>
            <a:off x="6300038" y="406280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4" name="Text Box 111"/>
          <p:cNvSpPr txBox="1">
            <a:spLocks noChangeArrowheads="1"/>
          </p:cNvSpPr>
          <p:nvPr/>
        </p:nvSpPr>
        <p:spPr bwMode="auto">
          <a:xfrm>
            <a:off x="6920433" y="437671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2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61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>
                <a:solidFill>
                  <a:srgbClr val="000000"/>
                </a:solidFill>
                <a:latin typeface="Arial" charset="0"/>
              </a:rPr>
              <a:t>x=17, y=5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630542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 &gt;= y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 dirty="0">
                <a:solidFill>
                  <a:srgbClr val="330066"/>
                </a:solidFill>
                <a:latin typeface="Arial" charset="0"/>
              </a:rPr>
              <a:t>x 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 dirty="0">
                <a:solidFill>
                  <a:srgbClr val="330066"/>
                </a:solidFill>
                <a:latin typeface="Arial" charset="0"/>
              </a:rPr>
              <a:t>y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«ДО»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pic>
        <p:nvPicPr>
          <p:cNvPr id="8194" name="Picture 2" descr="E:\_Папа-админ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53236"/>
            <a:ext cx="264922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Прямоугольник 88"/>
          <p:cNvSpPr/>
          <p:nvPr/>
        </p:nvSpPr>
        <p:spPr>
          <a:xfrm>
            <a:off x="208089" y="1787909"/>
            <a:ext cx="4032572" cy="369331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repeat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y, q, r: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r:=x;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q:=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repeat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r:=r-y; 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  q:=q+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until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r&lt;y;</a:t>
            </a:r>
          </a:p>
          <a:p>
            <a:r>
              <a:rPr lang="pt-BR" dirty="0" smtClean="0">
                <a:solidFill>
                  <a:srgbClr val="000000"/>
                </a:solidFill>
                <a:latin typeface="Courier New"/>
              </a:rPr>
              <a:t>writeln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'q='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q,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 r='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r)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904" y="6213204"/>
            <a:ext cx="1043732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4086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5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0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753036"/>
            <a:ext cx="982304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12&lt;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нет)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15690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1" name="Text Box 111"/>
          <p:cNvSpPr txBox="1">
            <a:spLocks noChangeArrowheads="1"/>
          </p:cNvSpPr>
          <p:nvPr/>
        </p:nvSpPr>
        <p:spPr bwMode="auto">
          <a:xfrm>
            <a:off x="6933338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Text Box 111"/>
          <p:cNvSpPr txBox="1">
            <a:spLocks noChangeArrowheads="1"/>
          </p:cNvSpPr>
          <p:nvPr/>
        </p:nvSpPr>
        <p:spPr bwMode="auto">
          <a:xfrm>
            <a:off x="7609240" y="4677695"/>
            <a:ext cx="982304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</a:rPr>
              <a:t>7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&lt;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нет)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Text Box 111"/>
          <p:cNvSpPr txBox="1">
            <a:spLocks noChangeArrowheads="1"/>
          </p:cNvSpPr>
          <p:nvPr/>
        </p:nvSpPr>
        <p:spPr bwMode="auto">
          <a:xfrm>
            <a:off x="6300038" y="406280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4" name="Text Box 111"/>
          <p:cNvSpPr txBox="1">
            <a:spLocks noChangeArrowheads="1"/>
          </p:cNvSpPr>
          <p:nvPr/>
        </p:nvSpPr>
        <p:spPr bwMode="auto">
          <a:xfrm>
            <a:off x="6920433" y="437671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5" name="Text Box 111"/>
          <p:cNvSpPr txBox="1">
            <a:spLocks noChangeArrowheads="1"/>
          </p:cNvSpPr>
          <p:nvPr/>
        </p:nvSpPr>
        <p:spPr bwMode="auto">
          <a:xfrm>
            <a:off x="7622144" y="5592059"/>
            <a:ext cx="982304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&lt;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да)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Text Box 111"/>
          <p:cNvSpPr txBox="1">
            <a:spLocks noChangeArrowheads="1"/>
          </p:cNvSpPr>
          <p:nvPr/>
        </p:nvSpPr>
        <p:spPr bwMode="auto">
          <a:xfrm>
            <a:off x="6312942" y="4977172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7" name="Text Box 111"/>
          <p:cNvSpPr txBox="1">
            <a:spLocks noChangeArrowheads="1"/>
          </p:cNvSpPr>
          <p:nvPr/>
        </p:nvSpPr>
        <p:spPr bwMode="auto">
          <a:xfrm>
            <a:off x="6933337" y="5291082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3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67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5" dur="indefinite"/>
                                        <p:tgtEl>
                                          <p:spTgt spid="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5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06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7956550" cy="1736725"/>
          </a:xfrm>
          <a:noFill/>
        </p:spPr>
        <p:txBody>
          <a:bodyPr anchor="t"/>
          <a:lstStyle/>
          <a:p>
            <a:pPr algn="ctr" eaLnBrk="1" hangingPunct="1"/>
            <a:r>
              <a:rPr lang="ru-RU" sz="3600" smtClean="0"/>
              <a:t>Операторы цикла</a:t>
            </a:r>
            <a:r>
              <a:rPr lang="ru-RU" smtClean="0"/>
              <a:t> </a:t>
            </a:r>
            <a:br>
              <a:rPr lang="ru-RU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2400" i="1" smtClean="0"/>
              <a:t>Цикл с предусловием </a:t>
            </a:r>
            <a:br>
              <a:rPr lang="ru-RU" sz="2400" i="1" smtClean="0"/>
            </a:br>
            <a:r>
              <a:rPr lang="ru-RU" sz="2000" i="1" smtClean="0"/>
              <a:t>(с заданным условием продолжения работы, цикл «ПОКА»)</a:t>
            </a:r>
          </a:p>
        </p:txBody>
      </p:sp>
      <p:sp>
        <p:nvSpPr>
          <p:cNvPr id="4099" name="Text Box 304"/>
          <p:cNvSpPr txBox="1">
            <a:spLocks noChangeArrowheads="1"/>
          </p:cNvSpPr>
          <p:nvPr/>
        </p:nvSpPr>
        <p:spPr bwMode="auto">
          <a:xfrm>
            <a:off x="107950" y="4545013"/>
            <a:ext cx="903605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dirty="0">
                <a:solidFill>
                  <a:schemeClr val="tx2"/>
                </a:solidFill>
              </a:rPr>
              <a:t>Используется тогда, когда </a:t>
            </a:r>
            <a:r>
              <a:rPr lang="ru-RU" sz="2000" i="1" dirty="0">
                <a:solidFill>
                  <a:schemeClr val="tx2"/>
                </a:solidFill>
              </a:rPr>
              <a:t>количество повторов заранее неизвестно</a:t>
            </a:r>
            <a:r>
              <a:rPr lang="ru-RU" sz="2000" dirty="0">
                <a:solidFill>
                  <a:schemeClr val="tx2"/>
                </a:solidFill>
              </a:rPr>
              <a:t>.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Выполнение оператора </a:t>
            </a:r>
            <a:r>
              <a:rPr lang="ru-RU" sz="2000" i="1" dirty="0">
                <a:solidFill>
                  <a:schemeClr val="tx2"/>
                </a:solidFill>
              </a:rPr>
              <a:t>тела цикла</a:t>
            </a:r>
            <a:r>
              <a:rPr lang="ru-RU" sz="2000" dirty="0">
                <a:solidFill>
                  <a:schemeClr val="tx2"/>
                </a:solidFill>
              </a:rPr>
              <a:t> повторяется, </a:t>
            </a:r>
            <a:r>
              <a:rPr lang="ru-RU" sz="2400" b="1" dirty="0">
                <a:solidFill>
                  <a:srgbClr val="0000FF"/>
                </a:solidFill>
              </a:rPr>
              <a:t>пока</a:t>
            </a:r>
            <a:r>
              <a:rPr lang="ru-RU" sz="2000" dirty="0">
                <a:solidFill>
                  <a:schemeClr val="tx2"/>
                </a:solidFill>
              </a:rPr>
              <a:t> условие </a:t>
            </a:r>
            <a:r>
              <a:rPr lang="ru-RU" sz="2000" b="1" dirty="0">
                <a:solidFill>
                  <a:schemeClr val="tx2"/>
                </a:solidFill>
              </a:rPr>
              <a:t>истинно</a:t>
            </a:r>
            <a:r>
              <a:rPr lang="ru-RU" sz="2000" dirty="0">
                <a:solidFill>
                  <a:schemeClr val="tx2"/>
                </a:solidFill>
              </a:rPr>
              <a:t>.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Если условие </a:t>
            </a:r>
            <a:r>
              <a:rPr lang="ru-RU" sz="2000" b="1" dirty="0">
                <a:solidFill>
                  <a:schemeClr val="tx2"/>
                </a:solidFill>
              </a:rPr>
              <a:t>ложно</a:t>
            </a:r>
            <a:r>
              <a:rPr lang="ru-RU" sz="2000" dirty="0">
                <a:solidFill>
                  <a:schemeClr val="tx2"/>
                </a:solidFill>
              </a:rPr>
              <a:t>, то управление передается следующему оператору.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Если в теле цикла более одного оператора, то необходимо использовать </a:t>
            </a:r>
            <a:r>
              <a:rPr lang="ru-RU" sz="2000" i="1" dirty="0">
                <a:solidFill>
                  <a:schemeClr val="tx2"/>
                </a:solidFill>
              </a:rPr>
              <a:t>составной оператор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en-US" sz="2400" b="1" dirty="0" smtClean="0">
                <a:latin typeface="Courier New" pitchFamily="49" charset="0"/>
              </a:rPr>
              <a:t>begin </a:t>
            </a:r>
            <a:r>
              <a:rPr lang="en-US" sz="2400" b="1" dirty="0">
                <a:latin typeface="Courier New" pitchFamily="49" charset="0"/>
              </a:rPr>
              <a:t>. . . end</a:t>
            </a:r>
            <a:r>
              <a:rPr lang="ru-RU" sz="20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100" name="Text Box 309"/>
          <p:cNvSpPr txBox="1">
            <a:spLocks noChangeArrowheads="1"/>
          </p:cNvSpPr>
          <p:nvPr/>
        </p:nvSpPr>
        <p:spPr bwMode="auto">
          <a:xfrm>
            <a:off x="3167063" y="2384425"/>
            <a:ext cx="5185357" cy="461963"/>
          </a:xfrm>
          <a:prstGeom prst="rect">
            <a:avLst/>
          </a:prstGeom>
          <a:noFill/>
          <a:ln w="9525">
            <a:solidFill>
              <a:schemeClr val="bg2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Courier New" pitchFamily="49" charset="0"/>
              </a:rPr>
              <a:t>While</a:t>
            </a:r>
            <a:r>
              <a:rPr lang="en-US" sz="2400" dirty="0">
                <a:latin typeface="Courier New" pitchFamily="49" charset="0"/>
              </a:rPr>
              <a:t> </a:t>
            </a:r>
            <a:r>
              <a:rPr lang="en-US" sz="2000" dirty="0">
                <a:latin typeface="Courier New" pitchFamily="49" charset="0"/>
              </a:rPr>
              <a:t>&lt;</a:t>
            </a:r>
            <a:r>
              <a:rPr lang="ru-RU" sz="2000" dirty="0">
                <a:latin typeface="Courier New" pitchFamily="49" charset="0"/>
              </a:rPr>
              <a:t>условие</a:t>
            </a:r>
            <a:r>
              <a:rPr lang="en-US" sz="2000" dirty="0">
                <a:latin typeface="Courier New" pitchFamily="49" charset="0"/>
              </a:rPr>
              <a:t>&gt; </a:t>
            </a:r>
            <a:r>
              <a:rPr lang="en-US" sz="2400" b="1" dirty="0">
                <a:latin typeface="Courier New" pitchFamily="49" charset="0"/>
              </a:rPr>
              <a:t>do</a:t>
            </a:r>
            <a:r>
              <a:rPr lang="en-US" sz="2400" b="1" dirty="0">
                <a:solidFill>
                  <a:srgbClr val="0000CC"/>
                </a:solidFill>
                <a:latin typeface="Courier New" pitchFamily="49" charset="0"/>
              </a:rPr>
              <a:t> </a:t>
            </a:r>
            <a:r>
              <a:rPr lang="en-US" sz="2000" dirty="0">
                <a:latin typeface="Courier New" pitchFamily="49" charset="0"/>
              </a:rPr>
              <a:t>&lt;</a:t>
            </a:r>
            <a:r>
              <a:rPr lang="ru-RU" sz="2000" dirty="0">
                <a:latin typeface="Courier New" pitchFamily="49" charset="0"/>
              </a:rPr>
              <a:t>оператор</a:t>
            </a:r>
            <a:r>
              <a:rPr lang="en-US" sz="2000" dirty="0">
                <a:latin typeface="Courier New" pitchFamily="49" charset="0"/>
              </a:rPr>
              <a:t>&gt;</a:t>
            </a:r>
            <a:r>
              <a:rPr lang="en-US" sz="2400" dirty="0">
                <a:latin typeface="Courier New" pitchFamily="49" charset="0"/>
              </a:rPr>
              <a:t>;</a:t>
            </a:r>
            <a:endParaRPr lang="ru-RU" sz="2400" dirty="0">
              <a:latin typeface="Courier New" pitchFamily="49" charset="0"/>
            </a:endParaRPr>
          </a:p>
        </p:txBody>
      </p:sp>
      <p:grpSp>
        <p:nvGrpSpPr>
          <p:cNvPr id="4101" name="Group 310"/>
          <p:cNvGrpSpPr>
            <a:grpSpLocks/>
          </p:cNvGrpSpPr>
          <p:nvPr/>
        </p:nvGrpSpPr>
        <p:grpSpPr bwMode="auto">
          <a:xfrm>
            <a:off x="431800" y="1844675"/>
            <a:ext cx="2452688" cy="2089150"/>
            <a:chOff x="2154" y="1230"/>
            <a:chExt cx="1545" cy="1316"/>
          </a:xfrm>
        </p:grpSpPr>
        <p:sp>
          <p:nvSpPr>
            <p:cNvPr id="4102" name="Line 311"/>
            <p:cNvSpPr>
              <a:spLocks noChangeAspect="1" noChangeShapeType="1"/>
            </p:cNvSpPr>
            <p:nvPr/>
          </p:nvSpPr>
          <p:spPr bwMode="auto">
            <a:xfrm>
              <a:off x="2862" y="1230"/>
              <a:ext cx="0" cy="30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3" name="AutoShape 312"/>
            <p:cNvSpPr>
              <a:spLocks noChangeAspect="1" noChangeArrowheads="1"/>
            </p:cNvSpPr>
            <p:nvPr/>
          </p:nvSpPr>
          <p:spPr bwMode="auto">
            <a:xfrm>
              <a:off x="2294" y="1531"/>
              <a:ext cx="1134" cy="389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600"/>
                <a:t>условие</a:t>
              </a:r>
            </a:p>
          </p:txBody>
        </p:sp>
        <p:sp>
          <p:nvSpPr>
            <p:cNvPr id="4104" name="Rectangle 313"/>
            <p:cNvSpPr>
              <a:spLocks noChangeArrowheads="1"/>
            </p:cNvSpPr>
            <p:nvPr/>
          </p:nvSpPr>
          <p:spPr bwMode="auto">
            <a:xfrm>
              <a:off x="2449" y="2143"/>
              <a:ext cx="816" cy="272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600"/>
                <a:t>тело цикла</a:t>
              </a:r>
            </a:p>
          </p:txBody>
        </p:sp>
        <p:sp>
          <p:nvSpPr>
            <p:cNvPr id="4105" name="Freeform 314"/>
            <p:cNvSpPr>
              <a:spLocks noChangeAspect="1"/>
            </p:cNvSpPr>
            <p:nvPr/>
          </p:nvSpPr>
          <p:spPr bwMode="auto">
            <a:xfrm flipH="1">
              <a:off x="3428" y="1725"/>
              <a:ext cx="146" cy="821"/>
            </a:xfrm>
            <a:custGeom>
              <a:avLst/>
              <a:gdLst>
                <a:gd name="T0" fmla="*/ 146 w 228"/>
                <a:gd name="T1" fmla="*/ 0 h 285"/>
                <a:gd name="T2" fmla="*/ 0 w 228"/>
                <a:gd name="T3" fmla="*/ 0 h 285"/>
                <a:gd name="T4" fmla="*/ 0 w 228"/>
                <a:gd name="T5" fmla="*/ 821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6" name="Text Box 315"/>
            <p:cNvSpPr txBox="1">
              <a:spLocks noChangeAspect="1" noChangeArrowheads="1"/>
            </p:cNvSpPr>
            <p:nvPr/>
          </p:nvSpPr>
          <p:spPr bwMode="auto">
            <a:xfrm>
              <a:off x="2835" y="1911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4107" name="Text Box 316"/>
            <p:cNvSpPr txBox="1">
              <a:spLocks noChangeAspect="1" noChangeArrowheads="1"/>
            </p:cNvSpPr>
            <p:nvPr/>
          </p:nvSpPr>
          <p:spPr bwMode="auto">
            <a:xfrm>
              <a:off x="3370" y="1555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4108" name="Line 317"/>
            <p:cNvSpPr>
              <a:spLocks noChangeAspect="1" noChangeShapeType="1"/>
            </p:cNvSpPr>
            <p:nvPr/>
          </p:nvSpPr>
          <p:spPr bwMode="auto">
            <a:xfrm>
              <a:off x="2862" y="1916"/>
              <a:ext cx="0" cy="2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9" name="Freeform 318"/>
            <p:cNvSpPr>
              <a:spLocks/>
            </p:cNvSpPr>
            <p:nvPr/>
          </p:nvSpPr>
          <p:spPr bwMode="auto">
            <a:xfrm>
              <a:off x="2154" y="1389"/>
              <a:ext cx="703" cy="1134"/>
            </a:xfrm>
            <a:custGeom>
              <a:avLst/>
              <a:gdLst>
                <a:gd name="T0" fmla="*/ 703 w 703"/>
                <a:gd name="T1" fmla="*/ 1020 h 1134"/>
                <a:gd name="T2" fmla="*/ 703 w 703"/>
                <a:gd name="T3" fmla="*/ 1134 h 1134"/>
                <a:gd name="T4" fmla="*/ 0 w 703"/>
                <a:gd name="T5" fmla="*/ 1134 h 1134"/>
                <a:gd name="T6" fmla="*/ 0 w 703"/>
                <a:gd name="T7" fmla="*/ 0 h 1134"/>
                <a:gd name="T8" fmla="*/ 703 w 703"/>
                <a:gd name="T9" fmla="*/ 0 h 1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3" h="1134">
                  <a:moveTo>
                    <a:pt x="703" y="1020"/>
                  </a:moveTo>
                  <a:lnTo>
                    <a:pt x="703" y="1134"/>
                  </a:lnTo>
                  <a:lnTo>
                    <a:pt x="0" y="1134"/>
                  </a:lnTo>
                  <a:lnTo>
                    <a:pt x="0" y="0"/>
                  </a:lnTo>
                  <a:lnTo>
                    <a:pt x="70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6489110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15900" y="404813"/>
            <a:ext cx="7704138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Вычислить значение суммы </a:t>
            </a:r>
            <a:r>
              <a:rPr lang="en-US" i="1">
                <a:solidFill>
                  <a:schemeClr val="tx2"/>
                </a:solidFill>
              </a:rPr>
              <a:t>s = 1+</a:t>
            </a:r>
            <a:r>
              <a:rPr lang="ru-RU" i="1">
                <a:solidFill>
                  <a:schemeClr val="tx2"/>
                </a:solidFill>
              </a:rPr>
              <a:t>3</a:t>
            </a:r>
            <a:r>
              <a:rPr lang="en-US" i="1">
                <a:solidFill>
                  <a:schemeClr val="tx2"/>
                </a:solidFill>
              </a:rPr>
              <a:t>+</a:t>
            </a:r>
            <a:r>
              <a:rPr lang="ru-RU" i="1">
                <a:solidFill>
                  <a:schemeClr val="tx2"/>
                </a:solidFill>
              </a:rPr>
              <a:t>5</a:t>
            </a:r>
            <a:r>
              <a:rPr lang="en-US" i="1">
                <a:solidFill>
                  <a:schemeClr val="tx2"/>
                </a:solidFill>
              </a:rPr>
              <a:t>+</a:t>
            </a:r>
            <a:r>
              <a:rPr lang="ru-RU" i="1">
                <a:solidFill>
                  <a:schemeClr val="tx2"/>
                </a:solidFill>
              </a:rPr>
              <a:t>7+</a:t>
            </a:r>
            <a:r>
              <a:rPr lang="en-US" i="1">
                <a:solidFill>
                  <a:schemeClr val="tx2"/>
                </a:solidFill>
              </a:rPr>
              <a:t>…+n</a:t>
            </a:r>
            <a:r>
              <a:rPr lang="en-US">
                <a:solidFill>
                  <a:schemeClr val="tx2"/>
                </a:solidFill>
              </a:rPr>
              <a:t>  </a:t>
            </a:r>
            <a:r>
              <a:rPr lang="ru-RU">
                <a:solidFill>
                  <a:schemeClr val="tx2"/>
                </a:solidFill>
              </a:rPr>
              <a:t/>
            </a:r>
            <a:br>
              <a:rPr lang="ru-RU">
                <a:solidFill>
                  <a:schemeClr val="tx2"/>
                </a:solidFill>
              </a:rPr>
            </a:br>
            <a:r>
              <a:rPr lang="ru-RU">
                <a:solidFill>
                  <a:schemeClr val="tx2"/>
                </a:solidFill>
              </a:rPr>
              <a:t>для заданного нечётного </a:t>
            </a:r>
            <a:r>
              <a:rPr lang="en-US" i="1">
                <a:solidFill>
                  <a:schemeClr val="tx2"/>
                </a:solidFill>
              </a:rPr>
              <a:t>n</a:t>
            </a:r>
            <a:r>
              <a:rPr lang="ru-RU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219165" name="Group 29"/>
          <p:cNvGrpSpPr>
            <a:grpSpLocks/>
          </p:cNvGrpSpPr>
          <p:nvPr/>
        </p:nvGrpSpPr>
        <p:grpSpPr bwMode="auto">
          <a:xfrm>
            <a:off x="611188" y="1341438"/>
            <a:ext cx="2701925" cy="4938712"/>
            <a:chOff x="385" y="845"/>
            <a:chExt cx="1702" cy="3111"/>
          </a:xfrm>
        </p:grpSpPr>
        <p:sp>
          <p:nvSpPr>
            <p:cNvPr id="13319" name="AutoShape 5"/>
            <p:cNvSpPr>
              <a:spLocks noChangeArrowheads="1"/>
            </p:cNvSpPr>
            <p:nvPr/>
          </p:nvSpPr>
          <p:spPr bwMode="auto">
            <a:xfrm>
              <a:off x="816" y="845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3320" name="Line 6"/>
            <p:cNvSpPr>
              <a:spLocks noChangeShapeType="1"/>
            </p:cNvSpPr>
            <p:nvPr/>
          </p:nvSpPr>
          <p:spPr bwMode="auto">
            <a:xfrm>
              <a:off x="1105" y="1042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21" name="Line 7"/>
            <p:cNvSpPr>
              <a:spLocks noChangeShapeType="1"/>
            </p:cNvSpPr>
            <p:nvPr/>
          </p:nvSpPr>
          <p:spPr bwMode="auto">
            <a:xfrm>
              <a:off x="1112" y="2078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22" name="Rectangle 8"/>
            <p:cNvSpPr>
              <a:spLocks noChangeArrowheads="1"/>
            </p:cNvSpPr>
            <p:nvPr/>
          </p:nvSpPr>
          <p:spPr bwMode="auto">
            <a:xfrm>
              <a:off x="749" y="1897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x := </a:t>
              </a:r>
              <a:r>
                <a:rPr lang="ru-RU" sz="1600"/>
                <a:t>1</a:t>
              </a:r>
            </a:p>
          </p:txBody>
        </p:sp>
        <p:sp>
          <p:nvSpPr>
            <p:cNvPr id="13323" name="AutoShape 9"/>
            <p:cNvSpPr>
              <a:spLocks noChangeAspect="1" noChangeArrowheads="1"/>
            </p:cNvSpPr>
            <p:nvPr/>
          </p:nvSpPr>
          <p:spPr bwMode="auto">
            <a:xfrm>
              <a:off x="749" y="2925"/>
              <a:ext cx="725" cy="295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/>
                <a:t>x </a:t>
              </a:r>
              <a:r>
                <a:rPr lang="en-US" sz="1600">
                  <a:cs typeface="Arial" charset="0"/>
                </a:rPr>
                <a:t>&gt; n</a:t>
              </a:r>
            </a:p>
          </p:txBody>
        </p:sp>
        <p:sp>
          <p:nvSpPr>
            <p:cNvPr id="13324" name="Text Box 10"/>
            <p:cNvSpPr txBox="1">
              <a:spLocks noChangeAspect="1" noChangeArrowheads="1"/>
            </p:cNvSpPr>
            <p:nvPr/>
          </p:nvSpPr>
          <p:spPr bwMode="auto">
            <a:xfrm>
              <a:off x="1089" y="3197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13325" name="Text Box 11"/>
            <p:cNvSpPr txBox="1">
              <a:spLocks noChangeAspect="1" noChangeArrowheads="1"/>
            </p:cNvSpPr>
            <p:nvPr/>
          </p:nvSpPr>
          <p:spPr bwMode="auto">
            <a:xfrm>
              <a:off x="1407" y="2902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13326" name="Line 12"/>
            <p:cNvSpPr>
              <a:spLocks noChangeShapeType="1"/>
            </p:cNvSpPr>
            <p:nvPr/>
          </p:nvSpPr>
          <p:spPr bwMode="auto">
            <a:xfrm>
              <a:off x="1111" y="2435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27" name="AutoShape 13"/>
            <p:cNvSpPr>
              <a:spLocks noChangeArrowheads="1"/>
            </p:cNvSpPr>
            <p:nvPr/>
          </p:nvSpPr>
          <p:spPr bwMode="auto">
            <a:xfrm>
              <a:off x="1202" y="3414"/>
              <a:ext cx="885" cy="181"/>
            </a:xfrm>
            <a:prstGeom prst="parallelogram">
              <a:avLst>
                <a:gd name="adj" fmla="val 122238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s</a:t>
              </a:r>
              <a:endParaRPr lang="ru-RU" sz="1600"/>
            </a:p>
          </p:txBody>
        </p:sp>
        <p:sp>
          <p:nvSpPr>
            <p:cNvPr id="13328" name="Rectangle 14"/>
            <p:cNvSpPr>
              <a:spLocks noChangeArrowheads="1"/>
            </p:cNvSpPr>
            <p:nvPr/>
          </p:nvSpPr>
          <p:spPr bwMode="auto">
            <a:xfrm>
              <a:off x="748" y="2591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x := x+2</a:t>
              </a:r>
              <a:endParaRPr lang="ru-RU" sz="1600"/>
            </a:p>
          </p:txBody>
        </p:sp>
        <p:sp>
          <p:nvSpPr>
            <p:cNvPr id="13329" name="Freeform 15"/>
            <p:cNvSpPr>
              <a:spLocks/>
            </p:cNvSpPr>
            <p:nvPr/>
          </p:nvSpPr>
          <p:spPr bwMode="auto">
            <a:xfrm>
              <a:off x="385" y="2147"/>
              <a:ext cx="727" cy="1177"/>
            </a:xfrm>
            <a:custGeom>
              <a:avLst/>
              <a:gdLst>
                <a:gd name="T0" fmla="*/ 727 w 613"/>
                <a:gd name="T1" fmla="*/ 1063 h 1180"/>
                <a:gd name="T2" fmla="*/ 727 w 613"/>
                <a:gd name="T3" fmla="*/ 1177 h 1180"/>
                <a:gd name="T4" fmla="*/ 0 w 613"/>
                <a:gd name="T5" fmla="*/ 1177 h 1180"/>
                <a:gd name="T6" fmla="*/ 0 w 613"/>
                <a:gd name="T7" fmla="*/ 0 h 1180"/>
                <a:gd name="T8" fmla="*/ 727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0" name="AutoShape 16"/>
            <p:cNvSpPr>
              <a:spLocks noChangeArrowheads="1"/>
            </p:cNvSpPr>
            <p:nvPr/>
          </p:nvSpPr>
          <p:spPr bwMode="auto">
            <a:xfrm>
              <a:off x="1368" y="3754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3331" name="Rectangle 17"/>
            <p:cNvSpPr>
              <a:spLocks noChangeArrowheads="1"/>
            </p:cNvSpPr>
            <p:nvPr/>
          </p:nvSpPr>
          <p:spPr bwMode="auto">
            <a:xfrm>
              <a:off x="748" y="2251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s := s+x</a:t>
              </a:r>
              <a:endParaRPr lang="ru-RU" sz="1600" baseline="30000"/>
            </a:p>
          </p:txBody>
        </p:sp>
        <p:sp>
          <p:nvSpPr>
            <p:cNvPr id="13332" name="Line 18"/>
            <p:cNvSpPr>
              <a:spLocks noChangeShapeType="1"/>
            </p:cNvSpPr>
            <p:nvPr/>
          </p:nvSpPr>
          <p:spPr bwMode="auto">
            <a:xfrm>
              <a:off x="1111" y="2772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33" name="AutoShape 19"/>
            <p:cNvSpPr>
              <a:spLocks noChangeArrowheads="1"/>
            </p:cNvSpPr>
            <p:nvPr/>
          </p:nvSpPr>
          <p:spPr bwMode="auto">
            <a:xfrm>
              <a:off x="703" y="1208"/>
              <a:ext cx="816" cy="181"/>
            </a:xfrm>
            <a:prstGeom prst="parallelogram">
              <a:avLst>
                <a:gd name="adj" fmla="val 11270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n</a:t>
              </a:r>
              <a:endParaRPr lang="ru-RU" sz="1600"/>
            </a:p>
          </p:txBody>
        </p:sp>
        <p:sp>
          <p:nvSpPr>
            <p:cNvPr id="13334" name="Line 20"/>
            <p:cNvSpPr>
              <a:spLocks noChangeShapeType="1"/>
            </p:cNvSpPr>
            <p:nvPr/>
          </p:nvSpPr>
          <p:spPr bwMode="auto">
            <a:xfrm>
              <a:off x="1111" y="1389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35" name="Rectangle 21"/>
            <p:cNvSpPr>
              <a:spLocks noChangeArrowheads="1"/>
            </p:cNvSpPr>
            <p:nvPr/>
          </p:nvSpPr>
          <p:spPr bwMode="auto">
            <a:xfrm>
              <a:off x="748" y="1548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s := 0</a:t>
              </a:r>
              <a:endParaRPr lang="ru-RU" sz="1600"/>
            </a:p>
          </p:txBody>
        </p:sp>
        <p:sp>
          <p:nvSpPr>
            <p:cNvPr id="13336" name="Line 22"/>
            <p:cNvSpPr>
              <a:spLocks noChangeShapeType="1"/>
            </p:cNvSpPr>
            <p:nvPr/>
          </p:nvSpPr>
          <p:spPr bwMode="auto">
            <a:xfrm>
              <a:off x="1111" y="1729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37" name="Freeform 23"/>
            <p:cNvSpPr>
              <a:spLocks/>
            </p:cNvSpPr>
            <p:nvPr/>
          </p:nvSpPr>
          <p:spPr bwMode="auto">
            <a:xfrm>
              <a:off x="1474" y="3072"/>
              <a:ext cx="204" cy="340"/>
            </a:xfrm>
            <a:custGeom>
              <a:avLst/>
              <a:gdLst>
                <a:gd name="T0" fmla="*/ 0 w 204"/>
                <a:gd name="T1" fmla="*/ 0 h 1021"/>
                <a:gd name="T2" fmla="*/ 204 w 204"/>
                <a:gd name="T3" fmla="*/ 0 h 1021"/>
                <a:gd name="T4" fmla="*/ 204 w 204"/>
                <a:gd name="T5" fmla="*/ 340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8" name="Line 24"/>
            <p:cNvSpPr>
              <a:spLocks noChangeShapeType="1"/>
            </p:cNvSpPr>
            <p:nvPr/>
          </p:nvSpPr>
          <p:spPr bwMode="auto">
            <a:xfrm>
              <a:off x="1678" y="3596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455876" y="1501775"/>
            <a:ext cx="5472309" cy="369331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Summa_nechet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_2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pt-BR" b="1" dirty="0">
                <a:solidFill>
                  <a:srgbClr val="000000"/>
                </a:solidFill>
                <a:latin typeface="Courier New"/>
              </a:rPr>
              <a:t>Var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x, n, s: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's=1+3+5+7+...+n'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'Введите n: 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); readln (n);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s:=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//начальное знач. суммы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x:=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//нач. знач. слагаемого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repeat      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повторять: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s:=s+x;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//добавить к сумме 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слаг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x:=x+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следующ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 знач. 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слаг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until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x&gt;n;  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до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x&gt;n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's='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s);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28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76" y="5276849"/>
            <a:ext cx="2052228" cy="134469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9970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79388" y="441325"/>
            <a:ext cx="7777162" cy="7556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Вычислить факториал числа </a:t>
            </a:r>
            <a:r>
              <a:rPr lang="en-US" sz="2000" b="1">
                <a:solidFill>
                  <a:schemeClr val="tx2"/>
                </a:solidFill>
                <a:latin typeface="Courier New" pitchFamily="49" charset="0"/>
              </a:rPr>
              <a:t>k</a:t>
            </a:r>
            <a:r>
              <a:rPr lang="en-US" i="1">
                <a:solidFill>
                  <a:schemeClr val="tx2"/>
                </a:solidFill>
              </a:rPr>
              <a:t> </a:t>
            </a:r>
            <a:r>
              <a:rPr lang="ru-RU" i="1">
                <a:solidFill>
                  <a:schemeClr val="tx2"/>
                </a:solidFill>
              </a:rPr>
              <a:t> </a:t>
            </a:r>
            <a:r>
              <a:rPr lang="en-US">
                <a:solidFill>
                  <a:schemeClr val="tx2"/>
                </a:solidFill>
              </a:rPr>
              <a:t>(</a:t>
            </a:r>
            <a:r>
              <a:rPr lang="en-US" sz="2000" b="1">
                <a:solidFill>
                  <a:schemeClr val="tx2"/>
                </a:solidFill>
                <a:latin typeface="Courier New" pitchFamily="49" charset="0"/>
              </a:rPr>
              <a:t>k</a:t>
            </a:r>
            <a:r>
              <a:rPr lang="en-US">
                <a:solidFill>
                  <a:schemeClr val="tx2"/>
                </a:solidFill>
              </a:rPr>
              <a:t> </a:t>
            </a:r>
            <a:r>
              <a:rPr lang="ru-RU" i="1">
                <a:solidFill>
                  <a:schemeClr val="tx2"/>
                </a:solidFill>
              </a:rPr>
              <a:t>не более 12</a:t>
            </a:r>
            <a:r>
              <a:rPr lang="en-US">
                <a:solidFill>
                  <a:schemeClr val="tx2"/>
                </a:solidFill>
                <a:cs typeface="Arial" charset="0"/>
              </a:rPr>
              <a:t>)</a:t>
            </a:r>
            <a:r>
              <a:rPr lang="ru-RU">
                <a:solidFill>
                  <a:schemeClr val="tx2"/>
                </a:solidFill>
                <a:cs typeface="Arial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b="1" i="1">
                <a:solidFill>
                  <a:schemeClr val="tx2"/>
                </a:solidFill>
                <a:latin typeface="Courier New" pitchFamily="49" charset="0"/>
                <a:cs typeface="Arial" charset="0"/>
              </a:rPr>
              <a:t>k! = 1∙2∙3∙ … ∙k</a:t>
            </a:r>
          </a:p>
        </p:txBody>
      </p:sp>
      <p:grpSp>
        <p:nvGrpSpPr>
          <p:cNvPr id="225320" name="Group 40"/>
          <p:cNvGrpSpPr>
            <a:grpSpLocks/>
          </p:cNvGrpSpPr>
          <p:nvPr/>
        </p:nvGrpSpPr>
        <p:grpSpPr bwMode="auto">
          <a:xfrm>
            <a:off x="250825" y="1233488"/>
            <a:ext cx="4249738" cy="5291137"/>
            <a:chOff x="158" y="777"/>
            <a:chExt cx="2677" cy="3333"/>
          </a:xfrm>
        </p:grpSpPr>
        <p:sp>
          <p:nvSpPr>
            <p:cNvPr id="14343" name="Rectangle 38"/>
            <p:cNvSpPr>
              <a:spLocks noChangeArrowheads="1"/>
            </p:cNvSpPr>
            <p:nvPr/>
          </p:nvSpPr>
          <p:spPr bwMode="auto">
            <a:xfrm>
              <a:off x="158" y="1049"/>
              <a:ext cx="1316" cy="793"/>
            </a:xfrm>
            <a:prstGeom prst="rect">
              <a:avLst/>
            </a:prstGeom>
            <a:solidFill>
              <a:srgbClr val="F2F2F8"/>
            </a:solidFill>
            <a:ln w="9525">
              <a:solidFill>
                <a:schemeClr val="folHlink"/>
              </a:solidFill>
              <a:prstDash val="lg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4" name="Line 6"/>
            <p:cNvSpPr>
              <a:spLocks noChangeShapeType="1"/>
            </p:cNvSpPr>
            <p:nvPr/>
          </p:nvSpPr>
          <p:spPr bwMode="auto">
            <a:xfrm>
              <a:off x="817" y="2323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45" name="Rectangle 7"/>
            <p:cNvSpPr>
              <a:spLocks noChangeArrowheads="1"/>
            </p:cNvSpPr>
            <p:nvPr/>
          </p:nvSpPr>
          <p:spPr bwMode="auto">
            <a:xfrm>
              <a:off x="453" y="2163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i := 1</a:t>
              </a:r>
              <a:endParaRPr lang="ru-RU" sz="1600"/>
            </a:p>
          </p:txBody>
        </p:sp>
        <p:sp>
          <p:nvSpPr>
            <p:cNvPr id="14346" name="AutoShape 8"/>
            <p:cNvSpPr>
              <a:spLocks noChangeAspect="1" noChangeArrowheads="1"/>
            </p:cNvSpPr>
            <p:nvPr/>
          </p:nvSpPr>
          <p:spPr bwMode="auto">
            <a:xfrm>
              <a:off x="453" y="3092"/>
              <a:ext cx="725" cy="295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/>
                <a:t>i </a:t>
              </a:r>
              <a:r>
                <a:rPr lang="en-US" sz="1600">
                  <a:cs typeface="Arial" charset="0"/>
                </a:rPr>
                <a:t>&gt; k</a:t>
              </a:r>
            </a:p>
          </p:txBody>
        </p:sp>
        <p:sp>
          <p:nvSpPr>
            <p:cNvPr id="14347" name="Text Box 9"/>
            <p:cNvSpPr txBox="1">
              <a:spLocks noChangeAspect="1" noChangeArrowheads="1"/>
            </p:cNvSpPr>
            <p:nvPr/>
          </p:nvSpPr>
          <p:spPr bwMode="auto">
            <a:xfrm>
              <a:off x="1066" y="3069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/>
                <a:t>да</a:t>
              </a:r>
            </a:p>
          </p:txBody>
        </p:sp>
        <p:sp>
          <p:nvSpPr>
            <p:cNvPr id="14348" name="Text Box 10"/>
            <p:cNvSpPr txBox="1">
              <a:spLocks noChangeAspect="1" noChangeArrowheads="1"/>
            </p:cNvSpPr>
            <p:nvPr/>
          </p:nvSpPr>
          <p:spPr bwMode="auto">
            <a:xfrm>
              <a:off x="771" y="3341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/>
                <a:t>нет</a:t>
              </a:r>
            </a:p>
          </p:txBody>
        </p:sp>
        <p:sp>
          <p:nvSpPr>
            <p:cNvPr id="14349" name="AutoShape 12"/>
            <p:cNvSpPr>
              <a:spLocks noChangeArrowheads="1"/>
            </p:cNvSpPr>
            <p:nvPr/>
          </p:nvSpPr>
          <p:spPr bwMode="auto">
            <a:xfrm>
              <a:off x="408" y="3704"/>
              <a:ext cx="794" cy="181"/>
            </a:xfrm>
            <a:prstGeom prst="parallelogram">
              <a:avLst>
                <a:gd name="adj" fmla="val 109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p</a:t>
              </a:r>
              <a:endParaRPr lang="ru-RU" sz="1600"/>
            </a:p>
          </p:txBody>
        </p:sp>
        <p:sp>
          <p:nvSpPr>
            <p:cNvPr id="14350" name="Rectangle 13"/>
            <p:cNvSpPr>
              <a:spLocks noChangeArrowheads="1"/>
            </p:cNvSpPr>
            <p:nvPr/>
          </p:nvSpPr>
          <p:spPr bwMode="auto">
            <a:xfrm>
              <a:off x="453" y="2797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/>
                <a:t>i := i+1</a:t>
              </a:r>
              <a:endParaRPr lang="ru-RU"/>
            </a:p>
          </p:txBody>
        </p:sp>
        <p:sp>
          <p:nvSpPr>
            <p:cNvPr id="14351" name="Line 14"/>
            <p:cNvSpPr>
              <a:spLocks noChangeShapeType="1"/>
            </p:cNvSpPr>
            <p:nvPr/>
          </p:nvSpPr>
          <p:spPr bwMode="auto">
            <a:xfrm>
              <a:off x="816" y="3886"/>
              <a:ext cx="0" cy="9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52" name="Freeform 15"/>
            <p:cNvSpPr>
              <a:spLocks/>
            </p:cNvSpPr>
            <p:nvPr/>
          </p:nvSpPr>
          <p:spPr bwMode="auto">
            <a:xfrm>
              <a:off x="204" y="2412"/>
              <a:ext cx="613" cy="1088"/>
            </a:xfrm>
            <a:custGeom>
              <a:avLst/>
              <a:gdLst>
                <a:gd name="T0" fmla="*/ 613 w 613"/>
                <a:gd name="T1" fmla="*/ 983 h 1180"/>
                <a:gd name="T2" fmla="*/ 613 w 613"/>
                <a:gd name="T3" fmla="*/ 1088 h 1180"/>
                <a:gd name="T4" fmla="*/ 0 w 613"/>
                <a:gd name="T5" fmla="*/ 1088 h 1180"/>
                <a:gd name="T6" fmla="*/ 0 w 613"/>
                <a:gd name="T7" fmla="*/ 0 h 1180"/>
                <a:gd name="T8" fmla="*/ 613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53" name="AutoShape 16"/>
            <p:cNvSpPr>
              <a:spLocks noChangeArrowheads="1"/>
            </p:cNvSpPr>
            <p:nvPr/>
          </p:nvSpPr>
          <p:spPr bwMode="auto">
            <a:xfrm>
              <a:off x="499" y="3976"/>
              <a:ext cx="605" cy="134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4354" name="Rectangle 17"/>
            <p:cNvSpPr>
              <a:spLocks noChangeArrowheads="1"/>
            </p:cNvSpPr>
            <p:nvPr/>
          </p:nvSpPr>
          <p:spPr bwMode="auto">
            <a:xfrm>
              <a:off x="453" y="1891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p := 1</a:t>
              </a:r>
              <a:endParaRPr lang="ru-RU" sz="1600"/>
            </a:p>
          </p:txBody>
        </p:sp>
        <p:sp>
          <p:nvSpPr>
            <p:cNvPr id="14355" name="Rectangle 18"/>
            <p:cNvSpPr>
              <a:spLocks noChangeArrowheads="1"/>
            </p:cNvSpPr>
            <p:nvPr/>
          </p:nvSpPr>
          <p:spPr bwMode="auto">
            <a:xfrm>
              <a:off x="454" y="2494"/>
              <a:ext cx="726" cy="20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/>
                <a:t>p := p*i</a:t>
              </a:r>
              <a:endParaRPr lang="ru-RU" sz="2000" baseline="50000"/>
            </a:p>
          </p:txBody>
        </p:sp>
        <p:sp>
          <p:nvSpPr>
            <p:cNvPr id="14356" name="Line 19"/>
            <p:cNvSpPr>
              <a:spLocks noChangeShapeType="1"/>
            </p:cNvSpPr>
            <p:nvPr/>
          </p:nvSpPr>
          <p:spPr bwMode="auto">
            <a:xfrm>
              <a:off x="816" y="2692"/>
              <a:ext cx="0" cy="1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57" name="AutoShape 21"/>
            <p:cNvSpPr>
              <a:spLocks noChangeArrowheads="1"/>
            </p:cNvSpPr>
            <p:nvPr/>
          </p:nvSpPr>
          <p:spPr bwMode="auto">
            <a:xfrm>
              <a:off x="506" y="890"/>
              <a:ext cx="605" cy="136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4358" name="Line 27"/>
            <p:cNvSpPr>
              <a:spLocks noChangeShapeType="1"/>
            </p:cNvSpPr>
            <p:nvPr/>
          </p:nvSpPr>
          <p:spPr bwMode="auto">
            <a:xfrm>
              <a:off x="816" y="2072"/>
              <a:ext cx="0" cy="9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59" name="Line 28"/>
            <p:cNvSpPr>
              <a:spLocks noChangeShapeType="1"/>
            </p:cNvSpPr>
            <p:nvPr/>
          </p:nvSpPr>
          <p:spPr bwMode="auto">
            <a:xfrm>
              <a:off x="816" y="2979"/>
              <a:ext cx="0" cy="1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0" name="Freeform 29"/>
            <p:cNvSpPr>
              <a:spLocks/>
            </p:cNvSpPr>
            <p:nvPr/>
          </p:nvSpPr>
          <p:spPr bwMode="auto">
            <a:xfrm>
              <a:off x="816" y="3237"/>
              <a:ext cx="516" cy="467"/>
            </a:xfrm>
            <a:custGeom>
              <a:avLst/>
              <a:gdLst>
                <a:gd name="T0" fmla="*/ 364 w 516"/>
                <a:gd name="T1" fmla="*/ 0 h 467"/>
                <a:gd name="T2" fmla="*/ 516 w 516"/>
                <a:gd name="T3" fmla="*/ 0 h 467"/>
                <a:gd name="T4" fmla="*/ 516 w 516"/>
                <a:gd name="T5" fmla="*/ 377 h 467"/>
                <a:gd name="T6" fmla="*/ 0 w 516"/>
                <a:gd name="T7" fmla="*/ 377 h 467"/>
                <a:gd name="T8" fmla="*/ 0 w 516"/>
                <a:gd name="T9" fmla="*/ 467 h 4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6" h="467">
                  <a:moveTo>
                    <a:pt x="364" y="0"/>
                  </a:moveTo>
                  <a:cubicBezTo>
                    <a:pt x="415" y="0"/>
                    <a:pt x="465" y="0"/>
                    <a:pt x="516" y="0"/>
                  </a:cubicBezTo>
                  <a:lnTo>
                    <a:pt x="516" y="377"/>
                  </a:lnTo>
                  <a:lnTo>
                    <a:pt x="0" y="377"/>
                  </a:lnTo>
                  <a:lnTo>
                    <a:pt x="0" y="467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61" name="Line 30"/>
            <p:cNvSpPr>
              <a:spLocks noChangeShapeType="1"/>
            </p:cNvSpPr>
            <p:nvPr/>
          </p:nvSpPr>
          <p:spPr bwMode="auto">
            <a:xfrm>
              <a:off x="816" y="1026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2" name="AutoShape 31"/>
            <p:cNvSpPr>
              <a:spLocks noChangeAspect="1" noChangeArrowheads="1"/>
            </p:cNvSpPr>
            <p:nvPr/>
          </p:nvSpPr>
          <p:spPr bwMode="auto">
            <a:xfrm>
              <a:off x="453" y="1438"/>
              <a:ext cx="725" cy="295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/>
                <a:t>k </a:t>
              </a:r>
              <a:r>
                <a:rPr lang="en-US" sz="1600">
                  <a:cs typeface="Arial" charset="0"/>
                </a:rPr>
                <a:t>&lt; 13</a:t>
              </a:r>
            </a:p>
          </p:txBody>
        </p:sp>
        <p:sp>
          <p:nvSpPr>
            <p:cNvPr id="14363" name="Text Box 32"/>
            <p:cNvSpPr txBox="1">
              <a:spLocks noChangeAspect="1" noChangeArrowheads="1"/>
            </p:cNvSpPr>
            <p:nvPr/>
          </p:nvSpPr>
          <p:spPr bwMode="auto">
            <a:xfrm>
              <a:off x="794" y="1703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14364" name="Text Box 33"/>
            <p:cNvSpPr txBox="1">
              <a:spLocks noChangeAspect="1" noChangeArrowheads="1"/>
            </p:cNvSpPr>
            <p:nvPr/>
          </p:nvSpPr>
          <p:spPr bwMode="auto">
            <a:xfrm>
              <a:off x="204" y="1408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14365" name="AutoShape 34"/>
            <p:cNvSpPr>
              <a:spLocks noChangeArrowheads="1"/>
            </p:cNvSpPr>
            <p:nvPr/>
          </p:nvSpPr>
          <p:spPr bwMode="auto">
            <a:xfrm>
              <a:off x="340" y="1154"/>
              <a:ext cx="884" cy="181"/>
            </a:xfrm>
            <a:prstGeom prst="parallelogram">
              <a:avLst>
                <a:gd name="adj" fmla="val 12209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k</a:t>
              </a:r>
              <a:endParaRPr lang="ru-RU" sz="1600"/>
            </a:p>
          </p:txBody>
        </p:sp>
        <p:sp>
          <p:nvSpPr>
            <p:cNvPr id="14366" name="Line 35"/>
            <p:cNvSpPr>
              <a:spLocks noChangeShapeType="1"/>
            </p:cNvSpPr>
            <p:nvPr/>
          </p:nvSpPr>
          <p:spPr bwMode="auto">
            <a:xfrm>
              <a:off x="817" y="1335"/>
              <a:ext cx="0" cy="1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7" name="Freeform 36"/>
            <p:cNvSpPr>
              <a:spLocks/>
            </p:cNvSpPr>
            <p:nvPr/>
          </p:nvSpPr>
          <p:spPr bwMode="auto">
            <a:xfrm>
              <a:off x="222" y="1085"/>
              <a:ext cx="589" cy="501"/>
            </a:xfrm>
            <a:custGeom>
              <a:avLst/>
              <a:gdLst>
                <a:gd name="T0" fmla="*/ 249 w 589"/>
                <a:gd name="T1" fmla="*/ 501 h 907"/>
                <a:gd name="T2" fmla="*/ 0 w 589"/>
                <a:gd name="T3" fmla="*/ 501 h 907"/>
                <a:gd name="T4" fmla="*/ 0 w 589"/>
                <a:gd name="T5" fmla="*/ 0 h 907"/>
                <a:gd name="T6" fmla="*/ 589 w 589"/>
                <a:gd name="T7" fmla="*/ 0 h 90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9" h="907">
                  <a:moveTo>
                    <a:pt x="249" y="907"/>
                  </a:moveTo>
                  <a:lnTo>
                    <a:pt x="0" y="907"/>
                  </a:lnTo>
                  <a:lnTo>
                    <a:pt x="0" y="0"/>
                  </a:lnTo>
                  <a:lnTo>
                    <a:pt x="589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68" name="Line 37"/>
            <p:cNvSpPr>
              <a:spLocks noChangeShapeType="1"/>
            </p:cNvSpPr>
            <p:nvPr/>
          </p:nvSpPr>
          <p:spPr bwMode="auto">
            <a:xfrm>
              <a:off x="816" y="1726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9" name="AutoShape 39"/>
            <p:cNvSpPr>
              <a:spLocks noChangeArrowheads="1"/>
            </p:cNvSpPr>
            <p:nvPr/>
          </p:nvSpPr>
          <p:spPr bwMode="auto">
            <a:xfrm>
              <a:off x="1224" y="777"/>
              <a:ext cx="1611" cy="159"/>
            </a:xfrm>
            <a:prstGeom prst="wedgeRectCallout">
              <a:avLst>
                <a:gd name="adj1" fmla="val -43917"/>
                <a:gd name="adj2" fmla="val 166352"/>
              </a:avLst>
            </a:prstGeom>
            <a:solidFill>
              <a:schemeClr val="folHlink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ru-RU" sz="1200" dirty="0">
                  <a:solidFill>
                    <a:srgbClr val="949494"/>
                  </a:solidFill>
                </a:rPr>
                <a:t>Проверка </a:t>
              </a:r>
              <a:r>
                <a:rPr lang="ru-RU" sz="1200" dirty="0" smtClean="0">
                  <a:solidFill>
                    <a:srgbClr val="949494"/>
                  </a:solidFill>
                </a:rPr>
                <a:t>корректности </a:t>
              </a:r>
              <a:r>
                <a:rPr lang="ru-RU" sz="1200" dirty="0">
                  <a:solidFill>
                    <a:srgbClr val="949494"/>
                  </a:solidFill>
                </a:rPr>
                <a:t>данных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059832" y="1540145"/>
            <a:ext cx="5832648" cy="480131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Faktorial_2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sv-SE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sv-SE" dirty="0">
                <a:solidFill>
                  <a:srgbClr val="000000"/>
                </a:solidFill>
                <a:latin typeface="Courier New"/>
              </a:rPr>
              <a:t>k, i, p: </a:t>
            </a:r>
            <a:r>
              <a:rPr lang="sv-SE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sv-SE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//проверка корректности данных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repeat           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повторять:</a:t>
            </a: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write(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k (&lt;13):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 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(k);     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ввод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k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until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k&lt;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13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     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до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k&lt;13</a:t>
            </a:r>
          </a:p>
          <a:p>
            <a:r>
              <a:rPr lang="ru-RU" dirty="0" smtClean="0">
                <a:solidFill>
                  <a:srgbClr val="008000"/>
                </a:solidFill>
                <a:latin typeface="Courier New"/>
              </a:rPr>
              <a:t>//вычисление факториала</a:t>
            </a:r>
            <a:endParaRPr lang="en-US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Courier New"/>
              </a:rPr>
              <a:t>p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//начальное знач. произведения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//начальное знач. числа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repeat    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повторять: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p:=p*i;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//добавить число к </a:t>
            </a:r>
            <a:r>
              <a:rPr lang="ru-RU" dirty="0" err="1" smtClean="0">
                <a:solidFill>
                  <a:srgbClr val="008000"/>
                </a:solidFill>
                <a:latin typeface="Courier New"/>
              </a:rPr>
              <a:t>произвед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.</a:t>
            </a:r>
            <a:endParaRPr lang="ru-RU" dirty="0">
              <a:solidFill>
                <a:srgbClr val="008000"/>
              </a:solidFill>
              <a:latin typeface="Courier New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i:=i+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 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следующее число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until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&gt;k;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до </a:t>
            </a:r>
            <a:r>
              <a:rPr lang="en-US" dirty="0" err="1">
                <a:solidFill>
                  <a:srgbClr val="008000"/>
                </a:solidFill>
                <a:latin typeface="Courier New"/>
              </a:rPr>
              <a:t>i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&gt;k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(k,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'!='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p);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факториал числа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20520" name="Picture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301" y="5198862"/>
            <a:ext cx="2629155" cy="135117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69265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5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811" name="Group 259"/>
          <p:cNvGrpSpPr>
            <a:grpSpLocks/>
          </p:cNvGrpSpPr>
          <p:nvPr/>
        </p:nvGrpSpPr>
        <p:grpSpPr bwMode="auto">
          <a:xfrm>
            <a:off x="1578446" y="1530350"/>
            <a:ext cx="2519363" cy="1543050"/>
            <a:chOff x="1542" y="1631"/>
            <a:chExt cx="1587" cy="972"/>
          </a:xfrm>
        </p:grpSpPr>
        <p:sp>
          <p:nvSpPr>
            <p:cNvPr id="15382" name="Line 260"/>
            <p:cNvSpPr>
              <a:spLocks noChangeAspect="1" noChangeShapeType="1"/>
            </p:cNvSpPr>
            <p:nvPr/>
          </p:nvSpPr>
          <p:spPr bwMode="auto">
            <a:xfrm>
              <a:off x="2404" y="1631"/>
              <a:ext cx="0" cy="1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383" name="Rectangle 261"/>
            <p:cNvSpPr>
              <a:spLocks noChangeArrowheads="1"/>
            </p:cNvSpPr>
            <p:nvPr/>
          </p:nvSpPr>
          <p:spPr bwMode="auto">
            <a:xfrm>
              <a:off x="1995" y="2246"/>
              <a:ext cx="816" cy="272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600"/>
                <a:t>тело цикла</a:t>
              </a:r>
            </a:p>
          </p:txBody>
        </p:sp>
        <p:sp>
          <p:nvSpPr>
            <p:cNvPr id="15384" name="AutoShape 262"/>
            <p:cNvSpPr>
              <a:spLocks noChangeArrowheads="1"/>
            </p:cNvSpPr>
            <p:nvPr/>
          </p:nvSpPr>
          <p:spPr bwMode="auto">
            <a:xfrm>
              <a:off x="1746" y="1820"/>
              <a:ext cx="1293" cy="249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i := n, k</a:t>
              </a:r>
              <a:endParaRPr lang="ru-RU"/>
            </a:p>
          </p:txBody>
        </p:sp>
        <p:sp>
          <p:nvSpPr>
            <p:cNvPr id="15385" name="Line 263"/>
            <p:cNvSpPr>
              <a:spLocks noChangeAspect="1" noChangeShapeType="1"/>
            </p:cNvSpPr>
            <p:nvPr/>
          </p:nvSpPr>
          <p:spPr bwMode="auto">
            <a:xfrm>
              <a:off x="2404" y="2069"/>
              <a:ext cx="0" cy="18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386" name="Freeform 264"/>
            <p:cNvSpPr>
              <a:spLocks/>
            </p:cNvSpPr>
            <p:nvPr/>
          </p:nvSpPr>
          <p:spPr bwMode="auto">
            <a:xfrm>
              <a:off x="1542" y="1943"/>
              <a:ext cx="862" cy="658"/>
            </a:xfrm>
            <a:custGeom>
              <a:avLst/>
              <a:gdLst>
                <a:gd name="T0" fmla="*/ 862 w 862"/>
                <a:gd name="T1" fmla="*/ 567 h 658"/>
                <a:gd name="T2" fmla="*/ 862 w 862"/>
                <a:gd name="T3" fmla="*/ 658 h 658"/>
                <a:gd name="T4" fmla="*/ 0 w 862"/>
                <a:gd name="T5" fmla="*/ 658 h 658"/>
                <a:gd name="T6" fmla="*/ 0 w 862"/>
                <a:gd name="T7" fmla="*/ 0 h 658"/>
                <a:gd name="T8" fmla="*/ 204 w 862"/>
                <a:gd name="T9" fmla="*/ 0 h 6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2" h="658">
                  <a:moveTo>
                    <a:pt x="862" y="567"/>
                  </a:moveTo>
                  <a:lnTo>
                    <a:pt x="862" y="658"/>
                  </a:lnTo>
                  <a:lnTo>
                    <a:pt x="0" y="658"/>
                  </a:lnTo>
                  <a:lnTo>
                    <a:pt x="0" y="0"/>
                  </a:lnTo>
                  <a:lnTo>
                    <a:pt x="20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87" name="Freeform 265"/>
            <p:cNvSpPr>
              <a:spLocks/>
            </p:cNvSpPr>
            <p:nvPr/>
          </p:nvSpPr>
          <p:spPr bwMode="auto">
            <a:xfrm>
              <a:off x="3039" y="1945"/>
              <a:ext cx="90" cy="658"/>
            </a:xfrm>
            <a:custGeom>
              <a:avLst/>
              <a:gdLst>
                <a:gd name="T0" fmla="*/ 0 w 90"/>
                <a:gd name="T1" fmla="*/ 0 h 658"/>
                <a:gd name="T2" fmla="*/ 90 w 90"/>
                <a:gd name="T3" fmla="*/ 0 h 658"/>
                <a:gd name="T4" fmla="*/ 90 w 90"/>
                <a:gd name="T5" fmla="*/ 658 h 6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0" h="658">
                  <a:moveTo>
                    <a:pt x="0" y="0"/>
                  </a:moveTo>
                  <a:lnTo>
                    <a:pt x="90" y="0"/>
                  </a:lnTo>
                  <a:lnTo>
                    <a:pt x="90" y="658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1818" name="Text Box 266"/>
          <p:cNvSpPr txBox="1">
            <a:spLocks noChangeArrowheads="1"/>
          </p:cNvSpPr>
          <p:nvPr/>
        </p:nvSpPr>
        <p:spPr bwMode="auto">
          <a:xfrm>
            <a:off x="250825" y="4602031"/>
            <a:ext cx="8677275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i="1" dirty="0" smtClean="0">
                <a:solidFill>
                  <a:schemeClr val="tx2"/>
                </a:solidFill>
              </a:rPr>
              <a:t>Тело </a:t>
            </a:r>
            <a:r>
              <a:rPr lang="ru-RU" i="1" dirty="0">
                <a:solidFill>
                  <a:schemeClr val="tx2"/>
                </a:solidFill>
              </a:rPr>
              <a:t>цикла </a:t>
            </a:r>
            <a:r>
              <a:rPr lang="ru-RU" dirty="0">
                <a:solidFill>
                  <a:schemeClr val="tx2"/>
                </a:solidFill>
              </a:rPr>
              <a:t>повторяется </a:t>
            </a:r>
            <a:r>
              <a:rPr lang="ru-RU" i="1" dirty="0">
                <a:solidFill>
                  <a:schemeClr val="tx2"/>
                </a:solidFill>
              </a:rPr>
              <a:t>фиксированное число </a:t>
            </a:r>
            <a:r>
              <a:rPr lang="ru-RU" i="1" dirty="0" smtClean="0">
                <a:solidFill>
                  <a:schemeClr val="tx2"/>
                </a:solidFill>
              </a:rPr>
              <a:t>раз</a:t>
            </a:r>
            <a:r>
              <a:rPr lang="en-US" i="1" dirty="0" smtClean="0">
                <a:solidFill>
                  <a:schemeClr val="tx2"/>
                </a:solidFill>
              </a:rPr>
              <a:t> </a:t>
            </a:r>
            <a:r>
              <a:rPr lang="ru-RU" sz="2400" b="1" dirty="0">
                <a:solidFill>
                  <a:srgbClr val="0000FF"/>
                </a:solidFill>
              </a:rPr>
              <a:t>для</a:t>
            </a:r>
            <a:r>
              <a:rPr lang="ru-RU" dirty="0" smtClean="0">
                <a:solidFill>
                  <a:schemeClr val="tx2"/>
                </a:solidFill>
              </a:rPr>
              <a:t> переменной </a:t>
            </a:r>
            <a:r>
              <a:rPr lang="en-US" sz="2000" b="1" i="1" dirty="0" err="1">
                <a:latin typeface="Courier New" pitchFamily="49" charset="0"/>
              </a:rPr>
              <a:t>i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  <a:p>
            <a:pPr eaLnBrk="1" hangingPunct="1"/>
            <a:r>
              <a:rPr lang="ru-RU" dirty="0">
                <a:solidFill>
                  <a:schemeClr val="tx2"/>
                </a:solidFill>
              </a:rPr>
              <a:t>Переменная </a:t>
            </a:r>
            <a:r>
              <a:rPr lang="en-US" sz="2000" b="1" i="1" dirty="0" err="1">
                <a:latin typeface="Courier New" pitchFamily="49" charset="0"/>
              </a:rPr>
              <a:t>i</a:t>
            </a:r>
            <a:r>
              <a:rPr lang="ru-RU" dirty="0">
                <a:solidFill>
                  <a:schemeClr val="tx2"/>
                </a:solidFill>
              </a:rPr>
              <a:t> изменяется от </a:t>
            </a:r>
            <a:r>
              <a:rPr lang="en-US" sz="2000" b="1" i="1" dirty="0">
                <a:latin typeface="Courier New" pitchFamily="49" charset="0"/>
              </a:rPr>
              <a:t>n</a:t>
            </a:r>
            <a:r>
              <a:rPr lang="ru-RU" dirty="0">
                <a:solidFill>
                  <a:schemeClr val="tx2"/>
                </a:solidFill>
              </a:rPr>
              <a:t> до </a:t>
            </a:r>
            <a:r>
              <a:rPr lang="en-US" sz="2000" b="1" i="1" dirty="0">
                <a:latin typeface="Courier New" pitchFamily="49" charset="0"/>
              </a:rPr>
              <a:t>k</a:t>
            </a:r>
            <a:r>
              <a:rPr lang="ru-RU" dirty="0">
                <a:solidFill>
                  <a:schemeClr val="tx2"/>
                </a:solidFill>
              </a:rPr>
              <a:t>, увеличиваясь после каждого выполнения тела цикла на </a:t>
            </a:r>
            <a:r>
              <a:rPr lang="ru-RU" sz="2000" b="1" dirty="0">
                <a:latin typeface="Courier New" pitchFamily="49" charset="0"/>
              </a:rPr>
              <a:t>1</a:t>
            </a:r>
            <a:r>
              <a:rPr lang="ru-RU" dirty="0">
                <a:solidFill>
                  <a:schemeClr val="tx2"/>
                </a:solidFill>
              </a:rPr>
              <a:t>. 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Цикл завершает работу, когда значение </a:t>
            </a:r>
            <a:r>
              <a:rPr lang="en-US" sz="2000" b="1" i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станет больше </a:t>
            </a:r>
            <a:r>
              <a:rPr lang="en-US" sz="2000" b="1" i="1" dirty="0">
                <a:latin typeface="Courier New" pitchFamily="49" charset="0"/>
              </a:rPr>
              <a:t>k</a:t>
            </a:r>
            <a:r>
              <a:rPr lang="ru-RU" dirty="0">
                <a:solidFill>
                  <a:schemeClr val="tx2"/>
                </a:solidFill>
              </a:rPr>
              <a:t>. </a:t>
            </a:r>
          </a:p>
          <a:p>
            <a:pPr eaLnBrk="1" hangingPunct="1"/>
            <a:r>
              <a:rPr lang="ru-RU" dirty="0">
                <a:solidFill>
                  <a:schemeClr val="tx2"/>
                </a:solidFill>
              </a:rPr>
              <a:t>Если </a:t>
            </a:r>
            <a:r>
              <a:rPr lang="ru-RU" i="1" dirty="0">
                <a:solidFill>
                  <a:schemeClr val="tx2"/>
                </a:solidFill>
              </a:rPr>
              <a:t>в теле цикла более одного оператора</a:t>
            </a:r>
            <a:r>
              <a:rPr lang="ru-RU" dirty="0">
                <a:solidFill>
                  <a:schemeClr val="tx2"/>
                </a:solidFill>
              </a:rPr>
              <a:t>, то необходимо использовать </a:t>
            </a:r>
            <a:r>
              <a:rPr lang="ru-RU" i="1" dirty="0">
                <a:solidFill>
                  <a:schemeClr val="tx2"/>
                </a:solidFill>
              </a:rPr>
              <a:t>составной оператор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begin . . . end</a:t>
            </a:r>
            <a:r>
              <a:rPr lang="ru-RU" dirty="0">
                <a:solidFill>
                  <a:schemeClr val="tx2"/>
                </a:solidFill>
              </a:rPr>
              <a:t>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5364" name="Rectangle 268"/>
          <p:cNvSpPr>
            <a:spLocks noGrp="1" noChangeArrowheads="1"/>
          </p:cNvSpPr>
          <p:nvPr>
            <p:ph type="title"/>
          </p:nvPr>
        </p:nvSpPr>
        <p:spPr>
          <a:xfrm>
            <a:off x="503238" y="0"/>
            <a:ext cx="7543800" cy="15208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Операторы цикла</a:t>
            </a:r>
            <a:r>
              <a:rPr lang="ru-RU" sz="3500" smtClean="0"/>
              <a:t> </a:t>
            </a:r>
            <a:br>
              <a:rPr lang="ru-RU" sz="35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2400" i="1" smtClean="0"/>
              <a:t>Цикл с параметром </a:t>
            </a:r>
            <a:br>
              <a:rPr lang="ru-RU" sz="2400" i="1" smtClean="0"/>
            </a:br>
            <a:r>
              <a:rPr lang="ru-RU" sz="2400" i="1" smtClean="0"/>
              <a:t> </a:t>
            </a:r>
            <a:r>
              <a:rPr lang="ru-RU" sz="2000" i="1" smtClean="0"/>
              <a:t>(с заданным числом повторений, цикл «ДЛЯ»)</a:t>
            </a:r>
            <a:endParaRPr lang="ru-RU" sz="2400" i="1" smtClean="0"/>
          </a:p>
        </p:txBody>
      </p:sp>
      <p:sp>
        <p:nvSpPr>
          <p:cNvPr id="151821" name="Text Box 269"/>
          <p:cNvSpPr txBox="1">
            <a:spLocks noChangeArrowheads="1"/>
          </p:cNvSpPr>
          <p:nvPr/>
        </p:nvSpPr>
        <p:spPr bwMode="auto">
          <a:xfrm>
            <a:off x="1480344" y="3284984"/>
            <a:ext cx="5395912" cy="461963"/>
          </a:xfrm>
          <a:prstGeom prst="rect">
            <a:avLst/>
          </a:prstGeom>
          <a:noFill/>
          <a:ln w="9525">
            <a:solidFill>
              <a:schemeClr val="bg2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Courier New" pitchFamily="49" charset="0"/>
              </a:rPr>
              <a:t>For </a:t>
            </a:r>
            <a:r>
              <a:rPr lang="en-US" sz="2400" i="1" dirty="0" err="1">
                <a:latin typeface="Courier New" pitchFamily="49" charset="0"/>
              </a:rPr>
              <a:t>i</a:t>
            </a:r>
            <a:r>
              <a:rPr lang="ru-RU" sz="2400" dirty="0">
                <a:latin typeface="Courier New" pitchFamily="49" charset="0"/>
              </a:rPr>
              <a:t>:</a:t>
            </a:r>
            <a:r>
              <a:rPr lang="en-US" sz="2400" dirty="0">
                <a:latin typeface="Courier New" pitchFamily="49" charset="0"/>
              </a:rPr>
              <a:t>=</a:t>
            </a:r>
            <a:r>
              <a:rPr lang="en-US" sz="2400" i="1" dirty="0">
                <a:latin typeface="Courier New" pitchFamily="49" charset="0"/>
              </a:rPr>
              <a:t>n</a:t>
            </a:r>
            <a:r>
              <a:rPr lang="en-US" sz="2400" b="1" i="1" dirty="0">
                <a:latin typeface="Courier New" pitchFamily="49" charset="0"/>
              </a:rPr>
              <a:t> </a:t>
            </a:r>
            <a:r>
              <a:rPr lang="en-US" sz="2400" b="1" dirty="0">
                <a:latin typeface="Courier New" pitchFamily="49" charset="0"/>
              </a:rPr>
              <a:t>to</a:t>
            </a:r>
            <a:r>
              <a:rPr lang="en-US" sz="2400" b="1" i="1" dirty="0">
                <a:latin typeface="Courier New" pitchFamily="49" charset="0"/>
              </a:rPr>
              <a:t> </a:t>
            </a:r>
            <a:r>
              <a:rPr lang="en-US" sz="2400" i="1" dirty="0">
                <a:latin typeface="Courier New" pitchFamily="49" charset="0"/>
              </a:rPr>
              <a:t>k</a:t>
            </a:r>
            <a:r>
              <a:rPr lang="en-US" sz="2400" b="1" i="1" dirty="0">
                <a:latin typeface="Courier New" pitchFamily="49" charset="0"/>
              </a:rPr>
              <a:t> </a:t>
            </a:r>
            <a:r>
              <a:rPr lang="en-US" sz="2400" b="1" dirty="0">
                <a:latin typeface="Courier New" pitchFamily="49" charset="0"/>
              </a:rPr>
              <a:t>do </a:t>
            </a:r>
            <a:r>
              <a:rPr lang="en-US" sz="2000" dirty="0">
                <a:latin typeface="Courier New" pitchFamily="49" charset="0"/>
              </a:rPr>
              <a:t>&lt;</a:t>
            </a:r>
            <a:r>
              <a:rPr lang="ru-RU" sz="2000" i="1" dirty="0">
                <a:latin typeface="Courier New" pitchFamily="49" charset="0"/>
              </a:rPr>
              <a:t>оператор</a:t>
            </a:r>
            <a:r>
              <a:rPr lang="en-US" sz="2000" i="1" dirty="0">
                <a:latin typeface="Courier New" pitchFamily="49" charset="0"/>
              </a:rPr>
              <a:t>&gt;</a:t>
            </a:r>
            <a:r>
              <a:rPr lang="en-US" sz="2400" b="1" dirty="0">
                <a:latin typeface="Courier New" pitchFamily="49" charset="0"/>
              </a:rPr>
              <a:t>;</a:t>
            </a:r>
            <a:endParaRPr lang="ru-RU" sz="2400" b="1" dirty="0">
              <a:latin typeface="Courier New" pitchFamily="49" charset="0"/>
            </a:endParaRPr>
          </a:p>
        </p:txBody>
      </p:sp>
      <p:grpSp>
        <p:nvGrpSpPr>
          <p:cNvPr id="151837" name="Group 285"/>
          <p:cNvGrpSpPr>
            <a:grpSpLocks/>
          </p:cNvGrpSpPr>
          <p:nvPr/>
        </p:nvGrpSpPr>
        <p:grpSpPr bwMode="auto">
          <a:xfrm>
            <a:off x="4480396" y="1536886"/>
            <a:ext cx="2755900" cy="2216150"/>
            <a:chOff x="2676" y="867"/>
            <a:chExt cx="1736" cy="1396"/>
          </a:xfrm>
        </p:grpSpPr>
        <p:grpSp>
          <p:nvGrpSpPr>
            <p:cNvPr id="15367" name="Group 270"/>
            <p:cNvGrpSpPr>
              <a:grpSpLocks/>
            </p:cNvGrpSpPr>
            <p:nvPr/>
          </p:nvGrpSpPr>
          <p:grpSpPr bwMode="auto">
            <a:xfrm>
              <a:off x="3061" y="867"/>
              <a:ext cx="1351" cy="1396"/>
              <a:chOff x="1429" y="1525"/>
              <a:chExt cx="1351" cy="1396"/>
            </a:xfrm>
          </p:grpSpPr>
          <p:sp>
            <p:nvSpPr>
              <p:cNvPr id="15370" name="Line 271"/>
              <p:cNvSpPr>
                <a:spLocks noChangeShapeType="1"/>
              </p:cNvSpPr>
              <p:nvPr/>
            </p:nvSpPr>
            <p:spPr bwMode="auto">
              <a:xfrm>
                <a:off x="2154" y="1525"/>
                <a:ext cx="0" cy="12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15371" name="AutoShape 272"/>
              <p:cNvSpPr>
                <a:spLocks noChangeAspect="1" noChangeArrowheads="1"/>
              </p:cNvSpPr>
              <p:nvPr/>
            </p:nvSpPr>
            <p:spPr bwMode="auto">
              <a:xfrm>
                <a:off x="1793" y="1960"/>
                <a:ext cx="725" cy="295"/>
              </a:xfrm>
              <a:prstGeom prst="flowChartDecision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pPr algn="ctr"/>
                <a:r>
                  <a:rPr lang="en-US" sz="1600"/>
                  <a:t>i </a:t>
                </a:r>
                <a:r>
                  <a:rPr lang="en-US" sz="1600">
                    <a:cs typeface="Arial" charset="0"/>
                  </a:rPr>
                  <a:t>≤ k</a:t>
                </a:r>
              </a:p>
            </p:txBody>
          </p:sp>
          <p:sp>
            <p:nvSpPr>
              <p:cNvPr id="15372" name="Text Box 273"/>
              <p:cNvSpPr txBox="1">
                <a:spLocks noChangeAspect="1" noChangeArrowheads="1"/>
              </p:cNvSpPr>
              <p:nvPr/>
            </p:nvSpPr>
            <p:spPr bwMode="auto">
              <a:xfrm>
                <a:off x="2132" y="2205"/>
                <a:ext cx="329" cy="1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600"/>
                  <a:t>да</a:t>
                </a:r>
              </a:p>
            </p:txBody>
          </p:sp>
          <p:sp>
            <p:nvSpPr>
              <p:cNvPr id="15373" name="Text Box 274"/>
              <p:cNvSpPr txBox="1">
                <a:spLocks noChangeAspect="1" noChangeArrowheads="1"/>
              </p:cNvSpPr>
              <p:nvPr/>
            </p:nvSpPr>
            <p:spPr bwMode="auto">
              <a:xfrm>
                <a:off x="2451" y="1937"/>
                <a:ext cx="329" cy="1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600"/>
                  <a:t>нет</a:t>
                </a:r>
              </a:p>
            </p:txBody>
          </p:sp>
          <p:sp>
            <p:nvSpPr>
              <p:cNvPr id="15374" name="Line 275"/>
              <p:cNvSpPr>
                <a:spLocks noChangeShapeType="1"/>
              </p:cNvSpPr>
              <p:nvPr/>
            </p:nvSpPr>
            <p:spPr bwMode="auto">
              <a:xfrm flipH="1">
                <a:off x="2154" y="2255"/>
                <a:ext cx="2" cy="10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15375" name="Rectangle 276"/>
              <p:cNvSpPr>
                <a:spLocks noChangeArrowheads="1"/>
              </p:cNvSpPr>
              <p:nvPr/>
            </p:nvSpPr>
            <p:spPr bwMode="auto">
              <a:xfrm>
                <a:off x="1791" y="2659"/>
                <a:ext cx="726" cy="159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r>
                  <a:rPr lang="en-US" sz="1600"/>
                  <a:t>i </a:t>
                </a:r>
                <a:r>
                  <a:rPr lang="ru-RU" sz="1600"/>
                  <a:t>:</a:t>
                </a:r>
                <a:r>
                  <a:rPr lang="en-US" sz="1600"/>
                  <a:t>= i+</a:t>
                </a:r>
                <a:r>
                  <a:rPr lang="ru-RU" sz="1600"/>
                  <a:t>1</a:t>
                </a:r>
              </a:p>
            </p:txBody>
          </p:sp>
          <p:sp>
            <p:nvSpPr>
              <p:cNvPr id="15376" name="Freeform 277"/>
              <p:cNvSpPr>
                <a:spLocks/>
              </p:cNvSpPr>
              <p:nvPr/>
            </p:nvSpPr>
            <p:spPr bwMode="auto">
              <a:xfrm>
                <a:off x="1429" y="1855"/>
                <a:ext cx="727" cy="1066"/>
              </a:xfrm>
              <a:custGeom>
                <a:avLst/>
                <a:gdLst>
                  <a:gd name="T0" fmla="*/ 727 w 613"/>
                  <a:gd name="T1" fmla="*/ 963 h 1180"/>
                  <a:gd name="T2" fmla="*/ 727 w 613"/>
                  <a:gd name="T3" fmla="*/ 1066 h 1180"/>
                  <a:gd name="T4" fmla="*/ 0 w 613"/>
                  <a:gd name="T5" fmla="*/ 1066 h 1180"/>
                  <a:gd name="T6" fmla="*/ 0 w 613"/>
                  <a:gd name="T7" fmla="*/ 0 h 1180"/>
                  <a:gd name="T8" fmla="*/ 727 w 613"/>
                  <a:gd name="T9" fmla="*/ 0 h 11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13" h="1180">
                    <a:moveTo>
                      <a:pt x="613" y="1066"/>
                    </a:moveTo>
                    <a:lnTo>
                      <a:pt x="613" y="1180"/>
                    </a:lnTo>
                    <a:lnTo>
                      <a:pt x="0" y="1180"/>
                    </a:lnTo>
                    <a:lnTo>
                      <a:pt x="0" y="0"/>
                    </a:lnTo>
                    <a:lnTo>
                      <a:pt x="613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7" name="Rectangle 278"/>
              <p:cNvSpPr>
                <a:spLocks noChangeArrowheads="1"/>
              </p:cNvSpPr>
              <p:nvPr/>
            </p:nvSpPr>
            <p:spPr bwMode="auto">
              <a:xfrm>
                <a:off x="1791" y="2364"/>
                <a:ext cx="726" cy="181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r>
                  <a:rPr lang="ru-RU" sz="1400"/>
                  <a:t>тело цикла</a:t>
                </a:r>
                <a:endParaRPr lang="ru-RU" sz="1400" baseline="30000"/>
              </a:p>
            </p:txBody>
          </p:sp>
          <p:sp>
            <p:nvSpPr>
              <p:cNvPr id="15378" name="Line 279"/>
              <p:cNvSpPr>
                <a:spLocks noChangeShapeType="1"/>
              </p:cNvSpPr>
              <p:nvPr/>
            </p:nvSpPr>
            <p:spPr bwMode="auto">
              <a:xfrm>
                <a:off x="2154" y="2546"/>
                <a:ext cx="0" cy="1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15379" name="Line 280"/>
              <p:cNvSpPr>
                <a:spLocks noChangeShapeType="1"/>
              </p:cNvSpPr>
              <p:nvPr/>
            </p:nvSpPr>
            <p:spPr bwMode="auto">
              <a:xfrm>
                <a:off x="2155" y="1797"/>
                <a:ext cx="0" cy="16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15380" name="Rectangle 281"/>
              <p:cNvSpPr>
                <a:spLocks noChangeArrowheads="1"/>
              </p:cNvSpPr>
              <p:nvPr/>
            </p:nvSpPr>
            <p:spPr bwMode="auto">
              <a:xfrm>
                <a:off x="1792" y="1638"/>
                <a:ext cx="726" cy="159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r>
                  <a:rPr lang="en-US" sz="1600"/>
                  <a:t>i </a:t>
                </a:r>
                <a:r>
                  <a:rPr lang="ru-RU" sz="1600"/>
                  <a:t>:</a:t>
                </a:r>
                <a:r>
                  <a:rPr lang="en-US" sz="1600"/>
                  <a:t>= n</a:t>
                </a:r>
                <a:endParaRPr lang="ru-RU" sz="1600"/>
              </a:p>
            </p:txBody>
          </p:sp>
          <p:sp>
            <p:nvSpPr>
              <p:cNvPr id="15381" name="Freeform 282"/>
              <p:cNvSpPr>
                <a:spLocks/>
              </p:cNvSpPr>
              <p:nvPr/>
            </p:nvSpPr>
            <p:spPr bwMode="auto">
              <a:xfrm>
                <a:off x="2517" y="2107"/>
                <a:ext cx="204" cy="317"/>
              </a:xfrm>
              <a:custGeom>
                <a:avLst/>
                <a:gdLst>
                  <a:gd name="T0" fmla="*/ 0 w 204"/>
                  <a:gd name="T1" fmla="*/ 0 h 317"/>
                  <a:gd name="T2" fmla="*/ 204 w 204"/>
                  <a:gd name="T3" fmla="*/ 0 h 317"/>
                  <a:gd name="T4" fmla="*/ 204 w 204"/>
                  <a:gd name="T5" fmla="*/ 317 h 31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4" h="317">
                    <a:moveTo>
                      <a:pt x="0" y="0"/>
                    </a:moveTo>
                    <a:lnTo>
                      <a:pt x="204" y="0"/>
                    </a:lnTo>
                    <a:lnTo>
                      <a:pt x="204" y="317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5368" name="Line 283"/>
            <p:cNvSpPr>
              <a:spLocks noChangeShapeType="1"/>
            </p:cNvSpPr>
            <p:nvPr/>
          </p:nvSpPr>
          <p:spPr bwMode="auto">
            <a:xfrm>
              <a:off x="2676" y="1298"/>
              <a:ext cx="24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69" name="Line 284"/>
            <p:cNvSpPr>
              <a:spLocks noChangeShapeType="1"/>
            </p:cNvSpPr>
            <p:nvPr/>
          </p:nvSpPr>
          <p:spPr bwMode="auto">
            <a:xfrm>
              <a:off x="2676" y="1366"/>
              <a:ext cx="24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484024" y="3789040"/>
            <a:ext cx="51107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2000" b="1" i="1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dirty="0">
                <a:solidFill>
                  <a:srgbClr val="330066"/>
                </a:solidFill>
              </a:rPr>
              <a:t> – </a:t>
            </a:r>
            <a:r>
              <a:rPr lang="ru-RU" dirty="0">
                <a:solidFill>
                  <a:srgbClr val="330066"/>
                </a:solidFill>
              </a:rPr>
              <a:t>параметр цикла (переменная-счётчик);</a:t>
            </a:r>
          </a:p>
          <a:p>
            <a:pPr lvl="0">
              <a:lnSpc>
                <a:spcPct val="90000"/>
              </a:lnSpc>
            </a:pPr>
            <a:r>
              <a:rPr lang="en-US" sz="2000" b="1" i="1" dirty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en-US" dirty="0">
                <a:solidFill>
                  <a:srgbClr val="330066"/>
                </a:solidFill>
              </a:rPr>
              <a:t> – </a:t>
            </a:r>
            <a:r>
              <a:rPr lang="ru-RU" dirty="0">
                <a:solidFill>
                  <a:srgbClr val="330066"/>
                </a:solidFill>
              </a:rPr>
              <a:t>начальное значение счётчика; </a:t>
            </a:r>
            <a:endParaRPr lang="ru-RU" dirty="0" smtClean="0">
              <a:solidFill>
                <a:srgbClr val="330066"/>
              </a:solidFill>
            </a:endParaRPr>
          </a:p>
          <a:p>
            <a:pPr lvl="0">
              <a:lnSpc>
                <a:spcPct val="90000"/>
              </a:lnSpc>
            </a:pPr>
            <a:r>
              <a:rPr lang="en-US" sz="2000" b="1" i="1" dirty="0" smtClean="0">
                <a:solidFill>
                  <a:srgbClr val="000000"/>
                </a:solidFill>
                <a:latin typeface="Courier New" pitchFamily="49" charset="0"/>
              </a:rPr>
              <a:t>k</a:t>
            </a:r>
            <a:r>
              <a:rPr lang="en-US" dirty="0" smtClean="0">
                <a:solidFill>
                  <a:srgbClr val="330066"/>
                </a:solidFill>
              </a:rPr>
              <a:t> </a:t>
            </a:r>
            <a:r>
              <a:rPr lang="en-US" dirty="0">
                <a:solidFill>
                  <a:srgbClr val="330066"/>
                </a:solidFill>
              </a:rPr>
              <a:t>– </a:t>
            </a:r>
            <a:r>
              <a:rPr lang="ru-RU" dirty="0">
                <a:solidFill>
                  <a:srgbClr val="330066"/>
                </a:solidFill>
              </a:rPr>
              <a:t>конечное значение счётчика</a:t>
            </a:r>
            <a:r>
              <a:rPr lang="ru-RU" dirty="0" smtClean="0">
                <a:solidFill>
                  <a:srgbClr val="330066"/>
                </a:solidFill>
              </a:rPr>
              <a:t>.</a:t>
            </a:r>
            <a:endParaRPr lang="en-US" dirty="0">
              <a:solidFill>
                <a:srgbClr val="33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5025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1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1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1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818" grpId="0"/>
      <p:bldP spid="151821" grpId="0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9152" y="1752600"/>
            <a:ext cx="4572000" cy="286232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cikl_for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n: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a, y: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a, n: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(a, n);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y:=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pt-BR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n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y:=y*a;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'y='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y);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dirty="0">
                <a:solidFill>
                  <a:schemeClr val="tx2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 i="1" dirty="0">
                <a:solidFill>
                  <a:schemeClr val="tx2"/>
                </a:solidFill>
                <a:latin typeface="Arial" charset="0"/>
              </a:rPr>
              <a:t>a</a:t>
            </a:r>
            <a:r>
              <a:rPr lang="en-US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1800" dirty="0">
                <a:solidFill>
                  <a:schemeClr val="tx2"/>
                </a:solidFill>
                <a:latin typeface="Arial" charset="0"/>
              </a:rPr>
              <a:t>и </a:t>
            </a:r>
            <a:r>
              <a:rPr lang="en-US" sz="1800" i="1" dirty="0">
                <a:solidFill>
                  <a:schemeClr val="tx2"/>
                </a:solidFill>
                <a:latin typeface="Arial" charset="0"/>
              </a:rPr>
              <a:t>n</a:t>
            </a:r>
            <a:r>
              <a:rPr lang="ru-RU" sz="1800" dirty="0">
                <a:solidFill>
                  <a:schemeClr val="tx2"/>
                </a:solidFill>
                <a:latin typeface="Arial" charset="0"/>
              </a:rPr>
              <a:t>. Что появится на экране?</a:t>
            </a:r>
          </a:p>
        </p:txBody>
      </p:sp>
      <p:grpSp>
        <p:nvGrpSpPr>
          <p:cNvPr id="98506" name="Group 202"/>
          <p:cNvGrpSpPr>
            <a:grpSpLocks/>
          </p:cNvGrpSpPr>
          <p:nvPr/>
        </p:nvGrpSpPr>
        <p:grpSpPr bwMode="auto">
          <a:xfrm>
            <a:off x="503238" y="1592263"/>
            <a:ext cx="2052637" cy="4068762"/>
            <a:chOff x="181" y="890"/>
            <a:chExt cx="1293" cy="2563"/>
          </a:xfrm>
        </p:grpSpPr>
        <p:sp>
          <p:nvSpPr>
            <p:cNvPr id="98507" name="AutoShape 203"/>
            <p:cNvSpPr>
              <a:spLocks noChangeArrowheads="1"/>
            </p:cNvSpPr>
            <p:nvPr/>
          </p:nvSpPr>
          <p:spPr bwMode="auto">
            <a:xfrm>
              <a:off x="550" y="890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charset="0"/>
                </a:rPr>
                <a:t>начало</a:t>
              </a:r>
            </a:p>
          </p:txBody>
        </p:sp>
        <p:sp>
          <p:nvSpPr>
            <p:cNvPr id="98508" name="AutoShape 204"/>
            <p:cNvSpPr>
              <a:spLocks noChangeArrowheads="1"/>
            </p:cNvSpPr>
            <p:nvPr/>
          </p:nvSpPr>
          <p:spPr bwMode="auto">
            <a:xfrm>
              <a:off x="362" y="1253"/>
              <a:ext cx="930" cy="181"/>
            </a:xfrm>
            <a:prstGeom prst="parallelogram">
              <a:avLst>
                <a:gd name="adj" fmla="val 128453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>
                  <a:latin typeface="Arial" charset="0"/>
                </a:rPr>
                <a:t>ввод </a:t>
              </a:r>
              <a:r>
                <a:rPr lang="en-US" sz="1600" dirty="0" err="1">
                  <a:latin typeface="Arial" charset="0"/>
                </a:rPr>
                <a:t>a</a:t>
              </a:r>
              <a:r>
                <a:rPr lang="en-US" sz="1400" dirty="0" err="1">
                  <a:latin typeface="Arial" charset="0"/>
                </a:rPr>
                <a:t>,</a:t>
              </a:r>
              <a:r>
                <a:rPr lang="en-US" sz="1600" dirty="0" err="1">
                  <a:latin typeface="Arial" charset="0"/>
                </a:rPr>
                <a:t>n</a:t>
              </a:r>
              <a:endParaRPr lang="ru-RU" sz="1600" dirty="0">
                <a:latin typeface="Arial" charset="0"/>
              </a:endParaRPr>
            </a:p>
          </p:txBody>
        </p:sp>
        <p:sp>
          <p:nvSpPr>
            <p:cNvPr id="98509" name="Line 205"/>
            <p:cNvSpPr>
              <a:spLocks noChangeShapeType="1"/>
            </p:cNvSpPr>
            <p:nvPr/>
          </p:nvSpPr>
          <p:spPr bwMode="auto">
            <a:xfrm>
              <a:off x="838" y="1092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8510" name="Line 206"/>
            <p:cNvSpPr>
              <a:spLocks noChangeShapeType="1"/>
            </p:cNvSpPr>
            <p:nvPr/>
          </p:nvSpPr>
          <p:spPr bwMode="auto">
            <a:xfrm>
              <a:off x="839" y="1752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8511" name="Line 207"/>
            <p:cNvSpPr>
              <a:spLocks noChangeShapeType="1"/>
            </p:cNvSpPr>
            <p:nvPr/>
          </p:nvSpPr>
          <p:spPr bwMode="auto">
            <a:xfrm>
              <a:off x="839" y="2105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8512" name="AutoShape 208"/>
            <p:cNvSpPr>
              <a:spLocks noChangeArrowheads="1"/>
            </p:cNvSpPr>
            <p:nvPr/>
          </p:nvSpPr>
          <p:spPr bwMode="auto">
            <a:xfrm>
              <a:off x="431" y="2911"/>
              <a:ext cx="794" cy="181"/>
            </a:xfrm>
            <a:prstGeom prst="parallelogram">
              <a:avLst>
                <a:gd name="adj" fmla="val 109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>
                  <a:latin typeface="Arial" charset="0"/>
                </a:rPr>
                <a:t>вывод</a:t>
              </a:r>
              <a:r>
                <a:rPr lang="ru-RU" sz="1200" dirty="0">
                  <a:latin typeface="Arial" charset="0"/>
                </a:rPr>
                <a:t> </a:t>
              </a:r>
              <a:r>
                <a:rPr lang="en-US" sz="1600" dirty="0">
                  <a:latin typeface="Arial" charset="0"/>
                </a:rPr>
                <a:t>y</a:t>
              </a:r>
              <a:endParaRPr lang="ru-RU" sz="1600" dirty="0">
                <a:latin typeface="Arial" charset="0"/>
              </a:endParaRPr>
            </a:p>
          </p:txBody>
        </p:sp>
        <p:sp>
          <p:nvSpPr>
            <p:cNvPr id="98513" name="Line 209"/>
            <p:cNvSpPr>
              <a:spLocks noChangeShapeType="1"/>
            </p:cNvSpPr>
            <p:nvPr/>
          </p:nvSpPr>
          <p:spPr bwMode="auto">
            <a:xfrm>
              <a:off x="862" y="3093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8514" name="AutoShape 210"/>
            <p:cNvSpPr>
              <a:spLocks noChangeArrowheads="1"/>
            </p:cNvSpPr>
            <p:nvPr/>
          </p:nvSpPr>
          <p:spPr bwMode="auto">
            <a:xfrm>
              <a:off x="544" y="3251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charset="0"/>
                </a:rPr>
                <a:t>конец</a:t>
              </a:r>
            </a:p>
          </p:txBody>
        </p:sp>
        <p:sp>
          <p:nvSpPr>
            <p:cNvPr id="98515" name="Line 211"/>
            <p:cNvSpPr>
              <a:spLocks noChangeShapeType="1"/>
            </p:cNvSpPr>
            <p:nvPr/>
          </p:nvSpPr>
          <p:spPr bwMode="auto">
            <a:xfrm>
              <a:off x="839" y="1434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8516" name="Rectangle 212"/>
            <p:cNvSpPr>
              <a:spLocks noChangeArrowheads="1"/>
            </p:cNvSpPr>
            <p:nvPr/>
          </p:nvSpPr>
          <p:spPr bwMode="auto">
            <a:xfrm>
              <a:off x="476" y="1600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 dirty="0">
                  <a:latin typeface="Arial" charset="0"/>
                </a:rPr>
                <a:t>y := 1</a:t>
              </a:r>
              <a:endParaRPr lang="ru-RU" sz="1600" dirty="0">
                <a:latin typeface="Arial" charset="0"/>
              </a:endParaRPr>
            </a:p>
          </p:txBody>
        </p:sp>
        <p:sp>
          <p:nvSpPr>
            <p:cNvPr id="98517" name="Rectangle 213"/>
            <p:cNvSpPr>
              <a:spLocks noChangeArrowheads="1"/>
            </p:cNvSpPr>
            <p:nvPr/>
          </p:nvSpPr>
          <p:spPr bwMode="auto">
            <a:xfrm>
              <a:off x="476" y="2263"/>
              <a:ext cx="726" cy="250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800" dirty="0">
                  <a:latin typeface="Arial" charset="0"/>
                </a:rPr>
                <a:t>y := y</a:t>
              </a:r>
              <a:r>
                <a:rPr lang="en-US" sz="1800" baseline="-10000" dirty="0">
                  <a:latin typeface="Arial" charset="0"/>
                </a:rPr>
                <a:t>*</a:t>
              </a:r>
              <a:r>
                <a:rPr lang="en-US" sz="1800" dirty="0">
                  <a:latin typeface="Arial" charset="0"/>
                </a:rPr>
                <a:t>a</a:t>
              </a:r>
              <a:endParaRPr lang="ru-RU" sz="2000" baseline="50000" dirty="0">
                <a:latin typeface="Arial" charset="0"/>
              </a:endParaRPr>
            </a:p>
          </p:txBody>
        </p:sp>
        <p:sp>
          <p:nvSpPr>
            <p:cNvPr id="98518" name="AutoShape 214"/>
            <p:cNvSpPr>
              <a:spLocks noChangeArrowheads="1"/>
            </p:cNvSpPr>
            <p:nvPr/>
          </p:nvSpPr>
          <p:spPr bwMode="auto">
            <a:xfrm>
              <a:off x="363" y="1911"/>
              <a:ext cx="975" cy="197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800">
                  <a:latin typeface="Arial" charset="0"/>
                </a:rPr>
                <a:t>i := </a:t>
              </a:r>
              <a:r>
                <a:rPr lang="ru-RU" sz="1800">
                  <a:latin typeface="Arial" charset="0"/>
                </a:rPr>
                <a:t>1</a:t>
              </a:r>
              <a:r>
                <a:rPr lang="en-US" sz="1800">
                  <a:latin typeface="Arial" charset="0"/>
                </a:rPr>
                <a:t>, n</a:t>
              </a:r>
              <a:endParaRPr lang="ru-RU" sz="1800">
                <a:latin typeface="Arial" charset="0"/>
              </a:endParaRPr>
            </a:p>
          </p:txBody>
        </p:sp>
        <p:sp>
          <p:nvSpPr>
            <p:cNvPr id="98519" name="Freeform 215"/>
            <p:cNvSpPr>
              <a:spLocks/>
            </p:cNvSpPr>
            <p:nvPr/>
          </p:nvSpPr>
          <p:spPr bwMode="auto">
            <a:xfrm>
              <a:off x="181" y="2006"/>
              <a:ext cx="658" cy="608"/>
            </a:xfrm>
            <a:custGeom>
              <a:avLst/>
              <a:gdLst>
                <a:gd name="T0" fmla="*/ 658 w 658"/>
                <a:gd name="T1" fmla="*/ 476 h 567"/>
                <a:gd name="T2" fmla="*/ 658 w 658"/>
                <a:gd name="T3" fmla="*/ 567 h 567"/>
                <a:gd name="T4" fmla="*/ 0 w 658"/>
                <a:gd name="T5" fmla="*/ 567 h 567"/>
                <a:gd name="T6" fmla="*/ 0 w 658"/>
                <a:gd name="T7" fmla="*/ 0 h 567"/>
                <a:gd name="T8" fmla="*/ 182 w 658"/>
                <a:gd name="T9" fmla="*/ 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8" h="567">
                  <a:moveTo>
                    <a:pt x="658" y="476"/>
                  </a:moveTo>
                  <a:lnTo>
                    <a:pt x="658" y="567"/>
                  </a:lnTo>
                  <a:lnTo>
                    <a:pt x="0" y="567"/>
                  </a:lnTo>
                  <a:lnTo>
                    <a:pt x="0" y="0"/>
                  </a:lnTo>
                  <a:lnTo>
                    <a:pt x="182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520" name="Freeform 216"/>
            <p:cNvSpPr>
              <a:spLocks/>
            </p:cNvSpPr>
            <p:nvPr/>
          </p:nvSpPr>
          <p:spPr bwMode="auto">
            <a:xfrm>
              <a:off x="839" y="2006"/>
              <a:ext cx="635" cy="902"/>
            </a:xfrm>
            <a:custGeom>
              <a:avLst/>
              <a:gdLst>
                <a:gd name="T0" fmla="*/ 499 w 635"/>
                <a:gd name="T1" fmla="*/ 0 h 839"/>
                <a:gd name="T2" fmla="*/ 635 w 635"/>
                <a:gd name="T3" fmla="*/ 0 h 839"/>
                <a:gd name="T4" fmla="*/ 635 w 635"/>
                <a:gd name="T5" fmla="*/ 703 h 839"/>
                <a:gd name="T6" fmla="*/ 0 w 635"/>
                <a:gd name="T7" fmla="*/ 703 h 839"/>
                <a:gd name="T8" fmla="*/ 0 w 635"/>
                <a:gd name="T9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839">
                  <a:moveTo>
                    <a:pt x="499" y="0"/>
                  </a:moveTo>
                  <a:lnTo>
                    <a:pt x="635" y="0"/>
                  </a:lnTo>
                  <a:lnTo>
                    <a:pt x="635" y="703"/>
                  </a:lnTo>
                  <a:lnTo>
                    <a:pt x="0" y="703"/>
                  </a:lnTo>
                  <a:lnTo>
                    <a:pt x="0" y="839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66"/>
                </a:solidFill>
                <a:effectLst/>
                <a:uLnTx/>
                <a:uFillTx/>
                <a:latin typeface="Arial" charset="0"/>
              </a:rPr>
              <a:t>Трассировка программы с циклом «ДЛЯ»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330066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98525" name="Group 221"/>
          <p:cNvGrpSpPr>
            <a:grpSpLocks/>
          </p:cNvGrpSpPr>
          <p:nvPr/>
        </p:nvGrpSpPr>
        <p:grpSpPr bwMode="auto">
          <a:xfrm>
            <a:off x="1511300" y="2312988"/>
            <a:ext cx="2736850" cy="2628900"/>
            <a:chOff x="952" y="1457"/>
            <a:chExt cx="1724" cy="1656"/>
          </a:xfrm>
        </p:grpSpPr>
        <p:grpSp>
          <p:nvGrpSpPr>
            <p:cNvPr id="98523" name="Group 219"/>
            <p:cNvGrpSpPr>
              <a:grpSpLocks/>
            </p:cNvGrpSpPr>
            <p:nvPr/>
          </p:nvGrpSpPr>
          <p:grpSpPr bwMode="auto">
            <a:xfrm>
              <a:off x="1338" y="1457"/>
              <a:ext cx="1020" cy="544"/>
              <a:chOff x="1338" y="1457"/>
              <a:chExt cx="1020" cy="544"/>
            </a:xfrm>
          </p:grpSpPr>
          <p:sp>
            <p:nvSpPr>
              <p:cNvPr id="98495" name="AutoShape 191"/>
              <p:cNvSpPr>
                <a:spLocks/>
              </p:cNvSpPr>
              <p:nvPr/>
            </p:nvSpPr>
            <p:spPr bwMode="auto">
              <a:xfrm>
                <a:off x="2245" y="1684"/>
                <a:ext cx="113" cy="317"/>
              </a:xfrm>
              <a:prstGeom prst="leftBrace">
                <a:avLst>
                  <a:gd name="adj1" fmla="val 23378"/>
                  <a:gd name="adj2" fmla="val 50000"/>
                </a:avLst>
              </a:prstGeom>
              <a:noFill/>
              <a:ln w="12700">
                <a:solidFill>
                  <a:srgbClr val="339933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8496" name="Line 192"/>
              <p:cNvSpPr>
                <a:spLocks noChangeShapeType="1"/>
              </p:cNvSpPr>
              <p:nvPr/>
            </p:nvSpPr>
            <p:spPr bwMode="auto">
              <a:xfrm>
                <a:off x="1338" y="1457"/>
                <a:ext cx="930" cy="385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8498" name="Line 194"/>
            <p:cNvSpPr>
              <a:spLocks noChangeShapeType="1"/>
            </p:cNvSpPr>
            <p:nvPr/>
          </p:nvSpPr>
          <p:spPr bwMode="auto">
            <a:xfrm>
              <a:off x="1360" y="1820"/>
              <a:ext cx="976" cy="299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501" name="Line 197"/>
            <p:cNvSpPr>
              <a:spLocks noChangeShapeType="1"/>
            </p:cNvSpPr>
            <p:nvPr/>
          </p:nvSpPr>
          <p:spPr bwMode="auto">
            <a:xfrm flipV="1">
              <a:off x="1361" y="2455"/>
              <a:ext cx="1315" cy="45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504" name="Line 200"/>
            <p:cNvSpPr>
              <a:spLocks noChangeShapeType="1"/>
            </p:cNvSpPr>
            <p:nvPr/>
          </p:nvSpPr>
          <p:spPr bwMode="auto">
            <a:xfrm flipV="1">
              <a:off x="1292" y="2626"/>
              <a:ext cx="1044" cy="487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499" name="Line 195"/>
            <p:cNvSpPr>
              <a:spLocks noChangeShapeType="1"/>
            </p:cNvSpPr>
            <p:nvPr/>
          </p:nvSpPr>
          <p:spPr bwMode="auto">
            <a:xfrm>
              <a:off x="952" y="2183"/>
              <a:ext cx="1384" cy="91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09360" y="3424687"/>
            <a:ext cx="2628707" cy="457200"/>
            <a:chOff x="3709360" y="3424687"/>
            <a:chExt cx="2628707" cy="457200"/>
          </a:xfrm>
        </p:grpSpPr>
        <p:sp>
          <p:nvSpPr>
            <p:cNvPr id="32" name="Полилиния 31"/>
            <p:cNvSpPr/>
            <p:nvPr/>
          </p:nvSpPr>
          <p:spPr>
            <a:xfrm>
              <a:off x="3709360" y="3424687"/>
              <a:ext cx="2380890" cy="457200"/>
            </a:xfrm>
            <a:custGeom>
              <a:avLst/>
              <a:gdLst>
                <a:gd name="connsiteX0" fmla="*/ 1673524 w 2380890"/>
                <a:gd name="connsiteY0" fmla="*/ 457200 h 457200"/>
                <a:gd name="connsiteX1" fmla="*/ 2380890 w 2380890"/>
                <a:gd name="connsiteY1" fmla="*/ 457200 h 457200"/>
                <a:gd name="connsiteX2" fmla="*/ 2380890 w 2380890"/>
                <a:gd name="connsiteY2" fmla="*/ 0 h 457200"/>
                <a:gd name="connsiteX3" fmla="*/ 0 w 2380890"/>
                <a:gd name="connsiteY3" fmla="*/ 0 h 457200"/>
                <a:gd name="connsiteX4" fmla="*/ 0 w 2380890"/>
                <a:gd name="connsiteY4" fmla="*/ 112143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0890" h="457200">
                  <a:moveTo>
                    <a:pt x="1673524" y="457200"/>
                  </a:moveTo>
                  <a:lnTo>
                    <a:pt x="2380890" y="457200"/>
                  </a:lnTo>
                  <a:lnTo>
                    <a:pt x="2380890" y="0"/>
                  </a:lnTo>
                  <a:lnTo>
                    <a:pt x="0" y="0"/>
                  </a:lnTo>
                  <a:lnTo>
                    <a:pt x="0" y="112143"/>
                  </a:lnTo>
                </a:path>
              </a:pathLst>
            </a:custGeom>
            <a:noFill/>
            <a:ln w="12700">
              <a:solidFill>
                <a:srgbClr val="339933"/>
              </a:solidFill>
              <a:prstDash val="dash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 Box 46"/>
            <p:cNvSpPr txBox="1">
              <a:spLocks noChangeArrowheads="1"/>
            </p:cNvSpPr>
            <p:nvPr/>
          </p:nvSpPr>
          <p:spPr bwMode="auto">
            <a:xfrm>
              <a:off x="6076965" y="3495482"/>
              <a:ext cx="261102" cy="257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1200" dirty="0">
                  <a:solidFill>
                    <a:srgbClr val="008000"/>
                  </a:solidFill>
                </a:rPr>
                <a:t>+1</a:t>
              </a:r>
            </a:p>
          </p:txBody>
        </p:sp>
      </p:grpSp>
      <p:sp>
        <p:nvSpPr>
          <p:cNvPr id="35" name="Text Box 46"/>
          <p:cNvSpPr txBox="1">
            <a:spLocks noChangeArrowheads="1"/>
          </p:cNvSpPr>
          <p:nvPr/>
        </p:nvSpPr>
        <p:spPr bwMode="auto">
          <a:xfrm>
            <a:off x="494474" y="3465513"/>
            <a:ext cx="261102" cy="25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200" dirty="0">
                <a:solidFill>
                  <a:srgbClr val="008000"/>
                </a:solidFill>
              </a:rPr>
              <a:t>+1</a:t>
            </a:r>
          </a:p>
        </p:txBody>
      </p:sp>
    </p:spTree>
    <p:extLst>
      <p:ext uri="{BB962C8B-B14F-4D97-AF65-F5344CB8AC3E}">
        <p14:creationId xmlns:p14="http://schemas.microsoft.com/office/powerpoint/2010/main" val="425699377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 smtClean="0">
                <a:solidFill>
                  <a:srgbClr val="000000"/>
                </a:solidFill>
                <a:latin typeface="Arial" charset="0"/>
              </a:rPr>
              <a:t>a=4, n=3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164858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i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&lt;= n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 i="1" dirty="0">
                <a:solidFill>
                  <a:srgbClr val="330066"/>
                </a:solidFill>
                <a:latin typeface="Arial" charset="0"/>
              </a:rPr>
              <a:t>a</a:t>
            </a:r>
            <a:r>
              <a:rPr lang="en-US" sz="1800" dirty="0">
                <a:solidFill>
                  <a:srgbClr val="330066"/>
                </a:solidFill>
                <a:latin typeface="Arial" charset="0"/>
              </a:rPr>
              <a:t> 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 i="1" dirty="0">
                <a:solidFill>
                  <a:srgbClr val="330066"/>
                </a:solidFill>
                <a:latin typeface="Arial" charset="0"/>
              </a:rPr>
              <a:t>n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«ДЛЯ»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13" name="Text Box 111"/>
          <p:cNvSpPr txBox="1">
            <a:spLocks noChangeArrowheads="1"/>
          </p:cNvSpPr>
          <p:nvPr/>
        </p:nvSpPr>
        <p:spPr bwMode="auto">
          <a:xfrm>
            <a:off x="5096308" y="2249494"/>
            <a:ext cx="459426" cy="2154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solidFill>
                  <a:srgbClr val="000000"/>
                </a:solidFill>
              </a:rPr>
              <a:t>-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4" name="Text Box 111"/>
          <p:cNvSpPr txBox="1">
            <a:spLocks noChangeArrowheads="1"/>
          </p:cNvSpPr>
          <p:nvPr/>
        </p:nvSpPr>
        <p:spPr bwMode="auto">
          <a:xfrm>
            <a:off x="5724128" y="2249494"/>
            <a:ext cx="468051" cy="2154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solidFill>
                  <a:srgbClr val="000000"/>
                </a:solidFill>
              </a:rPr>
              <a:t>-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3886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3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1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1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156901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≤3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388" y="1971961"/>
            <a:ext cx="4572000" cy="286232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cikl_for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n: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a, y: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a, n: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(a, n);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y:=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pt-BR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n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y:=y*a;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'y='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y);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9218" name="Picture 2" descr="E:\_Папа-админ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941168"/>
            <a:ext cx="2620963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778" y="5409220"/>
            <a:ext cx="191795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59030" y="5678500"/>
            <a:ext cx="71257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159732" y="5373216"/>
            <a:ext cx="50405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59315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9" dur="indefinite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3" grpId="0" animBg="1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 smtClean="0">
                <a:solidFill>
                  <a:srgbClr val="000000"/>
                </a:solidFill>
                <a:latin typeface="Arial" charset="0"/>
              </a:rPr>
              <a:t>a=4, n=3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628614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i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&lt;= n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 i="1" dirty="0">
                <a:solidFill>
                  <a:srgbClr val="330066"/>
                </a:solidFill>
                <a:latin typeface="Arial" charset="0"/>
              </a:rPr>
              <a:t>a</a:t>
            </a:r>
            <a:r>
              <a:rPr lang="en-US" sz="1800" dirty="0">
                <a:solidFill>
                  <a:srgbClr val="330066"/>
                </a:solidFill>
                <a:latin typeface="Arial" charset="0"/>
              </a:rPr>
              <a:t> 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 i="1" dirty="0">
                <a:solidFill>
                  <a:srgbClr val="330066"/>
                </a:solidFill>
                <a:latin typeface="Arial" charset="0"/>
              </a:rPr>
              <a:t>n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«ДЛЯ»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4086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3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1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1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156901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≤3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1" name="Text Box 111"/>
          <p:cNvSpPr txBox="1">
            <a:spLocks noChangeArrowheads="1"/>
          </p:cNvSpPr>
          <p:nvPr/>
        </p:nvSpPr>
        <p:spPr bwMode="auto">
          <a:xfrm>
            <a:off x="6933338" y="376479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388" y="1971961"/>
            <a:ext cx="4572000" cy="286232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cikl_for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n: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a, y: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a, n: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(a, n);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y:=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pt-BR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n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y:=y*a;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'y='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y);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9218" name="Picture 2" descr="E:\_Папа-админ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941168"/>
            <a:ext cx="2620963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259030" y="5678500"/>
            <a:ext cx="71257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6" name="Text Box 111"/>
          <p:cNvSpPr txBox="1">
            <a:spLocks noChangeArrowheads="1"/>
          </p:cNvSpPr>
          <p:nvPr/>
        </p:nvSpPr>
        <p:spPr bwMode="auto">
          <a:xfrm>
            <a:off x="7622145" y="4074253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2≤3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Text Box 111"/>
          <p:cNvSpPr txBox="1">
            <a:spLocks noChangeArrowheads="1"/>
          </p:cNvSpPr>
          <p:nvPr/>
        </p:nvSpPr>
        <p:spPr bwMode="auto">
          <a:xfrm>
            <a:off x="6312943" y="4379537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16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7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6" grpId="0" animBg="1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 smtClean="0">
                <a:solidFill>
                  <a:srgbClr val="000000"/>
                </a:solidFill>
                <a:latin typeface="Arial" charset="0"/>
              </a:rPr>
              <a:t>a=4, n=3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858809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i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&lt;= n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 i="1" dirty="0">
                <a:solidFill>
                  <a:srgbClr val="330066"/>
                </a:solidFill>
                <a:latin typeface="Arial" charset="0"/>
              </a:rPr>
              <a:t>a</a:t>
            </a:r>
            <a:r>
              <a:rPr lang="en-US" sz="1800" dirty="0">
                <a:solidFill>
                  <a:srgbClr val="330066"/>
                </a:solidFill>
                <a:latin typeface="Arial" charset="0"/>
              </a:rPr>
              <a:t> 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 i="1" dirty="0">
                <a:solidFill>
                  <a:srgbClr val="330066"/>
                </a:solidFill>
                <a:latin typeface="Arial" charset="0"/>
              </a:rPr>
              <a:t>n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«ДЛЯ»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4086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3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1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1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156901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≤3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1" name="Text Box 111"/>
          <p:cNvSpPr txBox="1">
            <a:spLocks noChangeArrowheads="1"/>
          </p:cNvSpPr>
          <p:nvPr/>
        </p:nvSpPr>
        <p:spPr bwMode="auto">
          <a:xfrm>
            <a:off x="6933338" y="376479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388" y="1971961"/>
            <a:ext cx="4572000" cy="286232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cikl_for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n: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a, y: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a, n: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(a, n);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y:=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pt-BR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n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y:=y*a;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'y='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y);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9218" name="Picture 2" descr="E:\_Папа-админ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941168"/>
            <a:ext cx="2620963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259030" y="5678500"/>
            <a:ext cx="71257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6" name="Text Box 111"/>
          <p:cNvSpPr txBox="1">
            <a:spLocks noChangeArrowheads="1"/>
          </p:cNvSpPr>
          <p:nvPr/>
        </p:nvSpPr>
        <p:spPr bwMode="auto">
          <a:xfrm>
            <a:off x="7622145" y="4074253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2≤3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Text Box 111"/>
          <p:cNvSpPr txBox="1">
            <a:spLocks noChangeArrowheads="1"/>
          </p:cNvSpPr>
          <p:nvPr/>
        </p:nvSpPr>
        <p:spPr bwMode="auto">
          <a:xfrm>
            <a:off x="6312943" y="4379537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16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8" name="Text Box 111"/>
          <p:cNvSpPr txBox="1">
            <a:spLocks noChangeArrowheads="1"/>
          </p:cNvSpPr>
          <p:nvPr/>
        </p:nvSpPr>
        <p:spPr bwMode="auto">
          <a:xfrm>
            <a:off x="6933338" y="4673524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9" name="Text Box 111"/>
          <p:cNvSpPr txBox="1">
            <a:spLocks noChangeArrowheads="1"/>
          </p:cNvSpPr>
          <p:nvPr/>
        </p:nvSpPr>
        <p:spPr bwMode="auto">
          <a:xfrm>
            <a:off x="7622145" y="4982979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3≤3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0" name="Text Box 111"/>
          <p:cNvSpPr txBox="1">
            <a:spLocks noChangeArrowheads="1"/>
          </p:cNvSpPr>
          <p:nvPr/>
        </p:nvSpPr>
        <p:spPr bwMode="auto">
          <a:xfrm>
            <a:off x="6311270" y="5296889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6</a:t>
            </a:r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25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 smtClean="0">
                <a:solidFill>
                  <a:srgbClr val="000000"/>
                </a:solidFill>
                <a:latin typeface="Arial" charset="0"/>
              </a:rPr>
              <a:t>a=4, n=3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765117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i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&lt;= n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 i="1" dirty="0">
                <a:solidFill>
                  <a:srgbClr val="330066"/>
                </a:solidFill>
                <a:latin typeface="Arial" charset="0"/>
              </a:rPr>
              <a:t>a</a:t>
            </a:r>
            <a:r>
              <a:rPr lang="en-US" sz="1800" dirty="0">
                <a:solidFill>
                  <a:srgbClr val="330066"/>
                </a:solidFill>
                <a:latin typeface="Arial" charset="0"/>
              </a:rPr>
              <a:t> 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 i="1" dirty="0">
                <a:solidFill>
                  <a:srgbClr val="330066"/>
                </a:solidFill>
                <a:latin typeface="Arial" charset="0"/>
              </a:rPr>
              <a:t>n</a:t>
            </a:r>
            <a:r>
              <a:rPr lang="ru-RU" sz="1800" dirty="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«ДЛЯ»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4086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3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1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1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156901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≤3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1" name="Text Box 111"/>
          <p:cNvSpPr txBox="1">
            <a:spLocks noChangeArrowheads="1"/>
          </p:cNvSpPr>
          <p:nvPr/>
        </p:nvSpPr>
        <p:spPr bwMode="auto">
          <a:xfrm>
            <a:off x="6933338" y="376479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388" y="1971961"/>
            <a:ext cx="4572000" cy="286232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cikl_for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n: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a, y: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a, n: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(a, n);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y:=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pt-BR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n </a:t>
            </a:r>
            <a:r>
              <a:rPr lang="pt-BR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y:=y*a;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'y='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y);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9218" name="Picture 2" descr="E:\_Папа-админ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941168"/>
            <a:ext cx="2620963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259030" y="5678500"/>
            <a:ext cx="71257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6" name="Text Box 111"/>
          <p:cNvSpPr txBox="1">
            <a:spLocks noChangeArrowheads="1"/>
          </p:cNvSpPr>
          <p:nvPr/>
        </p:nvSpPr>
        <p:spPr bwMode="auto">
          <a:xfrm>
            <a:off x="7622145" y="4074253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2≤3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Text Box 111"/>
          <p:cNvSpPr txBox="1">
            <a:spLocks noChangeArrowheads="1"/>
          </p:cNvSpPr>
          <p:nvPr/>
        </p:nvSpPr>
        <p:spPr bwMode="auto">
          <a:xfrm>
            <a:off x="6312943" y="4379537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16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8" name="Text Box 111"/>
          <p:cNvSpPr txBox="1">
            <a:spLocks noChangeArrowheads="1"/>
          </p:cNvSpPr>
          <p:nvPr/>
        </p:nvSpPr>
        <p:spPr bwMode="auto">
          <a:xfrm>
            <a:off x="6933338" y="4673524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9" name="Text Box 111"/>
          <p:cNvSpPr txBox="1">
            <a:spLocks noChangeArrowheads="1"/>
          </p:cNvSpPr>
          <p:nvPr/>
        </p:nvSpPr>
        <p:spPr bwMode="auto">
          <a:xfrm>
            <a:off x="7622145" y="4982979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3≤3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0" name="Text Box 111"/>
          <p:cNvSpPr txBox="1">
            <a:spLocks noChangeArrowheads="1"/>
          </p:cNvSpPr>
          <p:nvPr/>
        </p:nvSpPr>
        <p:spPr bwMode="auto">
          <a:xfrm>
            <a:off x="6311270" y="5296889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6</a:t>
            </a:r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1" name="Text Box 111"/>
          <p:cNvSpPr txBox="1">
            <a:spLocks noChangeArrowheads="1"/>
          </p:cNvSpPr>
          <p:nvPr/>
        </p:nvSpPr>
        <p:spPr bwMode="auto">
          <a:xfrm>
            <a:off x="6931665" y="559087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2" name="Text Box 111"/>
          <p:cNvSpPr txBox="1">
            <a:spLocks noChangeArrowheads="1"/>
          </p:cNvSpPr>
          <p:nvPr/>
        </p:nvSpPr>
        <p:spPr bwMode="auto">
          <a:xfrm>
            <a:off x="7620472" y="5900331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4≤3 (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нет)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98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1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1</a:t>
            </a:r>
            <a:r>
              <a:rPr lang="ru-RU" sz="2400" b="1">
                <a:solidFill>
                  <a:schemeClr val="tx2"/>
                </a:solidFill>
              </a:rPr>
              <a:t>а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Вывести на экран последовательность натуральных чисел до </a:t>
            </a:r>
            <a:r>
              <a:rPr lang="en-US">
                <a:solidFill>
                  <a:schemeClr val="tx2"/>
                </a:solidFill>
              </a:rPr>
              <a:t>N </a:t>
            </a:r>
            <a:r>
              <a:rPr lang="ru-RU">
                <a:solidFill>
                  <a:schemeClr val="tx2"/>
                </a:solidFill>
              </a:rPr>
              <a:t>включительно.</a:t>
            </a:r>
            <a:endParaRPr lang="ru-RU" sz="2000">
              <a:solidFill>
                <a:schemeClr val="tx2"/>
              </a:solidFill>
            </a:endParaRPr>
          </a:p>
        </p:txBody>
      </p:sp>
      <p:grpSp>
        <p:nvGrpSpPr>
          <p:cNvPr id="227333" name="Group 5"/>
          <p:cNvGrpSpPr>
            <a:grpSpLocks/>
          </p:cNvGrpSpPr>
          <p:nvPr/>
        </p:nvGrpSpPr>
        <p:grpSpPr bwMode="auto">
          <a:xfrm>
            <a:off x="358775" y="1736725"/>
            <a:ext cx="2052638" cy="3451225"/>
            <a:chOff x="226" y="1094"/>
            <a:chExt cx="1293" cy="2174"/>
          </a:xfrm>
        </p:grpSpPr>
        <p:sp>
          <p:nvSpPr>
            <p:cNvPr id="16391" name="AutoShape 6"/>
            <p:cNvSpPr>
              <a:spLocks noChangeArrowheads="1"/>
            </p:cNvSpPr>
            <p:nvPr/>
          </p:nvSpPr>
          <p:spPr bwMode="auto">
            <a:xfrm>
              <a:off x="596" y="1094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6392" name="AutoShape 7"/>
            <p:cNvSpPr>
              <a:spLocks noChangeArrowheads="1"/>
            </p:cNvSpPr>
            <p:nvPr/>
          </p:nvSpPr>
          <p:spPr bwMode="auto">
            <a:xfrm>
              <a:off x="477" y="1457"/>
              <a:ext cx="794" cy="181"/>
            </a:xfrm>
            <a:prstGeom prst="parallelogram">
              <a:avLst>
                <a:gd name="adj" fmla="val 109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n</a:t>
              </a:r>
              <a:endParaRPr lang="ru-RU" sz="1600"/>
            </a:p>
          </p:txBody>
        </p:sp>
        <p:sp>
          <p:nvSpPr>
            <p:cNvPr id="16393" name="Line 8"/>
            <p:cNvSpPr>
              <a:spLocks noChangeShapeType="1"/>
            </p:cNvSpPr>
            <p:nvPr/>
          </p:nvSpPr>
          <p:spPr bwMode="auto">
            <a:xfrm>
              <a:off x="884" y="1296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394" name="Line 9"/>
            <p:cNvSpPr>
              <a:spLocks noChangeShapeType="1"/>
            </p:cNvSpPr>
            <p:nvPr/>
          </p:nvSpPr>
          <p:spPr bwMode="auto">
            <a:xfrm>
              <a:off x="885" y="1631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395" name="AutoShape 10"/>
            <p:cNvSpPr>
              <a:spLocks noChangeArrowheads="1"/>
            </p:cNvSpPr>
            <p:nvPr/>
          </p:nvSpPr>
          <p:spPr bwMode="auto">
            <a:xfrm>
              <a:off x="454" y="2183"/>
              <a:ext cx="816" cy="181"/>
            </a:xfrm>
            <a:prstGeom prst="parallelogram">
              <a:avLst>
                <a:gd name="adj" fmla="val 11270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i</a:t>
              </a:r>
              <a:endParaRPr lang="ru-RU" sz="1600"/>
            </a:p>
          </p:txBody>
        </p:sp>
        <p:sp>
          <p:nvSpPr>
            <p:cNvPr id="16396" name="AutoShape 11"/>
            <p:cNvSpPr>
              <a:spLocks noChangeArrowheads="1"/>
            </p:cNvSpPr>
            <p:nvPr/>
          </p:nvSpPr>
          <p:spPr bwMode="auto">
            <a:xfrm>
              <a:off x="476" y="2727"/>
              <a:ext cx="839" cy="181"/>
            </a:xfrm>
            <a:prstGeom prst="parallelogram">
              <a:avLst>
                <a:gd name="adj" fmla="val 115884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"Всё!"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6397" name="AutoShape 12"/>
            <p:cNvSpPr>
              <a:spLocks noChangeArrowheads="1"/>
            </p:cNvSpPr>
            <p:nvPr/>
          </p:nvSpPr>
          <p:spPr bwMode="auto">
            <a:xfrm>
              <a:off x="590" y="3066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6398" name="Line 13"/>
            <p:cNvSpPr>
              <a:spLocks noChangeShapeType="1"/>
            </p:cNvSpPr>
            <p:nvPr/>
          </p:nvSpPr>
          <p:spPr bwMode="auto">
            <a:xfrm>
              <a:off x="885" y="2908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399" name="AutoShape 14"/>
            <p:cNvSpPr>
              <a:spLocks noChangeArrowheads="1"/>
            </p:cNvSpPr>
            <p:nvPr/>
          </p:nvSpPr>
          <p:spPr bwMode="auto">
            <a:xfrm>
              <a:off x="408" y="1797"/>
              <a:ext cx="975" cy="197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/>
                <a:t>i := </a:t>
              </a:r>
              <a:r>
                <a:rPr lang="ru-RU" sz="1600"/>
                <a:t>1</a:t>
              </a:r>
              <a:r>
                <a:rPr lang="en-US" sz="1600"/>
                <a:t>, n</a:t>
              </a:r>
              <a:endParaRPr lang="ru-RU" sz="1600"/>
            </a:p>
          </p:txBody>
        </p:sp>
        <p:sp>
          <p:nvSpPr>
            <p:cNvPr id="16400" name="Line 15"/>
            <p:cNvSpPr>
              <a:spLocks noChangeAspect="1" noChangeShapeType="1"/>
            </p:cNvSpPr>
            <p:nvPr/>
          </p:nvSpPr>
          <p:spPr bwMode="auto">
            <a:xfrm>
              <a:off x="884" y="2001"/>
              <a:ext cx="0" cy="18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401" name="Freeform 16"/>
            <p:cNvSpPr>
              <a:spLocks/>
            </p:cNvSpPr>
            <p:nvPr/>
          </p:nvSpPr>
          <p:spPr bwMode="auto">
            <a:xfrm>
              <a:off x="226" y="1888"/>
              <a:ext cx="658" cy="567"/>
            </a:xfrm>
            <a:custGeom>
              <a:avLst/>
              <a:gdLst>
                <a:gd name="T0" fmla="*/ 658 w 658"/>
                <a:gd name="T1" fmla="*/ 476 h 567"/>
                <a:gd name="T2" fmla="*/ 658 w 658"/>
                <a:gd name="T3" fmla="*/ 567 h 567"/>
                <a:gd name="T4" fmla="*/ 0 w 658"/>
                <a:gd name="T5" fmla="*/ 567 h 567"/>
                <a:gd name="T6" fmla="*/ 0 w 658"/>
                <a:gd name="T7" fmla="*/ 0 h 567"/>
                <a:gd name="T8" fmla="*/ 182 w 658"/>
                <a:gd name="T9" fmla="*/ 0 h 5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58" h="567">
                  <a:moveTo>
                    <a:pt x="658" y="476"/>
                  </a:moveTo>
                  <a:lnTo>
                    <a:pt x="658" y="567"/>
                  </a:lnTo>
                  <a:lnTo>
                    <a:pt x="0" y="567"/>
                  </a:lnTo>
                  <a:lnTo>
                    <a:pt x="0" y="0"/>
                  </a:lnTo>
                  <a:lnTo>
                    <a:pt x="182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2" name="Freeform 17"/>
            <p:cNvSpPr>
              <a:spLocks/>
            </p:cNvSpPr>
            <p:nvPr/>
          </p:nvSpPr>
          <p:spPr bwMode="auto">
            <a:xfrm>
              <a:off x="884" y="1888"/>
              <a:ext cx="635" cy="839"/>
            </a:xfrm>
            <a:custGeom>
              <a:avLst/>
              <a:gdLst>
                <a:gd name="T0" fmla="*/ 499 w 635"/>
                <a:gd name="T1" fmla="*/ 0 h 839"/>
                <a:gd name="T2" fmla="*/ 635 w 635"/>
                <a:gd name="T3" fmla="*/ 0 h 839"/>
                <a:gd name="T4" fmla="*/ 635 w 635"/>
                <a:gd name="T5" fmla="*/ 703 h 839"/>
                <a:gd name="T6" fmla="*/ 0 w 635"/>
                <a:gd name="T7" fmla="*/ 703 h 839"/>
                <a:gd name="T8" fmla="*/ 0 w 635"/>
                <a:gd name="T9" fmla="*/ 839 h 8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5" h="839">
                  <a:moveTo>
                    <a:pt x="499" y="0"/>
                  </a:moveTo>
                  <a:lnTo>
                    <a:pt x="635" y="0"/>
                  </a:lnTo>
                  <a:lnTo>
                    <a:pt x="635" y="703"/>
                  </a:lnTo>
                  <a:lnTo>
                    <a:pt x="0" y="703"/>
                  </a:lnTo>
                  <a:lnTo>
                    <a:pt x="0" y="839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388825" y="1843038"/>
            <a:ext cx="5365864" cy="258532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Cikl_for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_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1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n: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'Введите n: 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); readln (n);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//для i от 1 до n повторять: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n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do </a:t>
            </a:r>
            <a:endParaRPr lang="ru-RU" b="1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Courier New"/>
              </a:rPr>
              <a:t>  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write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(i: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3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 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Всё!'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21548" name="Picture 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90" y="4653136"/>
            <a:ext cx="4576759" cy="1263592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3037293" y="3398808"/>
            <a:ext cx="2457733" cy="405441"/>
            <a:chOff x="3037293" y="3398808"/>
            <a:chExt cx="2457733" cy="405441"/>
          </a:xfrm>
        </p:grpSpPr>
        <p:sp>
          <p:nvSpPr>
            <p:cNvPr id="4" name="Полилиния 3"/>
            <p:cNvSpPr/>
            <p:nvPr/>
          </p:nvSpPr>
          <p:spPr>
            <a:xfrm>
              <a:off x="3303917" y="3398808"/>
              <a:ext cx="2191109" cy="405441"/>
            </a:xfrm>
            <a:custGeom>
              <a:avLst/>
              <a:gdLst>
                <a:gd name="connsiteX0" fmla="*/ 2191109 w 2191109"/>
                <a:gd name="connsiteY0" fmla="*/ 405441 h 405441"/>
                <a:gd name="connsiteX1" fmla="*/ 0 w 2191109"/>
                <a:gd name="connsiteY1" fmla="*/ 405441 h 405441"/>
                <a:gd name="connsiteX2" fmla="*/ 0 w 2191109"/>
                <a:gd name="connsiteY2" fmla="*/ 0 h 405441"/>
                <a:gd name="connsiteX3" fmla="*/ 189781 w 2191109"/>
                <a:gd name="connsiteY3" fmla="*/ 0 h 40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1109" h="405441">
                  <a:moveTo>
                    <a:pt x="2191109" y="405441"/>
                  </a:moveTo>
                  <a:lnTo>
                    <a:pt x="0" y="405441"/>
                  </a:lnTo>
                  <a:lnTo>
                    <a:pt x="0" y="0"/>
                  </a:lnTo>
                  <a:lnTo>
                    <a:pt x="189781" y="0"/>
                  </a:lnTo>
                </a:path>
              </a:pathLst>
            </a:custGeom>
            <a:noFill/>
            <a:ln w="12700">
              <a:solidFill>
                <a:srgbClr val="339933"/>
              </a:solidFill>
              <a:prstDash val="lgDash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 Box 46"/>
            <p:cNvSpPr txBox="1">
              <a:spLocks noChangeArrowheads="1"/>
            </p:cNvSpPr>
            <p:nvPr/>
          </p:nvSpPr>
          <p:spPr bwMode="auto">
            <a:xfrm>
              <a:off x="3037293" y="3495482"/>
              <a:ext cx="261102" cy="257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1200" dirty="0">
                  <a:solidFill>
                    <a:srgbClr val="008000"/>
                  </a:solidFill>
                </a:rPr>
                <a:t>+1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497329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7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1б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Вывести на экран последовательность чётных натуральных чисел до </a:t>
            </a:r>
            <a:r>
              <a:rPr lang="en-US">
                <a:solidFill>
                  <a:schemeClr val="tx2"/>
                </a:solidFill>
              </a:rPr>
              <a:t>N </a:t>
            </a:r>
            <a:r>
              <a:rPr lang="ru-RU">
                <a:solidFill>
                  <a:schemeClr val="tx2"/>
                </a:solidFill>
              </a:rPr>
              <a:t>включительно.</a:t>
            </a:r>
            <a:endParaRPr lang="ru-RU" sz="2000">
              <a:solidFill>
                <a:schemeClr val="tx2"/>
              </a:solidFill>
            </a:endParaRPr>
          </a:p>
        </p:txBody>
      </p:sp>
      <p:grpSp>
        <p:nvGrpSpPr>
          <p:cNvPr id="228375" name="Group 23"/>
          <p:cNvGrpSpPr>
            <a:grpSpLocks/>
          </p:cNvGrpSpPr>
          <p:nvPr/>
        </p:nvGrpSpPr>
        <p:grpSpPr bwMode="auto">
          <a:xfrm>
            <a:off x="358775" y="1736725"/>
            <a:ext cx="2052638" cy="4213225"/>
            <a:chOff x="226" y="1094"/>
            <a:chExt cx="1293" cy="2654"/>
          </a:xfrm>
        </p:grpSpPr>
        <p:sp>
          <p:nvSpPr>
            <p:cNvPr id="17439" name="AutoShape 5"/>
            <p:cNvSpPr>
              <a:spLocks noChangeArrowheads="1"/>
            </p:cNvSpPr>
            <p:nvPr/>
          </p:nvSpPr>
          <p:spPr bwMode="auto">
            <a:xfrm>
              <a:off x="596" y="1094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7440" name="AutoShape 6"/>
            <p:cNvSpPr>
              <a:spLocks noChangeArrowheads="1"/>
            </p:cNvSpPr>
            <p:nvPr/>
          </p:nvSpPr>
          <p:spPr bwMode="auto">
            <a:xfrm>
              <a:off x="477" y="1457"/>
              <a:ext cx="794" cy="181"/>
            </a:xfrm>
            <a:prstGeom prst="parallelogram">
              <a:avLst>
                <a:gd name="adj" fmla="val 109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n</a:t>
              </a:r>
              <a:endParaRPr lang="ru-RU" sz="1600"/>
            </a:p>
          </p:txBody>
        </p:sp>
        <p:sp>
          <p:nvSpPr>
            <p:cNvPr id="17441" name="Line 7"/>
            <p:cNvSpPr>
              <a:spLocks noChangeShapeType="1"/>
            </p:cNvSpPr>
            <p:nvPr/>
          </p:nvSpPr>
          <p:spPr bwMode="auto">
            <a:xfrm>
              <a:off x="884" y="1296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42" name="Line 8"/>
            <p:cNvSpPr>
              <a:spLocks noChangeShapeType="1"/>
            </p:cNvSpPr>
            <p:nvPr/>
          </p:nvSpPr>
          <p:spPr bwMode="auto">
            <a:xfrm>
              <a:off x="885" y="1631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43" name="AutoShape 9"/>
            <p:cNvSpPr>
              <a:spLocks noChangeArrowheads="1"/>
            </p:cNvSpPr>
            <p:nvPr/>
          </p:nvSpPr>
          <p:spPr bwMode="auto">
            <a:xfrm>
              <a:off x="476" y="2546"/>
              <a:ext cx="816" cy="181"/>
            </a:xfrm>
            <a:prstGeom prst="parallelogram">
              <a:avLst>
                <a:gd name="adj" fmla="val 11270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i</a:t>
              </a:r>
              <a:endParaRPr lang="ru-RU" sz="1600"/>
            </a:p>
          </p:txBody>
        </p:sp>
        <p:sp>
          <p:nvSpPr>
            <p:cNvPr id="17444" name="AutoShape 10"/>
            <p:cNvSpPr>
              <a:spLocks noChangeArrowheads="1"/>
            </p:cNvSpPr>
            <p:nvPr/>
          </p:nvSpPr>
          <p:spPr bwMode="auto">
            <a:xfrm>
              <a:off x="476" y="3207"/>
              <a:ext cx="839" cy="181"/>
            </a:xfrm>
            <a:prstGeom prst="parallelogram">
              <a:avLst>
                <a:gd name="adj" fmla="val 115884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"Всё!"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7445" name="AutoShape 11"/>
            <p:cNvSpPr>
              <a:spLocks noChangeArrowheads="1"/>
            </p:cNvSpPr>
            <p:nvPr/>
          </p:nvSpPr>
          <p:spPr bwMode="auto">
            <a:xfrm>
              <a:off x="590" y="3546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7446" name="Line 12"/>
            <p:cNvSpPr>
              <a:spLocks noChangeShapeType="1"/>
            </p:cNvSpPr>
            <p:nvPr/>
          </p:nvSpPr>
          <p:spPr bwMode="auto">
            <a:xfrm>
              <a:off x="885" y="3388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47" name="AutoShape 13"/>
            <p:cNvSpPr>
              <a:spLocks noChangeArrowheads="1"/>
            </p:cNvSpPr>
            <p:nvPr/>
          </p:nvSpPr>
          <p:spPr bwMode="auto">
            <a:xfrm>
              <a:off x="408" y="1797"/>
              <a:ext cx="975" cy="197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/>
                <a:t>k := </a:t>
              </a:r>
              <a:r>
                <a:rPr lang="ru-RU" sz="1600"/>
                <a:t>1</a:t>
              </a:r>
              <a:r>
                <a:rPr lang="en-US" sz="1600"/>
                <a:t>, n/2</a:t>
              </a:r>
              <a:endParaRPr lang="ru-RU" sz="1600"/>
            </a:p>
          </p:txBody>
        </p:sp>
        <p:sp>
          <p:nvSpPr>
            <p:cNvPr id="17448" name="Line 14"/>
            <p:cNvSpPr>
              <a:spLocks noChangeAspect="1" noChangeShapeType="1"/>
            </p:cNvSpPr>
            <p:nvPr/>
          </p:nvSpPr>
          <p:spPr bwMode="auto">
            <a:xfrm>
              <a:off x="884" y="2001"/>
              <a:ext cx="0" cy="18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49" name="Freeform 15"/>
            <p:cNvSpPr>
              <a:spLocks/>
            </p:cNvSpPr>
            <p:nvPr/>
          </p:nvSpPr>
          <p:spPr bwMode="auto">
            <a:xfrm>
              <a:off x="226" y="1888"/>
              <a:ext cx="658" cy="998"/>
            </a:xfrm>
            <a:custGeom>
              <a:avLst/>
              <a:gdLst>
                <a:gd name="T0" fmla="*/ 658 w 658"/>
                <a:gd name="T1" fmla="*/ 838 h 567"/>
                <a:gd name="T2" fmla="*/ 658 w 658"/>
                <a:gd name="T3" fmla="*/ 998 h 567"/>
                <a:gd name="T4" fmla="*/ 0 w 658"/>
                <a:gd name="T5" fmla="*/ 998 h 567"/>
                <a:gd name="T6" fmla="*/ 0 w 658"/>
                <a:gd name="T7" fmla="*/ 0 h 567"/>
                <a:gd name="T8" fmla="*/ 182 w 658"/>
                <a:gd name="T9" fmla="*/ 0 h 5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58" h="567">
                  <a:moveTo>
                    <a:pt x="658" y="476"/>
                  </a:moveTo>
                  <a:lnTo>
                    <a:pt x="658" y="567"/>
                  </a:lnTo>
                  <a:lnTo>
                    <a:pt x="0" y="567"/>
                  </a:lnTo>
                  <a:lnTo>
                    <a:pt x="0" y="0"/>
                  </a:lnTo>
                  <a:lnTo>
                    <a:pt x="182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0" name="Freeform 16"/>
            <p:cNvSpPr>
              <a:spLocks/>
            </p:cNvSpPr>
            <p:nvPr/>
          </p:nvSpPr>
          <p:spPr bwMode="auto">
            <a:xfrm>
              <a:off x="884" y="1888"/>
              <a:ext cx="635" cy="1315"/>
            </a:xfrm>
            <a:custGeom>
              <a:avLst/>
              <a:gdLst>
                <a:gd name="T0" fmla="*/ 499 w 635"/>
                <a:gd name="T1" fmla="*/ 0 h 839"/>
                <a:gd name="T2" fmla="*/ 635 w 635"/>
                <a:gd name="T3" fmla="*/ 0 h 839"/>
                <a:gd name="T4" fmla="*/ 635 w 635"/>
                <a:gd name="T5" fmla="*/ 1102 h 839"/>
                <a:gd name="T6" fmla="*/ 0 w 635"/>
                <a:gd name="T7" fmla="*/ 1102 h 839"/>
                <a:gd name="T8" fmla="*/ 0 w 635"/>
                <a:gd name="T9" fmla="*/ 1315 h 8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5" h="839">
                  <a:moveTo>
                    <a:pt x="499" y="0"/>
                  </a:moveTo>
                  <a:lnTo>
                    <a:pt x="635" y="0"/>
                  </a:lnTo>
                  <a:lnTo>
                    <a:pt x="635" y="703"/>
                  </a:lnTo>
                  <a:lnTo>
                    <a:pt x="0" y="703"/>
                  </a:lnTo>
                  <a:lnTo>
                    <a:pt x="0" y="839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1" name="Line 21"/>
            <p:cNvSpPr>
              <a:spLocks noChangeAspect="1" noChangeShapeType="1"/>
            </p:cNvSpPr>
            <p:nvPr/>
          </p:nvSpPr>
          <p:spPr bwMode="auto">
            <a:xfrm>
              <a:off x="884" y="2364"/>
              <a:ext cx="0" cy="18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52" name="Rectangle 22"/>
            <p:cNvSpPr>
              <a:spLocks noChangeArrowheads="1"/>
            </p:cNvSpPr>
            <p:nvPr/>
          </p:nvSpPr>
          <p:spPr bwMode="auto">
            <a:xfrm>
              <a:off x="567" y="2183"/>
              <a:ext cx="635" cy="18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/>
                <a:t>i:=2k</a:t>
              </a:r>
              <a:endParaRPr lang="ru-RU" sz="1600"/>
            </a:p>
          </p:txBody>
        </p:sp>
      </p:grpSp>
      <p:graphicFrame>
        <p:nvGraphicFramePr>
          <p:cNvPr id="228402" name="Group 50"/>
          <p:cNvGraphicFramePr>
            <a:graphicFrameLocks noGrp="1"/>
          </p:cNvGraphicFramePr>
          <p:nvPr/>
        </p:nvGraphicFramePr>
        <p:xfrm>
          <a:off x="2303463" y="1341438"/>
          <a:ext cx="3529012" cy="670388"/>
        </p:xfrm>
        <a:graphic>
          <a:graphicData uri="http://schemas.openxmlformats.org/drawingml/2006/table">
            <a:tbl>
              <a:tblPr/>
              <a:tblGrid>
                <a:gridCol w="588962"/>
                <a:gridCol w="587375"/>
                <a:gridCol w="588963"/>
                <a:gridCol w="587375"/>
                <a:gridCol w="588962"/>
                <a:gridCol w="587375"/>
              </a:tblGrid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8403" name="AutoShape 51"/>
          <p:cNvSpPr>
            <a:spLocks noChangeArrowheads="1"/>
          </p:cNvSpPr>
          <p:nvPr/>
        </p:nvSpPr>
        <p:spPr bwMode="auto">
          <a:xfrm>
            <a:off x="6264275" y="1376363"/>
            <a:ext cx="936625" cy="466725"/>
          </a:xfrm>
          <a:prstGeom prst="wedgeRoundRectCallout">
            <a:avLst>
              <a:gd name="adj1" fmla="val -94745"/>
              <a:gd name="adj2" fmla="val 5204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en-US" dirty="0" err="1"/>
              <a:t>i</a:t>
            </a:r>
            <a:r>
              <a:rPr lang="en-US" dirty="0"/>
              <a:t>=2k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79812" y="2133771"/>
            <a:ext cx="4968552" cy="3139321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Cikl_for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_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2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sv-SE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sv-SE" dirty="0">
                <a:solidFill>
                  <a:srgbClr val="000000"/>
                </a:solidFill>
                <a:latin typeface="Courier New"/>
              </a:rPr>
              <a:t>i, k, n: </a:t>
            </a:r>
            <a:r>
              <a:rPr lang="sv-SE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sv-SE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'Введите n: 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); readln (n);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k:=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(n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div 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do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begin </a:t>
            </a:r>
            <a:endParaRPr lang="ru-RU" b="1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i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*k; </a:t>
            </a:r>
            <a:endParaRPr lang="ru-RU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write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(i: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3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 </a:t>
            </a:r>
            <a:endParaRPr lang="ru-RU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 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Всё!'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22576" name="Picture 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5378451"/>
            <a:ext cx="2923568" cy="125408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325778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8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8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403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9932" y="1719591"/>
            <a:ext cx="4572000" cy="39703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cikl_while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y, q, r: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r:=x;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q:=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while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r&gt;=y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begin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r:=r-y; 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   q:=q+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</a:p>
          <a:p>
            <a:r>
              <a:rPr lang="en-US" dirty="0">
                <a:solidFill>
                  <a:srgbClr val="006400"/>
                </a:solidFill>
                <a:latin typeface="Courier New"/>
              </a:rPr>
              <a:t> 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writeln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'q='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q,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 r='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r)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chemeClr val="tx2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>
                <a:solidFill>
                  <a:schemeClr val="tx2"/>
                </a:solidFill>
                <a:latin typeface="Arial" charset="0"/>
              </a:rPr>
              <a:t>x </a:t>
            </a:r>
            <a:r>
              <a:rPr lang="ru-RU" sz="1800">
                <a:solidFill>
                  <a:schemeClr val="tx2"/>
                </a:solidFill>
                <a:latin typeface="Arial" charset="0"/>
              </a:rPr>
              <a:t>и </a:t>
            </a:r>
            <a:r>
              <a:rPr lang="en-US" sz="1800">
                <a:solidFill>
                  <a:schemeClr val="tx2"/>
                </a:solidFill>
                <a:latin typeface="Arial" charset="0"/>
              </a:rPr>
              <a:t>y</a:t>
            </a:r>
            <a:r>
              <a:rPr lang="ru-RU" sz="1800">
                <a:solidFill>
                  <a:schemeClr val="tx2"/>
                </a:solidFill>
                <a:latin typeface="Arial" charset="0"/>
              </a:rPr>
              <a:t>. Что появится на экране?</a:t>
            </a:r>
          </a:p>
        </p:txBody>
      </p:sp>
      <p:grpSp>
        <p:nvGrpSpPr>
          <p:cNvPr id="4101" name="Group 170"/>
          <p:cNvGrpSpPr>
            <a:grpSpLocks/>
          </p:cNvGrpSpPr>
          <p:nvPr/>
        </p:nvGrpSpPr>
        <p:grpSpPr bwMode="auto">
          <a:xfrm>
            <a:off x="576263" y="1443038"/>
            <a:ext cx="2828925" cy="4938712"/>
            <a:chOff x="3220" y="663"/>
            <a:chExt cx="1782" cy="3111"/>
          </a:xfrm>
        </p:grpSpPr>
        <p:sp>
          <p:nvSpPr>
            <p:cNvPr id="4113" name="AutoShape 171"/>
            <p:cNvSpPr>
              <a:spLocks noChangeArrowheads="1"/>
            </p:cNvSpPr>
            <p:nvPr/>
          </p:nvSpPr>
          <p:spPr bwMode="auto">
            <a:xfrm>
              <a:off x="3651" y="663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charset="0"/>
                </a:rPr>
                <a:t>начало</a:t>
              </a:r>
            </a:p>
          </p:txBody>
        </p:sp>
        <p:sp>
          <p:nvSpPr>
            <p:cNvPr id="4114" name="Line 172"/>
            <p:cNvSpPr>
              <a:spLocks noChangeShapeType="1"/>
            </p:cNvSpPr>
            <p:nvPr/>
          </p:nvSpPr>
          <p:spPr bwMode="auto">
            <a:xfrm>
              <a:off x="3940" y="860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15" name="Line 173"/>
            <p:cNvSpPr>
              <a:spLocks noChangeShapeType="1"/>
            </p:cNvSpPr>
            <p:nvPr/>
          </p:nvSpPr>
          <p:spPr bwMode="auto">
            <a:xfrm>
              <a:off x="3947" y="1896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16" name="Rectangle 174"/>
            <p:cNvSpPr>
              <a:spLocks noChangeArrowheads="1"/>
            </p:cNvSpPr>
            <p:nvPr/>
          </p:nvSpPr>
          <p:spPr bwMode="auto">
            <a:xfrm>
              <a:off x="3584" y="1715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>
                  <a:latin typeface="Arial" charset="0"/>
                </a:rPr>
                <a:t>q := 0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4117" name="AutoShape 175"/>
            <p:cNvSpPr>
              <a:spLocks noChangeAspect="1" noChangeArrowheads="1"/>
            </p:cNvSpPr>
            <p:nvPr/>
          </p:nvSpPr>
          <p:spPr bwMode="auto">
            <a:xfrm>
              <a:off x="3584" y="2055"/>
              <a:ext cx="725" cy="295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>
                  <a:latin typeface="Arial" charset="0"/>
                </a:rPr>
                <a:t>r </a:t>
              </a:r>
              <a:r>
                <a:rPr lang="en-US" sz="1600">
                  <a:latin typeface="Arial" charset="0"/>
                  <a:cs typeface="Arial" charset="0"/>
                </a:rPr>
                <a:t>≥ y</a:t>
              </a:r>
            </a:p>
          </p:txBody>
        </p:sp>
        <p:sp>
          <p:nvSpPr>
            <p:cNvPr id="4118" name="Text Box 176"/>
            <p:cNvSpPr txBox="1">
              <a:spLocks noChangeAspect="1" noChangeArrowheads="1"/>
            </p:cNvSpPr>
            <p:nvPr/>
          </p:nvSpPr>
          <p:spPr bwMode="auto">
            <a:xfrm>
              <a:off x="3924" y="2327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ru-RU" sz="1600">
                  <a:latin typeface="Arial" charset="0"/>
                </a:rPr>
                <a:t>да</a:t>
              </a:r>
            </a:p>
          </p:txBody>
        </p:sp>
        <p:sp>
          <p:nvSpPr>
            <p:cNvPr id="4119" name="Text Box 177"/>
            <p:cNvSpPr txBox="1">
              <a:spLocks noChangeAspect="1" noChangeArrowheads="1"/>
            </p:cNvSpPr>
            <p:nvPr/>
          </p:nvSpPr>
          <p:spPr bwMode="auto">
            <a:xfrm>
              <a:off x="4242" y="2032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ru-RU" sz="1600">
                  <a:latin typeface="Arial" charset="0"/>
                </a:rPr>
                <a:t>нет</a:t>
              </a:r>
            </a:p>
          </p:txBody>
        </p:sp>
        <p:sp>
          <p:nvSpPr>
            <p:cNvPr id="4120" name="Line 178"/>
            <p:cNvSpPr>
              <a:spLocks noChangeShapeType="1"/>
            </p:cNvSpPr>
            <p:nvPr/>
          </p:nvSpPr>
          <p:spPr bwMode="auto">
            <a:xfrm>
              <a:off x="3947" y="2350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21" name="AutoShape 179"/>
            <p:cNvSpPr>
              <a:spLocks noChangeArrowheads="1"/>
            </p:cNvSpPr>
            <p:nvPr/>
          </p:nvSpPr>
          <p:spPr bwMode="auto">
            <a:xfrm>
              <a:off x="4027" y="3226"/>
              <a:ext cx="975" cy="181"/>
            </a:xfrm>
            <a:prstGeom prst="parallelogram">
              <a:avLst>
                <a:gd name="adj" fmla="val 134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charset="0"/>
                </a:rPr>
                <a:t>вывод</a:t>
              </a:r>
              <a:r>
                <a:rPr lang="ru-RU" sz="1200">
                  <a:latin typeface="Arial" charset="0"/>
                </a:rPr>
                <a:t> </a:t>
              </a:r>
              <a:r>
                <a:rPr lang="en-US" sz="1600">
                  <a:latin typeface="Arial" charset="0"/>
                </a:rPr>
                <a:t>q,r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4122" name="Rectangle 180"/>
            <p:cNvSpPr>
              <a:spLocks noChangeArrowheads="1"/>
            </p:cNvSpPr>
            <p:nvPr/>
          </p:nvSpPr>
          <p:spPr bwMode="auto">
            <a:xfrm>
              <a:off x="3583" y="2847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>
                  <a:latin typeface="Arial" charset="0"/>
                </a:rPr>
                <a:t>q := q+1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4123" name="Freeform 181"/>
            <p:cNvSpPr>
              <a:spLocks/>
            </p:cNvSpPr>
            <p:nvPr/>
          </p:nvSpPr>
          <p:spPr bwMode="auto">
            <a:xfrm>
              <a:off x="3220" y="1965"/>
              <a:ext cx="727" cy="1177"/>
            </a:xfrm>
            <a:custGeom>
              <a:avLst/>
              <a:gdLst>
                <a:gd name="T0" fmla="*/ 727 w 613"/>
                <a:gd name="T1" fmla="*/ 1063 h 1180"/>
                <a:gd name="T2" fmla="*/ 727 w 613"/>
                <a:gd name="T3" fmla="*/ 1177 h 1180"/>
                <a:gd name="T4" fmla="*/ 0 w 613"/>
                <a:gd name="T5" fmla="*/ 1177 h 1180"/>
                <a:gd name="T6" fmla="*/ 0 w 613"/>
                <a:gd name="T7" fmla="*/ 0 h 1180"/>
                <a:gd name="T8" fmla="*/ 727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4" name="AutoShape 182"/>
            <p:cNvSpPr>
              <a:spLocks noChangeArrowheads="1"/>
            </p:cNvSpPr>
            <p:nvPr/>
          </p:nvSpPr>
          <p:spPr bwMode="auto">
            <a:xfrm>
              <a:off x="4203" y="3572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charset="0"/>
                </a:rPr>
                <a:t>конец</a:t>
              </a:r>
            </a:p>
          </p:txBody>
        </p:sp>
        <p:sp>
          <p:nvSpPr>
            <p:cNvPr id="4125" name="Rectangle 183"/>
            <p:cNvSpPr>
              <a:spLocks noChangeArrowheads="1"/>
            </p:cNvSpPr>
            <p:nvPr/>
          </p:nvSpPr>
          <p:spPr bwMode="auto">
            <a:xfrm>
              <a:off x="3583" y="2509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>
                  <a:latin typeface="Arial" charset="0"/>
                </a:rPr>
                <a:t>r := r-y</a:t>
              </a:r>
              <a:endParaRPr lang="ru-RU" sz="1600" baseline="30000">
                <a:latin typeface="Arial" charset="0"/>
              </a:endParaRPr>
            </a:p>
          </p:txBody>
        </p:sp>
        <p:sp>
          <p:nvSpPr>
            <p:cNvPr id="4126" name="Line 184"/>
            <p:cNvSpPr>
              <a:spLocks noChangeShapeType="1"/>
            </p:cNvSpPr>
            <p:nvPr/>
          </p:nvSpPr>
          <p:spPr bwMode="auto">
            <a:xfrm>
              <a:off x="3946" y="2684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27" name="AutoShape 185"/>
            <p:cNvSpPr>
              <a:spLocks noChangeArrowheads="1"/>
            </p:cNvSpPr>
            <p:nvPr/>
          </p:nvSpPr>
          <p:spPr bwMode="auto">
            <a:xfrm>
              <a:off x="3538" y="1026"/>
              <a:ext cx="816" cy="181"/>
            </a:xfrm>
            <a:prstGeom prst="parallelogram">
              <a:avLst>
                <a:gd name="adj" fmla="val 11270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charset="0"/>
                </a:rPr>
                <a:t>ввод</a:t>
              </a:r>
              <a:r>
                <a:rPr lang="ru-RU" sz="1200">
                  <a:latin typeface="Arial" charset="0"/>
                </a:rPr>
                <a:t> </a:t>
              </a:r>
              <a:r>
                <a:rPr lang="en-US" sz="1600">
                  <a:latin typeface="Arial" charset="0"/>
                </a:rPr>
                <a:t>x,y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4128" name="Line 186"/>
            <p:cNvSpPr>
              <a:spLocks noChangeShapeType="1"/>
            </p:cNvSpPr>
            <p:nvPr/>
          </p:nvSpPr>
          <p:spPr bwMode="auto">
            <a:xfrm>
              <a:off x="3946" y="1207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29" name="Rectangle 187"/>
            <p:cNvSpPr>
              <a:spLocks noChangeArrowheads="1"/>
            </p:cNvSpPr>
            <p:nvPr/>
          </p:nvSpPr>
          <p:spPr bwMode="auto">
            <a:xfrm>
              <a:off x="3583" y="1366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>
                  <a:latin typeface="Arial" charset="0"/>
                </a:rPr>
                <a:t>r := x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4130" name="Line 188"/>
            <p:cNvSpPr>
              <a:spLocks noChangeShapeType="1"/>
            </p:cNvSpPr>
            <p:nvPr/>
          </p:nvSpPr>
          <p:spPr bwMode="auto">
            <a:xfrm>
              <a:off x="3946" y="1547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31" name="Freeform 189"/>
            <p:cNvSpPr>
              <a:spLocks/>
            </p:cNvSpPr>
            <p:nvPr/>
          </p:nvSpPr>
          <p:spPr bwMode="auto">
            <a:xfrm>
              <a:off x="4309" y="2204"/>
              <a:ext cx="204" cy="1021"/>
            </a:xfrm>
            <a:custGeom>
              <a:avLst/>
              <a:gdLst>
                <a:gd name="T0" fmla="*/ 0 w 204"/>
                <a:gd name="T1" fmla="*/ 0 h 1021"/>
                <a:gd name="T2" fmla="*/ 204 w 204"/>
                <a:gd name="T3" fmla="*/ 0 h 1021"/>
                <a:gd name="T4" fmla="*/ 204 w 204"/>
                <a:gd name="T5" fmla="*/ 1021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2" name="Line 190"/>
            <p:cNvSpPr>
              <a:spLocks noChangeShapeType="1"/>
            </p:cNvSpPr>
            <p:nvPr/>
          </p:nvSpPr>
          <p:spPr bwMode="auto">
            <a:xfrm>
              <a:off x="4513" y="3414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98514" name="Group 210"/>
          <p:cNvGrpSpPr>
            <a:grpSpLocks/>
          </p:cNvGrpSpPr>
          <p:nvPr/>
        </p:nvGrpSpPr>
        <p:grpSpPr bwMode="auto">
          <a:xfrm>
            <a:off x="2051051" y="2168525"/>
            <a:ext cx="2376488" cy="3486152"/>
            <a:chOff x="1292" y="1366"/>
            <a:chExt cx="1497" cy="2196"/>
          </a:xfrm>
        </p:grpSpPr>
        <p:grpSp>
          <p:nvGrpSpPr>
            <p:cNvPr id="4103" name="Group 209"/>
            <p:cNvGrpSpPr>
              <a:grpSpLocks/>
            </p:cNvGrpSpPr>
            <p:nvPr/>
          </p:nvGrpSpPr>
          <p:grpSpPr bwMode="auto">
            <a:xfrm>
              <a:off x="1406" y="1366"/>
              <a:ext cx="1157" cy="613"/>
              <a:chOff x="1406" y="1366"/>
              <a:chExt cx="1157" cy="613"/>
            </a:xfrm>
          </p:grpSpPr>
          <p:sp>
            <p:nvSpPr>
              <p:cNvPr id="4111" name="AutoShape 191"/>
              <p:cNvSpPr>
                <a:spLocks/>
              </p:cNvSpPr>
              <p:nvPr/>
            </p:nvSpPr>
            <p:spPr bwMode="auto">
              <a:xfrm>
                <a:off x="2449" y="1661"/>
                <a:ext cx="114" cy="318"/>
              </a:xfrm>
              <a:prstGeom prst="leftBrace">
                <a:avLst>
                  <a:gd name="adj1" fmla="val 29121"/>
                  <a:gd name="adj2" fmla="val 50000"/>
                </a:avLst>
              </a:prstGeom>
              <a:noFill/>
              <a:ln w="12700">
                <a:solidFill>
                  <a:srgbClr val="339933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2" name="Line 192"/>
              <p:cNvSpPr>
                <a:spLocks noChangeShapeType="1"/>
              </p:cNvSpPr>
              <p:nvPr/>
            </p:nvSpPr>
            <p:spPr bwMode="auto">
              <a:xfrm>
                <a:off x="1406" y="1366"/>
                <a:ext cx="1043" cy="467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04" name="Line 193"/>
            <p:cNvSpPr>
              <a:spLocks noChangeShapeType="1"/>
            </p:cNvSpPr>
            <p:nvPr/>
          </p:nvSpPr>
          <p:spPr bwMode="auto">
            <a:xfrm>
              <a:off x="1474" y="1706"/>
              <a:ext cx="1088" cy="345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5" name="Line 194"/>
            <p:cNvSpPr>
              <a:spLocks noChangeShapeType="1"/>
            </p:cNvSpPr>
            <p:nvPr/>
          </p:nvSpPr>
          <p:spPr bwMode="auto">
            <a:xfrm>
              <a:off x="1451" y="2047"/>
              <a:ext cx="1111" cy="164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6" name="Line 195"/>
            <p:cNvSpPr>
              <a:spLocks noChangeShapeType="1"/>
            </p:cNvSpPr>
            <p:nvPr/>
          </p:nvSpPr>
          <p:spPr bwMode="auto">
            <a:xfrm>
              <a:off x="1292" y="2432"/>
              <a:ext cx="1262" cy="0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7" name="Line 196"/>
            <p:cNvSpPr>
              <a:spLocks noChangeShapeType="1"/>
            </p:cNvSpPr>
            <p:nvPr/>
          </p:nvSpPr>
          <p:spPr bwMode="auto">
            <a:xfrm flipV="1">
              <a:off x="1497" y="2761"/>
              <a:ext cx="1292" cy="79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8" name="Line 197"/>
            <p:cNvSpPr>
              <a:spLocks noChangeShapeType="1"/>
            </p:cNvSpPr>
            <p:nvPr/>
          </p:nvSpPr>
          <p:spPr bwMode="auto">
            <a:xfrm flipV="1">
              <a:off x="1474" y="2936"/>
              <a:ext cx="1315" cy="222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9" name="Line 200"/>
            <p:cNvSpPr>
              <a:spLocks noChangeShapeType="1"/>
            </p:cNvSpPr>
            <p:nvPr/>
          </p:nvSpPr>
          <p:spPr bwMode="auto">
            <a:xfrm flipV="1">
              <a:off x="2064" y="3274"/>
              <a:ext cx="490" cy="288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66"/>
                </a:solidFill>
                <a:effectLst/>
                <a:uLnTx/>
                <a:uFillTx/>
                <a:latin typeface="Arial" charset="0"/>
              </a:rPr>
              <a:t>Трассировка программы с циклом «ПОКА»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33006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8" name="Freeform 208"/>
          <p:cNvSpPr>
            <a:spLocks/>
          </p:cNvSpPr>
          <p:nvPr/>
        </p:nvSpPr>
        <p:spPr bwMode="auto">
          <a:xfrm>
            <a:off x="4032252" y="3644901"/>
            <a:ext cx="2160588" cy="1268413"/>
          </a:xfrm>
          <a:custGeom>
            <a:avLst/>
            <a:gdLst>
              <a:gd name="T0" fmla="*/ 839 w 1882"/>
              <a:gd name="T1" fmla="*/ 1088 h 1088"/>
              <a:gd name="T2" fmla="*/ 1882 w 1882"/>
              <a:gd name="T3" fmla="*/ 1088 h 1088"/>
              <a:gd name="T4" fmla="*/ 1882 w 1882"/>
              <a:gd name="T5" fmla="*/ 0 h 1088"/>
              <a:gd name="T6" fmla="*/ 0 w 1882"/>
              <a:gd name="T7" fmla="*/ 0 h 1088"/>
              <a:gd name="T8" fmla="*/ 0 w 1882"/>
              <a:gd name="T9" fmla="*/ 113 h 10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82" h="1088">
                <a:moveTo>
                  <a:pt x="839" y="1088"/>
                </a:moveTo>
                <a:lnTo>
                  <a:pt x="1882" y="1088"/>
                </a:lnTo>
                <a:lnTo>
                  <a:pt x="1882" y="0"/>
                </a:lnTo>
                <a:lnTo>
                  <a:pt x="0" y="0"/>
                </a:lnTo>
                <a:lnTo>
                  <a:pt x="0" y="113"/>
                </a:lnTo>
              </a:path>
            </a:pathLst>
          </a:custGeom>
          <a:noFill/>
          <a:ln w="12700" cap="flat" cmpd="sng">
            <a:solidFill>
              <a:srgbClr val="339933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626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1в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Вывести на экран последовательность нечётных натуральных чисел до </a:t>
            </a:r>
            <a:r>
              <a:rPr lang="en-US" dirty="0">
                <a:solidFill>
                  <a:schemeClr val="tx2"/>
                </a:solidFill>
              </a:rPr>
              <a:t>N </a:t>
            </a:r>
            <a:r>
              <a:rPr lang="ru-RU" dirty="0">
                <a:solidFill>
                  <a:schemeClr val="tx2"/>
                </a:solidFill>
              </a:rPr>
              <a:t>включительно.</a:t>
            </a:r>
            <a:endParaRPr lang="ru-RU" sz="2000" dirty="0">
              <a:solidFill>
                <a:schemeClr val="tx2"/>
              </a:solidFill>
            </a:endParaRPr>
          </a:p>
        </p:txBody>
      </p:sp>
      <p:grpSp>
        <p:nvGrpSpPr>
          <p:cNvPr id="229382" name="Group 6"/>
          <p:cNvGrpSpPr>
            <a:grpSpLocks/>
          </p:cNvGrpSpPr>
          <p:nvPr/>
        </p:nvGrpSpPr>
        <p:grpSpPr bwMode="auto">
          <a:xfrm>
            <a:off x="358775" y="1736725"/>
            <a:ext cx="2052638" cy="4213225"/>
            <a:chOff x="226" y="1094"/>
            <a:chExt cx="1293" cy="2654"/>
          </a:xfrm>
        </p:grpSpPr>
        <p:sp>
          <p:nvSpPr>
            <p:cNvPr id="18463" name="AutoShape 7"/>
            <p:cNvSpPr>
              <a:spLocks noChangeArrowheads="1"/>
            </p:cNvSpPr>
            <p:nvPr/>
          </p:nvSpPr>
          <p:spPr bwMode="auto">
            <a:xfrm>
              <a:off x="596" y="1094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8464" name="AutoShape 8"/>
            <p:cNvSpPr>
              <a:spLocks noChangeArrowheads="1"/>
            </p:cNvSpPr>
            <p:nvPr/>
          </p:nvSpPr>
          <p:spPr bwMode="auto">
            <a:xfrm>
              <a:off x="477" y="1457"/>
              <a:ext cx="794" cy="181"/>
            </a:xfrm>
            <a:prstGeom prst="parallelogram">
              <a:avLst>
                <a:gd name="adj" fmla="val 109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n</a:t>
              </a:r>
              <a:endParaRPr lang="ru-RU" sz="1600"/>
            </a:p>
          </p:txBody>
        </p:sp>
        <p:sp>
          <p:nvSpPr>
            <p:cNvPr id="18465" name="Line 9"/>
            <p:cNvSpPr>
              <a:spLocks noChangeShapeType="1"/>
            </p:cNvSpPr>
            <p:nvPr/>
          </p:nvSpPr>
          <p:spPr bwMode="auto">
            <a:xfrm>
              <a:off x="884" y="1296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8466" name="Line 10"/>
            <p:cNvSpPr>
              <a:spLocks noChangeShapeType="1"/>
            </p:cNvSpPr>
            <p:nvPr/>
          </p:nvSpPr>
          <p:spPr bwMode="auto">
            <a:xfrm>
              <a:off x="885" y="1631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8467" name="AutoShape 11"/>
            <p:cNvSpPr>
              <a:spLocks noChangeArrowheads="1"/>
            </p:cNvSpPr>
            <p:nvPr/>
          </p:nvSpPr>
          <p:spPr bwMode="auto">
            <a:xfrm>
              <a:off x="476" y="2546"/>
              <a:ext cx="816" cy="181"/>
            </a:xfrm>
            <a:prstGeom prst="parallelogram">
              <a:avLst>
                <a:gd name="adj" fmla="val 11270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i</a:t>
              </a:r>
              <a:endParaRPr lang="ru-RU" sz="1600"/>
            </a:p>
          </p:txBody>
        </p:sp>
        <p:sp>
          <p:nvSpPr>
            <p:cNvPr id="18468" name="AutoShape 12"/>
            <p:cNvSpPr>
              <a:spLocks noChangeArrowheads="1"/>
            </p:cNvSpPr>
            <p:nvPr/>
          </p:nvSpPr>
          <p:spPr bwMode="auto">
            <a:xfrm>
              <a:off x="476" y="3207"/>
              <a:ext cx="839" cy="181"/>
            </a:xfrm>
            <a:prstGeom prst="parallelogram">
              <a:avLst>
                <a:gd name="adj" fmla="val 115884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"Всё!"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8469" name="AutoShape 13"/>
            <p:cNvSpPr>
              <a:spLocks noChangeArrowheads="1"/>
            </p:cNvSpPr>
            <p:nvPr/>
          </p:nvSpPr>
          <p:spPr bwMode="auto">
            <a:xfrm>
              <a:off x="590" y="3546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8470" name="Line 14"/>
            <p:cNvSpPr>
              <a:spLocks noChangeShapeType="1"/>
            </p:cNvSpPr>
            <p:nvPr/>
          </p:nvSpPr>
          <p:spPr bwMode="auto">
            <a:xfrm>
              <a:off x="885" y="3388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8471" name="AutoShape 15"/>
            <p:cNvSpPr>
              <a:spLocks noChangeArrowheads="1"/>
            </p:cNvSpPr>
            <p:nvPr/>
          </p:nvSpPr>
          <p:spPr bwMode="auto">
            <a:xfrm>
              <a:off x="408" y="1797"/>
              <a:ext cx="975" cy="197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/>
                <a:t>k := </a:t>
              </a:r>
              <a:r>
                <a:rPr lang="ru-RU" sz="1600"/>
                <a:t>1</a:t>
              </a:r>
              <a:r>
                <a:rPr lang="en-US" sz="1600"/>
                <a:t>, n/2</a:t>
              </a:r>
              <a:endParaRPr lang="ru-RU" sz="1600"/>
            </a:p>
          </p:txBody>
        </p:sp>
        <p:sp>
          <p:nvSpPr>
            <p:cNvPr id="18472" name="Line 16"/>
            <p:cNvSpPr>
              <a:spLocks noChangeAspect="1" noChangeShapeType="1"/>
            </p:cNvSpPr>
            <p:nvPr/>
          </p:nvSpPr>
          <p:spPr bwMode="auto">
            <a:xfrm>
              <a:off x="884" y="2001"/>
              <a:ext cx="0" cy="18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8473" name="Freeform 17"/>
            <p:cNvSpPr>
              <a:spLocks/>
            </p:cNvSpPr>
            <p:nvPr/>
          </p:nvSpPr>
          <p:spPr bwMode="auto">
            <a:xfrm>
              <a:off x="226" y="1888"/>
              <a:ext cx="658" cy="998"/>
            </a:xfrm>
            <a:custGeom>
              <a:avLst/>
              <a:gdLst>
                <a:gd name="T0" fmla="*/ 658 w 658"/>
                <a:gd name="T1" fmla="*/ 838 h 567"/>
                <a:gd name="T2" fmla="*/ 658 w 658"/>
                <a:gd name="T3" fmla="*/ 998 h 567"/>
                <a:gd name="T4" fmla="*/ 0 w 658"/>
                <a:gd name="T5" fmla="*/ 998 h 567"/>
                <a:gd name="T6" fmla="*/ 0 w 658"/>
                <a:gd name="T7" fmla="*/ 0 h 567"/>
                <a:gd name="T8" fmla="*/ 182 w 658"/>
                <a:gd name="T9" fmla="*/ 0 h 5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58" h="567">
                  <a:moveTo>
                    <a:pt x="658" y="476"/>
                  </a:moveTo>
                  <a:lnTo>
                    <a:pt x="658" y="567"/>
                  </a:lnTo>
                  <a:lnTo>
                    <a:pt x="0" y="567"/>
                  </a:lnTo>
                  <a:lnTo>
                    <a:pt x="0" y="0"/>
                  </a:lnTo>
                  <a:lnTo>
                    <a:pt x="182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74" name="Freeform 18"/>
            <p:cNvSpPr>
              <a:spLocks/>
            </p:cNvSpPr>
            <p:nvPr/>
          </p:nvSpPr>
          <p:spPr bwMode="auto">
            <a:xfrm>
              <a:off x="884" y="1888"/>
              <a:ext cx="635" cy="1315"/>
            </a:xfrm>
            <a:custGeom>
              <a:avLst/>
              <a:gdLst>
                <a:gd name="T0" fmla="*/ 499 w 635"/>
                <a:gd name="T1" fmla="*/ 0 h 839"/>
                <a:gd name="T2" fmla="*/ 635 w 635"/>
                <a:gd name="T3" fmla="*/ 0 h 839"/>
                <a:gd name="T4" fmla="*/ 635 w 635"/>
                <a:gd name="T5" fmla="*/ 1102 h 839"/>
                <a:gd name="T6" fmla="*/ 0 w 635"/>
                <a:gd name="T7" fmla="*/ 1102 h 839"/>
                <a:gd name="T8" fmla="*/ 0 w 635"/>
                <a:gd name="T9" fmla="*/ 1315 h 8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5" h="839">
                  <a:moveTo>
                    <a:pt x="499" y="0"/>
                  </a:moveTo>
                  <a:lnTo>
                    <a:pt x="635" y="0"/>
                  </a:lnTo>
                  <a:lnTo>
                    <a:pt x="635" y="703"/>
                  </a:lnTo>
                  <a:lnTo>
                    <a:pt x="0" y="703"/>
                  </a:lnTo>
                  <a:lnTo>
                    <a:pt x="0" y="839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75" name="Line 19"/>
            <p:cNvSpPr>
              <a:spLocks noChangeAspect="1" noChangeShapeType="1"/>
            </p:cNvSpPr>
            <p:nvPr/>
          </p:nvSpPr>
          <p:spPr bwMode="auto">
            <a:xfrm>
              <a:off x="884" y="2364"/>
              <a:ext cx="0" cy="18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8476" name="Rectangle 20"/>
            <p:cNvSpPr>
              <a:spLocks noChangeArrowheads="1"/>
            </p:cNvSpPr>
            <p:nvPr/>
          </p:nvSpPr>
          <p:spPr bwMode="auto">
            <a:xfrm>
              <a:off x="567" y="2183"/>
              <a:ext cx="635" cy="18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/>
                <a:t>i:=2k</a:t>
              </a:r>
              <a:r>
                <a:rPr lang="ru-RU" sz="1600"/>
                <a:t>-1</a:t>
              </a:r>
            </a:p>
          </p:txBody>
        </p:sp>
      </p:grpSp>
      <p:graphicFrame>
        <p:nvGraphicFramePr>
          <p:cNvPr id="229400" name="Group 24"/>
          <p:cNvGraphicFramePr>
            <a:graphicFrameLocks noGrp="1"/>
          </p:cNvGraphicFramePr>
          <p:nvPr/>
        </p:nvGraphicFramePr>
        <p:xfrm>
          <a:off x="2339975" y="1354138"/>
          <a:ext cx="3529013" cy="670388"/>
        </p:xfrm>
        <a:graphic>
          <a:graphicData uri="http://schemas.openxmlformats.org/drawingml/2006/table">
            <a:tbl>
              <a:tblPr/>
              <a:tblGrid>
                <a:gridCol w="588963"/>
                <a:gridCol w="587375"/>
                <a:gridCol w="588962"/>
                <a:gridCol w="587375"/>
                <a:gridCol w="588963"/>
                <a:gridCol w="587375"/>
              </a:tblGrid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9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T="45677" marB="456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9423" name="AutoShape 47"/>
          <p:cNvSpPr>
            <a:spLocks noChangeArrowheads="1"/>
          </p:cNvSpPr>
          <p:nvPr/>
        </p:nvSpPr>
        <p:spPr bwMode="auto">
          <a:xfrm>
            <a:off x="6300788" y="1389063"/>
            <a:ext cx="936625" cy="466725"/>
          </a:xfrm>
          <a:prstGeom prst="wedgeRoundRectCallout">
            <a:avLst>
              <a:gd name="adj1" fmla="val -94745"/>
              <a:gd name="adj2" fmla="val 5204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en-US" dirty="0" err="1"/>
              <a:t>i</a:t>
            </a:r>
            <a:r>
              <a:rPr lang="en-US" dirty="0"/>
              <a:t>=2k-1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15816" y="2161887"/>
            <a:ext cx="4968552" cy="3139321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Cikl_for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_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3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sv-SE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sv-SE" dirty="0">
                <a:solidFill>
                  <a:srgbClr val="000000"/>
                </a:solidFill>
                <a:latin typeface="Courier New"/>
              </a:rPr>
              <a:t>i, k, n: </a:t>
            </a:r>
            <a:r>
              <a:rPr lang="sv-SE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sv-SE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'Введите n: 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); readln (n);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k:=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(n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div 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do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begin </a:t>
            </a:r>
            <a:endParaRPr lang="ru-RU" b="1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i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*k-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</a:t>
            </a:r>
            <a:endParaRPr lang="ru-RU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write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(i: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3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 </a:t>
            </a:r>
            <a:endParaRPr lang="ru-RU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 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Всё!'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23602" name="Picture 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417809"/>
            <a:ext cx="2880320" cy="1297032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69483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9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9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423" grpId="0" animBg="1"/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9461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36671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Получить таблицу значений функции </a:t>
            </a:r>
            <a:r>
              <a:rPr lang="en-US" b="1">
                <a:solidFill>
                  <a:schemeClr val="tx2"/>
                </a:solidFill>
              </a:rPr>
              <a:t>y=x</a:t>
            </a:r>
            <a:r>
              <a:rPr lang="ru-RU" sz="2000" b="1" baseline="40000">
                <a:solidFill>
                  <a:schemeClr val="tx2"/>
                </a:solidFill>
              </a:rPr>
              <a:t>2</a:t>
            </a:r>
            <a:r>
              <a:rPr lang="en-US">
                <a:solidFill>
                  <a:schemeClr val="tx2"/>
                </a:solidFill>
              </a:rPr>
              <a:t> </a:t>
            </a:r>
            <a:r>
              <a:rPr lang="ru-RU">
                <a:solidFill>
                  <a:schemeClr val="tx2"/>
                </a:solidFill>
              </a:rPr>
              <a:t>для </a:t>
            </a:r>
            <a:r>
              <a:rPr lang="en-US" b="1">
                <a:solidFill>
                  <a:schemeClr val="tx2"/>
                </a:solidFill>
              </a:rPr>
              <a:t>x=</a:t>
            </a:r>
            <a:r>
              <a:rPr lang="ru-RU" b="1">
                <a:solidFill>
                  <a:schemeClr val="tx2"/>
                </a:solidFill>
              </a:rPr>
              <a:t>1</a:t>
            </a:r>
            <a:r>
              <a:rPr lang="en-US" b="1">
                <a:solidFill>
                  <a:schemeClr val="tx2"/>
                </a:solidFill>
              </a:rPr>
              <a:t>; </a:t>
            </a:r>
            <a:r>
              <a:rPr lang="ru-RU" b="1">
                <a:solidFill>
                  <a:schemeClr val="tx2"/>
                </a:solidFill>
              </a:rPr>
              <a:t>2</a:t>
            </a:r>
            <a:r>
              <a:rPr lang="en-US" b="1">
                <a:solidFill>
                  <a:schemeClr val="tx2"/>
                </a:solidFill>
              </a:rPr>
              <a:t>; </a:t>
            </a:r>
            <a:r>
              <a:rPr lang="ru-RU" b="1">
                <a:solidFill>
                  <a:schemeClr val="tx2"/>
                </a:solidFill>
              </a:rPr>
              <a:t>3</a:t>
            </a:r>
            <a:r>
              <a:rPr lang="en-US" b="1">
                <a:solidFill>
                  <a:schemeClr val="tx2"/>
                </a:solidFill>
              </a:rPr>
              <a:t>; …; </a:t>
            </a:r>
            <a:r>
              <a:rPr lang="ru-RU" b="1">
                <a:solidFill>
                  <a:schemeClr val="tx2"/>
                </a:solidFill>
              </a:rPr>
              <a:t>10</a:t>
            </a:r>
            <a:r>
              <a:rPr lang="ru-RU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212008" name="Group 40"/>
          <p:cNvGrpSpPr>
            <a:grpSpLocks/>
          </p:cNvGrpSpPr>
          <p:nvPr/>
        </p:nvGrpSpPr>
        <p:grpSpPr bwMode="auto">
          <a:xfrm>
            <a:off x="358775" y="1448780"/>
            <a:ext cx="2147888" cy="2841625"/>
            <a:chOff x="337" y="640"/>
            <a:chExt cx="1353" cy="1790"/>
          </a:xfrm>
        </p:grpSpPr>
        <p:sp>
          <p:nvSpPr>
            <p:cNvPr id="19466" name="AutoShape 5"/>
            <p:cNvSpPr>
              <a:spLocks noChangeArrowheads="1"/>
            </p:cNvSpPr>
            <p:nvPr/>
          </p:nvSpPr>
          <p:spPr bwMode="auto">
            <a:xfrm>
              <a:off x="710" y="640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9467" name="Line 6"/>
            <p:cNvSpPr>
              <a:spLocks noChangeShapeType="1"/>
            </p:cNvSpPr>
            <p:nvPr/>
          </p:nvSpPr>
          <p:spPr bwMode="auto">
            <a:xfrm>
              <a:off x="999" y="837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9468" name="Line 7"/>
            <p:cNvSpPr>
              <a:spLocks noChangeShapeType="1"/>
            </p:cNvSpPr>
            <p:nvPr/>
          </p:nvSpPr>
          <p:spPr bwMode="auto">
            <a:xfrm>
              <a:off x="998" y="1213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9469" name="AutoShape 13"/>
            <p:cNvSpPr>
              <a:spLocks noChangeArrowheads="1"/>
            </p:cNvSpPr>
            <p:nvPr/>
          </p:nvSpPr>
          <p:spPr bwMode="auto">
            <a:xfrm>
              <a:off x="431" y="1707"/>
              <a:ext cx="1021" cy="181"/>
            </a:xfrm>
            <a:prstGeom prst="parallelogram">
              <a:avLst>
                <a:gd name="adj" fmla="val 141022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x,y</a:t>
              </a:r>
              <a:endParaRPr lang="ru-RU" sz="1600"/>
            </a:p>
          </p:txBody>
        </p:sp>
        <p:sp>
          <p:nvSpPr>
            <p:cNvPr id="19470" name="Freeform 17"/>
            <p:cNvSpPr>
              <a:spLocks/>
            </p:cNvSpPr>
            <p:nvPr/>
          </p:nvSpPr>
          <p:spPr bwMode="auto">
            <a:xfrm>
              <a:off x="1101" y="1104"/>
              <a:ext cx="589" cy="1124"/>
            </a:xfrm>
            <a:custGeom>
              <a:avLst/>
              <a:gdLst>
                <a:gd name="T0" fmla="*/ 363 w 589"/>
                <a:gd name="T1" fmla="*/ 0 h 1202"/>
                <a:gd name="T2" fmla="*/ 589 w 589"/>
                <a:gd name="T3" fmla="*/ 0 h 1202"/>
                <a:gd name="T4" fmla="*/ 589 w 589"/>
                <a:gd name="T5" fmla="*/ 1018 h 1202"/>
                <a:gd name="T6" fmla="*/ 0 w 589"/>
                <a:gd name="T7" fmla="*/ 1018 h 1202"/>
                <a:gd name="T8" fmla="*/ 0 w 589"/>
                <a:gd name="T9" fmla="*/ 1124 h 12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9" h="1202">
                  <a:moveTo>
                    <a:pt x="363" y="0"/>
                  </a:moveTo>
                  <a:lnTo>
                    <a:pt x="589" y="0"/>
                  </a:lnTo>
                  <a:lnTo>
                    <a:pt x="589" y="1089"/>
                  </a:lnTo>
                  <a:lnTo>
                    <a:pt x="0" y="1089"/>
                  </a:lnTo>
                  <a:lnTo>
                    <a:pt x="0" y="1202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1" name="AutoShape 18"/>
            <p:cNvSpPr>
              <a:spLocks noChangeArrowheads="1"/>
            </p:cNvSpPr>
            <p:nvPr/>
          </p:nvSpPr>
          <p:spPr bwMode="auto">
            <a:xfrm>
              <a:off x="793" y="2228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9472" name="Rectangle 19"/>
            <p:cNvSpPr>
              <a:spLocks noChangeArrowheads="1"/>
            </p:cNvSpPr>
            <p:nvPr/>
          </p:nvSpPr>
          <p:spPr bwMode="auto">
            <a:xfrm>
              <a:off x="635" y="1372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y </a:t>
              </a:r>
              <a:r>
                <a:rPr lang="ru-RU" sz="1600"/>
                <a:t>:</a:t>
              </a:r>
              <a:r>
                <a:rPr lang="en-US" sz="1600"/>
                <a:t>= x</a:t>
              </a:r>
              <a:r>
                <a:rPr lang="en-US" sz="1600" baseline="30000"/>
                <a:t>2</a:t>
              </a:r>
              <a:endParaRPr lang="ru-RU" sz="1600" baseline="30000"/>
            </a:p>
          </p:txBody>
        </p:sp>
        <p:sp>
          <p:nvSpPr>
            <p:cNvPr id="19473" name="Line 20"/>
            <p:cNvSpPr>
              <a:spLocks noChangeShapeType="1"/>
            </p:cNvSpPr>
            <p:nvPr/>
          </p:nvSpPr>
          <p:spPr bwMode="auto">
            <a:xfrm>
              <a:off x="998" y="1547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9474" name="AutoShape 35"/>
            <p:cNvSpPr>
              <a:spLocks noChangeArrowheads="1"/>
            </p:cNvSpPr>
            <p:nvPr/>
          </p:nvSpPr>
          <p:spPr bwMode="auto">
            <a:xfrm>
              <a:off x="544" y="1003"/>
              <a:ext cx="930" cy="204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/>
                <a:t>x := 1, </a:t>
              </a:r>
              <a:r>
                <a:rPr lang="ru-RU" sz="1600"/>
                <a:t>10</a:t>
              </a:r>
            </a:p>
          </p:txBody>
        </p:sp>
        <p:sp>
          <p:nvSpPr>
            <p:cNvPr id="19475" name="Freeform 39"/>
            <p:cNvSpPr>
              <a:spLocks/>
            </p:cNvSpPr>
            <p:nvPr/>
          </p:nvSpPr>
          <p:spPr bwMode="auto">
            <a:xfrm>
              <a:off x="337" y="1104"/>
              <a:ext cx="658" cy="907"/>
            </a:xfrm>
            <a:custGeom>
              <a:avLst/>
              <a:gdLst>
                <a:gd name="T0" fmla="*/ 658 w 658"/>
                <a:gd name="T1" fmla="*/ 787 h 862"/>
                <a:gd name="T2" fmla="*/ 658 w 658"/>
                <a:gd name="T3" fmla="*/ 907 h 862"/>
                <a:gd name="T4" fmla="*/ 0 w 658"/>
                <a:gd name="T5" fmla="*/ 907 h 862"/>
                <a:gd name="T6" fmla="*/ 0 w 658"/>
                <a:gd name="T7" fmla="*/ 0 h 862"/>
                <a:gd name="T8" fmla="*/ 204 w 658"/>
                <a:gd name="T9" fmla="*/ 0 h 8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58" h="862">
                  <a:moveTo>
                    <a:pt x="658" y="748"/>
                  </a:moveTo>
                  <a:lnTo>
                    <a:pt x="658" y="862"/>
                  </a:lnTo>
                  <a:lnTo>
                    <a:pt x="0" y="862"/>
                  </a:lnTo>
                  <a:lnTo>
                    <a:pt x="0" y="0"/>
                  </a:lnTo>
                  <a:lnTo>
                    <a:pt x="20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843808" y="1333795"/>
            <a:ext cx="6156684" cy="3139321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Kvadraty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Квадраты чисел:'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//для x от 1 до 10 повторять: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10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do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begin </a:t>
            </a:r>
            <a:endParaRPr lang="ru-RU" dirty="0" smtClean="0">
              <a:solidFill>
                <a:srgbClr val="008000"/>
              </a:solidFill>
              <a:latin typeface="Courier New"/>
            </a:endParaRPr>
          </a:p>
          <a:p>
            <a:r>
              <a:rPr lang="en-US" dirty="0" smtClean="0">
                <a:solidFill>
                  <a:srgbClr val="008000"/>
                </a:solidFill>
                <a:latin typeface="Courier New"/>
              </a:rPr>
              <a:t>  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y:=x*x;             </a:t>
            </a:r>
            <a:r>
              <a:rPr lang="en-US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вычисление функции</a:t>
            </a:r>
          </a:p>
          <a:p>
            <a:r>
              <a:rPr lang="ru-RU" dirty="0" smtClean="0">
                <a:solidFill>
                  <a:srgbClr val="008000"/>
                </a:solidFill>
                <a:latin typeface="Courier New"/>
              </a:rPr>
              <a:t>   </a:t>
            </a:r>
            <a:r>
              <a:rPr lang="ru-RU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 (x: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, y: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//вывод на экран</a:t>
            </a: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 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ru-RU" dirty="0">
              <a:solidFill>
                <a:srgbClr val="008000"/>
              </a:solidFill>
              <a:latin typeface="Courier New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24632" name="Picture 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074" y="3625243"/>
            <a:ext cx="1908212" cy="29431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65881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179388" y="404813"/>
            <a:ext cx="7777162" cy="36671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Вычислить значение суммы </a:t>
            </a:r>
            <a:r>
              <a:rPr lang="en-US" i="1" dirty="0">
                <a:solidFill>
                  <a:schemeClr val="tx2"/>
                </a:solidFill>
              </a:rPr>
              <a:t>s = 1+2+3+…+n</a:t>
            </a:r>
            <a:r>
              <a:rPr lang="en-US" dirty="0">
                <a:solidFill>
                  <a:schemeClr val="tx2"/>
                </a:solidFill>
              </a:rPr>
              <a:t>  </a:t>
            </a:r>
            <a:r>
              <a:rPr lang="ru-RU" dirty="0">
                <a:solidFill>
                  <a:schemeClr val="tx2"/>
                </a:solidFill>
              </a:rPr>
              <a:t>для заданного </a:t>
            </a:r>
            <a:r>
              <a:rPr lang="en-US" i="1" dirty="0">
                <a:solidFill>
                  <a:schemeClr val="tx2"/>
                </a:solidFill>
              </a:rPr>
              <a:t>n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213031" name="Group 39"/>
          <p:cNvGrpSpPr>
            <a:grpSpLocks/>
          </p:cNvGrpSpPr>
          <p:nvPr/>
        </p:nvGrpSpPr>
        <p:grpSpPr bwMode="auto">
          <a:xfrm>
            <a:off x="250825" y="1628775"/>
            <a:ext cx="2808288" cy="3563938"/>
            <a:chOff x="254" y="731"/>
            <a:chExt cx="1769" cy="2245"/>
          </a:xfrm>
        </p:grpSpPr>
        <p:sp>
          <p:nvSpPr>
            <p:cNvPr id="20487" name="AutoShape 15"/>
            <p:cNvSpPr>
              <a:spLocks noChangeArrowheads="1"/>
            </p:cNvSpPr>
            <p:nvPr/>
          </p:nvSpPr>
          <p:spPr bwMode="auto">
            <a:xfrm>
              <a:off x="1138" y="2433"/>
              <a:ext cx="885" cy="181"/>
            </a:xfrm>
            <a:prstGeom prst="parallelogram">
              <a:avLst>
                <a:gd name="adj" fmla="val 122238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s</a:t>
              </a:r>
              <a:endParaRPr lang="ru-RU" sz="1600"/>
            </a:p>
          </p:txBody>
        </p:sp>
        <p:sp>
          <p:nvSpPr>
            <p:cNvPr id="20488" name="Rectangle 19"/>
            <p:cNvSpPr>
              <a:spLocks noChangeArrowheads="1"/>
            </p:cNvSpPr>
            <p:nvPr/>
          </p:nvSpPr>
          <p:spPr bwMode="auto">
            <a:xfrm>
              <a:off x="549" y="2139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s := s+x</a:t>
              </a:r>
              <a:endParaRPr lang="ru-RU" sz="1600" baseline="30000"/>
            </a:p>
          </p:txBody>
        </p:sp>
        <p:sp>
          <p:nvSpPr>
            <p:cNvPr id="20489" name="AutoShape 21"/>
            <p:cNvSpPr>
              <a:spLocks noChangeArrowheads="1"/>
            </p:cNvSpPr>
            <p:nvPr/>
          </p:nvSpPr>
          <p:spPr bwMode="auto">
            <a:xfrm>
              <a:off x="521" y="1095"/>
              <a:ext cx="816" cy="181"/>
            </a:xfrm>
            <a:prstGeom prst="parallelogram">
              <a:avLst>
                <a:gd name="adj" fmla="val 11270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n</a:t>
              </a:r>
              <a:endParaRPr lang="ru-RU" sz="1600"/>
            </a:p>
          </p:txBody>
        </p:sp>
        <p:sp>
          <p:nvSpPr>
            <p:cNvPr id="20490" name="Line 22"/>
            <p:cNvSpPr>
              <a:spLocks noChangeShapeType="1"/>
            </p:cNvSpPr>
            <p:nvPr/>
          </p:nvSpPr>
          <p:spPr bwMode="auto">
            <a:xfrm>
              <a:off x="929" y="1276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0491" name="Rectangle 23"/>
            <p:cNvSpPr>
              <a:spLocks noChangeArrowheads="1"/>
            </p:cNvSpPr>
            <p:nvPr/>
          </p:nvSpPr>
          <p:spPr bwMode="auto">
            <a:xfrm>
              <a:off x="566" y="1435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s := 0</a:t>
              </a:r>
              <a:endParaRPr lang="ru-RU" sz="1600"/>
            </a:p>
          </p:txBody>
        </p:sp>
        <p:sp>
          <p:nvSpPr>
            <p:cNvPr id="20492" name="Line 24"/>
            <p:cNvSpPr>
              <a:spLocks noChangeShapeType="1"/>
            </p:cNvSpPr>
            <p:nvPr/>
          </p:nvSpPr>
          <p:spPr bwMode="auto">
            <a:xfrm>
              <a:off x="930" y="1616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0493" name="Freeform 25"/>
            <p:cNvSpPr>
              <a:spLocks/>
            </p:cNvSpPr>
            <p:nvPr/>
          </p:nvSpPr>
          <p:spPr bwMode="auto">
            <a:xfrm>
              <a:off x="1388" y="1879"/>
              <a:ext cx="204" cy="554"/>
            </a:xfrm>
            <a:custGeom>
              <a:avLst/>
              <a:gdLst>
                <a:gd name="T0" fmla="*/ 0 w 204"/>
                <a:gd name="T1" fmla="*/ 0 h 1021"/>
                <a:gd name="T2" fmla="*/ 204 w 204"/>
                <a:gd name="T3" fmla="*/ 0 h 1021"/>
                <a:gd name="T4" fmla="*/ 204 w 204"/>
                <a:gd name="T5" fmla="*/ 554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494" name="AutoShape 28"/>
            <p:cNvSpPr>
              <a:spLocks noChangeArrowheads="1"/>
            </p:cNvSpPr>
            <p:nvPr/>
          </p:nvSpPr>
          <p:spPr bwMode="auto">
            <a:xfrm>
              <a:off x="645" y="731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/>
                <a:t>начало</a:t>
              </a:r>
            </a:p>
          </p:txBody>
        </p:sp>
        <p:sp>
          <p:nvSpPr>
            <p:cNvPr id="20495" name="Line 29"/>
            <p:cNvSpPr>
              <a:spLocks noChangeShapeType="1"/>
            </p:cNvSpPr>
            <p:nvPr/>
          </p:nvSpPr>
          <p:spPr bwMode="auto">
            <a:xfrm>
              <a:off x="934" y="928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0496" name="Line 30"/>
            <p:cNvSpPr>
              <a:spLocks noChangeShapeType="1"/>
            </p:cNvSpPr>
            <p:nvPr/>
          </p:nvSpPr>
          <p:spPr bwMode="auto">
            <a:xfrm>
              <a:off x="915" y="1987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0497" name="AutoShape 33"/>
            <p:cNvSpPr>
              <a:spLocks noChangeArrowheads="1"/>
            </p:cNvSpPr>
            <p:nvPr/>
          </p:nvSpPr>
          <p:spPr bwMode="auto">
            <a:xfrm>
              <a:off x="1287" y="2774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20498" name="AutoShape 36"/>
            <p:cNvSpPr>
              <a:spLocks noChangeArrowheads="1"/>
            </p:cNvSpPr>
            <p:nvPr/>
          </p:nvSpPr>
          <p:spPr bwMode="auto">
            <a:xfrm>
              <a:off x="461" y="1777"/>
              <a:ext cx="930" cy="204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/>
                <a:t>x := 1, n</a:t>
              </a:r>
              <a:endParaRPr lang="ru-RU" sz="1600"/>
            </a:p>
          </p:txBody>
        </p:sp>
        <p:sp>
          <p:nvSpPr>
            <p:cNvPr id="20499" name="Freeform 37"/>
            <p:cNvSpPr>
              <a:spLocks/>
            </p:cNvSpPr>
            <p:nvPr/>
          </p:nvSpPr>
          <p:spPr bwMode="auto">
            <a:xfrm>
              <a:off x="254" y="1878"/>
              <a:ext cx="658" cy="510"/>
            </a:xfrm>
            <a:custGeom>
              <a:avLst/>
              <a:gdLst>
                <a:gd name="T0" fmla="*/ 658 w 658"/>
                <a:gd name="T1" fmla="*/ 443 h 862"/>
                <a:gd name="T2" fmla="*/ 658 w 658"/>
                <a:gd name="T3" fmla="*/ 510 h 862"/>
                <a:gd name="T4" fmla="*/ 0 w 658"/>
                <a:gd name="T5" fmla="*/ 510 h 862"/>
                <a:gd name="T6" fmla="*/ 0 w 658"/>
                <a:gd name="T7" fmla="*/ 0 h 862"/>
                <a:gd name="T8" fmla="*/ 204 w 658"/>
                <a:gd name="T9" fmla="*/ 0 h 8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58" h="862">
                  <a:moveTo>
                    <a:pt x="658" y="748"/>
                  </a:moveTo>
                  <a:lnTo>
                    <a:pt x="658" y="862"/>
                  </a:lnTo>
                  <a:lnTo>
                    <a:pt x="0" y="862"/>
                  </a:lnTo>
                  <a:lnTo>
                    <a:pt x="0" y="0"/>
                  </a:lnTo>
                  <a:lnTo>
                    <a:pt x="20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00" name="Line 38"/>
            <p:cNvSpPr>
              <a:spLocks noChangeShapeType="1"/>
            </p:cNvSpPr>
            <p:nvPr/>
          </p:nvSpPr>
          <p:spPr bwMode="auto">
            <a:xfrm>
              <a:off x="1592" y="2615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754052" y="1315214"/>
            <a:ext cx="6282444" cy="286232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Summa_natur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pt-BR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n, x, s: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's=1+2+3+ ... +n'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'Введите n : 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); readln (n);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s:=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//начальное значение суммы</a:t>
            </a:r>
          </a:p>
          <a:p>
            <a:r>
              <a:rPr lang="ru-RU" b="1" dirty="0" err="1">
                <a:solidFill>
                  <a:srgbClr val="000000"/>
                </a:solidFill>
                <a:latin typeface="Courier New"/>
              </a:rPr>
              <a:t>for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x:=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ru-RU" b="1" dirty="0" err="1">
                <a:solidFill>
                  <a:srgbClr val="000000"/>
                </a:solidFill>
                <a:latin typeface="Courier New"/>
              </a:rPr>
              <a:t>to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n </a:t>
            </a:r>
            <a:r>
              <a:rPr lang="ru-RU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//для x от 1 до n повторять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  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s:=s+x;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добавл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 число к сумме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's='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s);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en-US" dirty="0" err="1">
                <a:solidFill>
                  <a:srgbClr val="008000"/>
                </a:solidFill>
                <a:latin typeface="Courier New"/>
              </a:rPr>
              <a:t>сумма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en-US" dirty="0" err="1">
                <a:solidFill>
                  <a:srgbClr val="008000"/>
                </a:solidFill>
                <a:latin typeface="Courier New"/>
              </a:rPr>
              <a:t>чисел</a:t>
            </a:r>
            <a:endParaRPr lang="en-US" dirty="0">
              <a:solidFill>
                <a:srgbClr val="008000"/>
              </a:solidFill>
              <a:latin typeface="Courier New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25658" name="Picture 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352721"/>
            <a:ext cx="2201162" cy="135930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37843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4</a:t>
            </a:r>
            <a:endParaRPr lang="ru-RU" sz="2400" b="1">
              <a:solidFill>
                <a:schemeClr val="tx2"/>
              </a:solidFill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79388" y="441325"/>
            <a:ext cx="7777162" cy="7556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Вычислить факториал числа 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k</a:t>
            </a:r>
            <a:r>
              <a:rPr lang="en-US" i="1" dirty="0">
                <a:solidFill>
                  <a:schemeClr val="tx2"/>
                </a:solidFill>
              </a:rPr>
              <a:t> </a:t>
            </a:r>
            <a:r>
              <a:rPr lang="ru-RU" i="1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(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k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ru-RU" i="1" dirty="0">
                <a:solidFill>
                  <a:schemeClr val="tx2"/>
                </a:solidFill>
              </a:rPr>
              <a:t>не более 12</a:t>
            </a:r>
            <a:r>
              <a:rPr lang="en-US" dirty="0">
                <a:solidFill>
                  <a:schemeClr val="tx2"/>
                </a:solidFill>
                <a:cs typeface="Arial" charset="0"/>
              </a:rPr>
              <a:t>)</a:t>
            </a:r>
            <a:r>
              <a:rPr lang="ru-RU" dirty="0">
                <a:solidFill>
                  <a:schemeClr val="tx2"/>
                </a:solidFill>
                <a:cs typeface="Arial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b="1" i="1" dirty="0">
                <a:solidFill>
                  <a:schemeClr val="tx2"/>
                </a:solidFill>
                <a:latin typeface="Courier New" pitchFamily="49" charset="0"/>
                <a:cs typeface="Arial" charset="0"/>
              </a:rPr>
              <a:t>k! = 1∙2∙3∙ … ∙k</a:t>
            </a:r>
          </a:p>
        </p:txBody>
      </p:sp>
      <p:grpSp>
        <p:nvGrpSpPr>
          <p:cNvPr id="230428" name="Group 28"/>
          <p:cNvGrpSpPr>
            <a:grpSpLocks/>
          </p:cNvGrpSpPr>
          <p:nvPr/>
        </p:nvGrpSpPr>
        <p:grpSpPr bwMode="auto">
          <a:xfrm>
            <a:off x="250825" y="1628775"/>
            <a:ext cx="2808288" cy="3563938"/>
            <a:chOff x="254" y="731"/>
            <a:chExt cx="1769" cy="2245"/>
          </a:xfrm>
        </p:grpSpPr>
        <p:sp>
          <p:nvSpPr>
            <p:cNvPr id="21511" name="AutoShape 29"/>
            <p:cNvSpPr>
              <a:spLocks noChangeArrowheads="1"/>
            </p:cNvSpPr>
            <p:nvPr/>
          </p:nvSpPr>
          <p:spPr bwMode="auto">
            <a:xfrm>
              <a:off x="1138" y="2433"/>
              <a:ext cx="885" cy="181"/>
            </a:xfrm>
            <a:prstGeom prst="parallelogram">
              <a:avLst>
                <a:gd name="adj" fmla="val 122238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p</a:t>
              </a:r>
              <a:endParaRPr lang="ru-RU" sz="1600"/>
            </a:p>
          </p:txBody>
        </p:sp>
        <p:sp>
          <p:nvSpPr>
            <p:cNvPr id="21512" name="Rectangle 30"/>
            <p:cNvSpPr>
              <a:spLocks noChangeArrowheads="1"/>
            </p:cNvSpPr>
            <p:nvPr/>
          </p:nvSpPr>
          <p:spPr bwMode="auto">
            <a:xfrm>
              <a:off x="549" y="2139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p := p </a:t>
              </a:r>
              <a:r>
                <a:rPr lang="en-US" sz="1600">
                  <a:cs typeface="Arial" charset="0"/>
                </a:rPr>
                <a:t>∙</a:t>
              </a:r>
              <a:r>
                <a:rPr lang="en-US" sz="1600"/>
                <a:t> i</a:t>
              </a:r>
              <a:endParaRPr lang="ru-RU" sz="1600" baseline="30000"/>
            </a:p>
          </p:txBody>
        </p:sp>
        <p:sp>
          <p:nvSpPr>
            <p:cNvPr id="21513" name="AutoShape 31"/>
            <p:cNvSpPr>
              <a:spLocks noChangeArrowheads="1"/>
            </p:cNvSpPr>
            <p:nvPr/>
          </p:nvSpPr>
          <p:spPr bwMode="auto">
            <a:xfrm>
              <a:off x="521" y="1095"/>
              <a:ext cx="816" cy="181"/>
            </a:xfrm>
            <a:prstGeom prst="parallelogram">
              <a:avLst>
                <a:gd name="adj" fmla="val 11270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/>
                <a:t>k</a:t>
              </a:r>
              <a:endParaRPr lang="ru-RU" sz="1600"/>
            </a:p>
          </p:txBody>
        </p:sp>
        <p:sp>
          <p:nvSpPr>
            <p:cNvPr id="21514" name="Line 32"/>
            <p:cNvSpPr>
              <a:spLocks noChangeShapeType="1"/>
            </p:cNvSpPr>
            <p:nvPr/>
          </p:nvSpPr>
          <p:spPr bwMode="auto">
            <a:xfrm>
              <a:off x="929" y="1276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5" name="Rectangle 33"/>
            <p:cNvSpPr>
              <a:spLocks noChangeArrowheads="1"/>
            </p:cNvSpPr>
            <p:nvPr/>
          </p:nvSpPr>
          <p:spPr bwMode="auto">
            <a:xfrm>
              <a:off x="566" y="1435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p := 1</a:t>
              </a:r>
              <a:endParaRPr lang="ru-RU" sz="1600"/>
            </a:p>
          </p:txBody>
        </p:sp>
        <p:sp>
          <p:nvSpPr>
            <p:cNvPr id="21516" name="Line 34"/>
            <p:cNvSpPr>
              <a:spLocks noChangeShapeType="1"/>
            </p:cNvSpPr>
            <p:nvPr/>
          </p:nvSpPr>
          <p:spPr bwMode="auto">
            <a:xfrm>
              <a:off x="930" y="1616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7" name="Freeform 35"/>
            <p:cNvSpPr>
              <a:spLocks/>
            </p:cNvSpPr>
            <p:nvPr/>
          </p:nvSpPr>
          <p:spPr bwMode="auto">
            <a:xfrm>
              <a:off x="1388" y="1879"/>
              <a:ext cx="204" cy="554"/>
            </a:xfrm>
            <a:custGeom>
              <a:avLst/>
              <a:gdLst>
                <a:gd name="T0" fmla="*/ 0 w 204"/>
                <a:gd name="T1" fmla="*/ 0 h 1021"/>
                <a:gd name="T2" fmla="*/ 204 w 204"/>
                <a:gd name="T3" fmla="*/ 0 h 1021"/>
                <a:gd name="T4" fmla="*/ 204 w 204"/>
                <a:gd name="T5" fmla="*/ 554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18" name="AutoShape 36"/>
            <p:cNvSpPr>
              <a:spLocks noChangeArrowheads="1"/>
            </p:cNvSpPr>
            <p:nvPr/>
          </p:nvSpPr>
          <p:spPr bwMode="auto">
            <a:xfrm>
              <a:off x="645" y="731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21519" name="Line 37"/>
            <p:cNvSpPr>
              <a:spLocks noChangeShapeType="1"/>
            </p:cNvSpPr>
            <p:nvPr/>
          </p:nvSpPr>
          <p:spPr bwMode="auto">
            <a:xfrm>
              <a:off x="934" y="928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20" name="Line 38"/>
            <p:cNvSpPr>
              <a:spLocks noChangeShapeType="1"/>
            </p:cNvSpPr>
            <p:nvPr/>
          </p:nvSpPr>
          <p:spPr bwMode="auto">
            <a:xfrm>
              <a:off x="915" y="1987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21" name="AutoShape 39"/>
            <p:cNvSpPr>
              <a:spLocks noChangeArrowheads="1"/>
            </p:cNvSpPr>
            <p:nvPr/>
          </p:nvSpPr>
          <p:spPr bwMode="auto">
            <a:xfrm>
              <a:off x="1287" y="2774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21522" name="AutoShape 40"/>
            <p:cNvSpPr>
              <a:spLocks noChangeArrowheads="1"/>
            </p:cNvSpPr>
            <p:nvPr/>
          </p:nvSpPr>
          <p:spPr bwMode="auto">
            <a:xfrm>
              <a:off x="461" y="1777"/>
              <a:ext cx="930" cy="204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/>
                <a:t>i := 1, k</a:t>
              </a:r>
              <a:endParaRPr lang="ru-RU" sz="1600"/>
            </a:p>
          </p:txBody>
        </p:sp>
        <p:sp>
          <p:nvSpPr>
            <p:cNvPr id="21523" name="Freeform 41"/>
            <p:cNvSpPr>
              <a:spLocks/>
            </p:cNvSpPr>
            <p:nvPr/>
          </p:nvSpPr>
          <p:spPr bwMode="auto">
            <a:xfrm>
              <a:off x="254" y="1878"/>
              <a:ext cx="658" cy="510"/>
            </a:xfrm>
            <a:custGeom>
              <a:avLst/>
              <a:gdLst>
                <a:gd name="T0" fmla="*/ 658 w 658"/>
                <a:gd name="T1" fmla="*/ 443 h 862"/>
                <a:gd name="T2" fmla="*/ 658 w 658"/>
                <a:gd name="T3" fmla="*/ 510 h 862"/>
                <a:gd name="T4" fmla="*/ 0 w 658"/>
                <a:gd name="T5" fmla="*/ 510 h 862"/>
                <a:gd name="T6" fmla="*/ 0 w 658"/>
                <a:gd name="T7" fmla="*/ 0 h 862"/>
                <a:gd name="T8" fmla="*/ 204 w 658"/>
                <a:gd name="T9" fmla="*/ 0 h 8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58" h="862">
                  <a:moveTo>
                    <a:pt x="658" y="748"/>
                  </a:moveTo>
                  <a:lnTo>
                    <a:pt x="658" y="862"/>
                  </a:lnTo>
                  <a:lnTo>
                    <a:pt x="0" y="862"/>
                  </a:lnTo>
                  <a:lnTo>
                    <a:pt x="0" y="0"/>
                  </a:lnTo>
                  <a:lnTo>
                    <a:pt x="20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24" name="Line 42"/>
            <p:cNvSpPr>
              <a:spLocks noChangeShapeType="1"/>
            </p:cNvSpPr>
            <p:nvPr/>
          </p:nvSpPr>
          <p:spPr bwMode="auto">
            <a:xfrm>
              <a:off x="1592" y="2615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755914" y="1464826"/>
            <a:ext cx="6192688" cy="258532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Fa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k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torial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sv-SE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sv-SE" dirty="0">
                <a:solidFill>
                  <a:srgbClr val="000000"/>
                </a:solidFill>
                <a:latin typeface="Courier New"/>
              </a:rPr>
              <a:t>k, i, p: </a:t>
            </a:r>
            <a:r>
              <a:rPr lang="sv-SE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sv-SE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k (&lt;13):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(k);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p:=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         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//нач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знач. произведения</a:t>
            </a:r>
          </a:p>
          <a:p>
            <a:r>
              <a:rPr lang="ru-RU" b="1" dirty="0" err="1">
                <a:solidFill>
                  <a:srgbClr val="000000"/>
                </a:solidFill>
                <a:latin typeface="Courier New"/>
              </a:rPr>
              <a:t>for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ru-RU" b="1" dirty="0" err="1">
                <a:solidFill>
                  <a:srgbClr val="000000"/>
                </a:solidFill>
                <a:latin typeface="Courier New"/>
              </a:rPr>
              <a:t>to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k </a:t>
            </a:r>
            <a:r>
              <a:rPr lang="ru-RU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//для i от 1 до k повторять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p:=p*i;  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добавл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 число к 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произвед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 (k, 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'!='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, p);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факториал числа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26684" name="Picture 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4217989"/>
            <a:ext cx="2592288" cy="121223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69428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Банк принимает вклады под 10% годовых. На счет  положена сумма 10000 рублей. Какая сумма будет на счету через 5 лет?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823601" y="1444685"/>
            <a:ext cx="2052637" cy="3737694"/>
            <a:chOff x="503238" y="1956197"/>
            <a:chExt cx="2052637" cy="3737694"/>
          </a:xfrm>
        </p:grpSpPr>
        <p:sp>
          <p:nvSpPr>
            <p:cNvPr id="22" name="AutoShape 203"/>
            <p:cNvSpPr>
              <a:spLocks noChangeArrowheads="1"/>
            </p:cNvSpPr>
            <p:nvPr/>
          </p:nvSpPr>
          <p:spPr bwMode="auto">
            <a:xfrm>
              <a:off x="1079612" y="1956197"/>
              <a:ext cx="960437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pitchFamily="34" charset="0"/>
                </a:rPr>
                <a:t>начало</a:t>
              </a:r>
            </a:p>
          </p:txBody>
        </p:sp>
        <p:sp>
          <p:nvSpPr>
            <p:cNvPr id="23" name="Line 206"/>
            <p:cNvSpPr>
              <a:spLocks noChangeShapeType="1"/>
            </p:cNvSpPr>
            <p:nvPr/>
          </p:nvSpPr>
          <p:spPr bwMode="auto">
            <a:xfrm>
              <a:off x="1547813" y="2771350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4" name="Line 207"/>
            <p:cNvSpPr>
              <a:spLocks noChangeShapeType="1"/>
            </p:cNvSpPr>
            <p:nvPr/>
          </p:nvSpPr>
          <p:spPr bwMode="auto">
            <a:xfrm>
              <a:off x="1547813" y="3331737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5" name="AutoShape 208"/>
            <p:cNvSpPr>
              <a:spLocks noChangeArrowheads="1"/>
            </p:cNvSpPr>
            <p:nvPr/>
          </p:nvSpPr>
          <p:spPr bwMode="auto">
            <a:xfrm>
              <a:off x="719349" y="4221783"/>
              <a:ext cx="1656407" cy="287337"/>
            </a:xfrm>
            <a:prstGeom prst="parallelogram">
              <a:avLst>
                <a:gd name="adj" fmla="val 109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>
                  <a:latin typeface="Arial" pitchFamily="34" charset="0"/>
                </a:rPr>
                <a:t>вывод</a:t>
              </a:r>
              <a:r>
                <a:rPr lang="ru-RU" sz="1200" dirty="0">
                  <a:latin typeface="Arial" pitchFamily="34" charset="0"/>
                </a:rPr>
                <a:t> </a:t>
              </a:r>
              <a:r>
                <a:rPr lang="en-US" sz="1600" dirty="0" smtClean="0">
                  <a:latin typeface="Arial" pitchFamily="34" charset="0"/>
                </a:rPr>
                <a:t>g</a:t>
              </a:r>
              <a:r>
                <a:rPr lang="ru-RU" sz="1600" dirty="0" smtClean="0">
                  <a:latin typeface="Arial" pitchFamily="34" charset="0"/>
                </a:rPr>
                <a:t>, </a:t>
              </a:r>
              <a:r>
                <a:rPr lang="en-US" sz="1600" dirty="0" smtClean="0">
                  <a:latin typeface="Arial" pitchFamily="34" charset="0"/>
                </a:rPr>
                <a:t>s</a:t>
              </a:r>
              <a:endParaRPr lang="ru-RU" sz="1600" dirty="0">
                <a:latin typeface="Arial" pitchFamily="34" charset="0"/>
              </a:endParaRPr>
            </a:p>
          </p:txBody>
        </p:sp>
        <p:sp>
          <p:nvSpPr>
            <p:cNvPr id="26" name="AutoShape 210"/>
            <p:cNvSpPr>
              <a:spLocks noChangeArrowheads="1"/>
            </p:cNvSpPr>
            <p:nvPr/>
          </p:nvSpPr>
          <p:spPr bwMode="auto">
            <a:xfrm>
              <a:off x="1091407" y="5373216"/>
              <a:ext cx="960437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pitchFamily="34" charset="0"/>
                </a:rPr>
                <a:t>конец</a:t>
              </a:r>
            </a:p>
          </p:txBody>
        </p:sp>
        <p:sp>
          <p:nvSpPr>
            <p:cNvPr id="27" name="Line 211"/>
            <p:cNvSpPr>
              <a:spLocks noChangeShapeType="1"/>
            </p:cNvSpPr>
            <p:nvPr/>
          </p:nvSpPr>
          <p:spPr bwMode="auto">
            <a:xfrm>
              <a:off x="1547813" y="2266525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8" name="Rectangle 212"/>
            <p:cNvSpPr>
              <a:spLocks noChangeArrowheads="1"/>
            </p:cNvSpPr>
            <p:nvPr/>
          </p:nvSpPr>
          <p:spPr bwMode="auto">
            <a:xfrm>
              <a:off x="971550" y="2530050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 dirty="0" smtClean="0">
                  <a:latin typeface="Arial" pitchFamily="34" charset="0"/>
                </a:rPr>
                <a:t>s </a:t>
              </a:r>
              <a:r>
                <a:rPr lang="en-US" sz="1600" dirty="0">
                  <a:latin typeface="Arial" pitchFamily="34" charset="0"/>
                </a:rPr>
                <a:t>:= </a:t>
              </a:r>
              <a:r>
                <a:rPr lang="en-US" sz="1600" dirty="0" smtClean="0">
                  <a:latin typeface="Arial" pitchFamily="34" charset="0"/>
                </a:rPr>
                <a:t>1</a:t>
              </a:r>
              <a:r>
                <a:rPr lang="ru-RU" sz="1600" dirty="0" smtClean="0">
                  <a:latin typeface="Arial" pitchFamily="34" charset="0"/>
                </a:rPr>
                <a:t>0000</a:t>
              </a:r>
              <a:endParaRPr lang="ru-RU" sz="1600" dirty="0">
                <a:latin typeface="Arial" pitchFamily="34" charset="0"/>
              </a:endParaRPr>
            </a:p>
          </p:txBody>
        </p:sp>
        <p:sp>
          <p:nvSpPr>
            <p:cNvPr id="29" name="Rectangle 213"/>
            <p:cNvSpPr>
              <a:spLocks noChangeArrowheads="1"/>
            </p:cNvSpPr>
            <p:nvPr/>
          </p:nvSpPr>
          <p:spPr bwMode="auto">
            <a:xfrm>
              <a:off x="863588" y="3582562"/>
              <a:ext cx="1367631" cy="396875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800" dirty="0" smtClean="0">
                  <a:latin typeface="Arial" pitchFamily="34" charset="0"/>
                </a:rPr>
                <a:t>s </a:t>
              </a:r>
              <a:r>
                <a:rPr lang="en-US" sz="1800" dirty="0">
                  <a:latin typeface="Arial" pitchFamily="34" charset="0"/>
                </a:rPr>
                <a:t>:= </a:t>
              </a:r>
              <a:r>
                <a:rPr lang="en-US" sz="1800" dirty="0" smtClean="0">
                  <a:latin typeface="Arial" pitchFamily="34" charset="0"/>
                </a:rPr>
                <a:t>s</a:t>
              </a:r>
              <a:r>
                <a:rPr lang="ru-RU" sz="1800" dirty="0" smtClean="0">
                  <a:latin typeface="Arial" pitchFamily="34" charset="0"/>
                </a:rPr>
                <a:t>+0,1*</a:t>
              </a:r>
              <a:r>
                <a:rPr lang="en-US" sz="1800" dirty="0" smtClean="0">
                  <a:latin typeface="Arial" pitchFamily="34" charset="0"/>
                </a:rPr>
                <a:t>s</a:t>
              </a:r>
              <a:endParaRPr lang="ru-RU" sz="2000" baseline="50000" dirty="0">
                <a:latin typeface="Arial" pitchFamily="34" charset="0"/>
              </a:endParaRPr>
            </a:p>
          </p:txBody>
        </p:sp>
        <p:sp>
          <p:nvSpPr>
            <p:cNvPr id="30" name="AutoShape 214"/>
            <p:cNvSpPr>
              <a:spLocks noChangeArrowheads="1"/>
            </p:cNvSpPr>
            <p:nvPr/>
          </p:nvSpPr>
          <p:spPr bwMode="auto">
            <a:xfrm>
              <a:off x="792163" y="3023762"/>
              <a:ext cx="1547812" cy="312737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800" dirty="0" smtClean="0">
                  <a:latin typeface="Arial" pitchFamily="34" charset="0"/>
                </a:rPr>
                <a:t>g </a:t>
              </a:r>
              <a:r>
                <a:rPr lang="en-US" sz="1800" dirty="0">
                  <a:latin typeface="Arial" pitchFamily="34" charset="0"/>
                </a:rPr>
                <a:t>:= </a:t>
              </a:r>
              <a:r>
                <a:rPr lang="ru-RU" sz="1800" dirty="0">
                  <a:latin typeface="Arial" pitchFamily="34" charset="0"/>
                </a:rPr>
                <a:t>1</a:t>
              </a:r>
              <a:r>
                <a:rPr lang="en-US" sz="1800" dirty="0">
                  <a:latin typeface="Arial" pitchFamily="34" charset="0"/>
                </a:rPr>
                <a:t>, </a:t>
              </a:r>
              <a:r>
                <a:rPr lang="ru-RU" sz="1800" dirty="0" smtClean="0">
                  <a:latin typeface="Arial" pitchFamily="34" charset="0"/>
                </a:rPr>
                <a:t>5</a:t>
              </a:r>
              <a:endParaRPr lang="ru-RU" sz="1800" dirty="0">
                <a:latin typeface="Arial" pitchFamily="34" charset="0"/>
              </a:endParaRPr>
            </a:p>
          </p:txBody>
        </p:sp>
        <p:sp>
          <p:nvSpPr>
            <p:cNvPr id="31" name="Freeform 215"/>
            <p:cNvSpPr>
              <a:spLocks/>
            </p:cNvSpPr>
            <p:nvPr/>
          </p:nvSpPr>
          <p:spPr bwMode="auto">
            <a:xfrm>
              <a:off x="503238" y="3174574"/>
              <a:ext cx="1044575" cy="1586573"/>
            </a:xfrm>
            <a:custGeom>
              <a:avLst/>
              <a:gdLst>
                <a:gd name="T0" fmla="*/ 658 w 658"/>
                <a:gd name="T1" fmla="*/ 476 h 567"/>
                <a:gd name="T2" fmla="*/ 658 w 658"/>
                <a:gd name="T3" fmla="*/ 567 h 567"/>
                <a:gd name="T4" fmla="*/ 0 w 658"/>
                <a:gd name="T5" fmla="*/ 567 h 567"/>
                <a:gd name="T6" fmla="*/ 0 w 658"/>
                <a:gd name="T7" fmla="*/ 0 h 567"/>
                <a:gd name="T8" fmla="*/ 182 w 658"/>
                <a:gd name="T9" fmla="*/ 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8" h="567">
                  <a:moveTo>
                    <a:pt x="658" y="476"/>
                  </a:moveTo>
                  <a:lnTo>
                    <a:pt x="658" y="567"/>
                  </a:lnTo>
                  <a:lnTo>
                    <a:pt x="0" y="567"/>
                  </a:lnTo>
                  <a:lnTo>
                    <a:pt x="0" y="0"/>
                  </a:lnTo>
                  <a:lnTo>
                    <a:pt x="182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216"/>
            <p:cNvSpPr>
              <a:spLocks/>
            </p:cNvSpPr>
            <p:nvPr/>
          </p:nvSpPr>
          <p:spPr bwMode="auto">
            <a:xfrm>
              <a:off x="1547813" y="3174574"/>
              <a:ext cx="1008062" cy="2198642"/>
            </a:xfrm>
            <a:custGeom>
              <a:avLst/>
              <a:gdLst>
                <a:gd name="T0" fmla="*/ 499 w 635"/>
                <a:gd name="T1" fmla="*/ 0 h 839"/>
                <a:gd name="T2" fmla="*/ 635 w 635"/>
                <a:gd name="T3" fmla="*/ 0 h 839"/>
                <a:gd name="T4" fmla="*/ 635 w 635"/>
                <a:gd name="T5" fmla="*/ 703 h 839"/>
                <a:gd name="T6" fmla="*/ 0 w 635"/>
                <a:gd name="T7" fmla="*/ 703 h 839"/>
                <a:gd name="T8" fmla="*/ 0 w 635"/>
                <a:gd name="T9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839">
                  <a:moveTo>
                    <a:pt x="499" y="0"/>
                  </a:moveTo>
                  <a:lnTo>
                    <a:pt x="635" y="0"/>
                  </a:lnTo>
                  <a:lnTo>
                    <a:pt x="635" y="703"/>
                  </a:lnTo>
                  <a:lnTo>
                    <a:pt x="0" y="703"/>
                  </a:lnTo>
                  <a:lnTo>
                    <a:pt x="0" y="839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Line 207"/>
            <p:cNvSpPr>
              <a:spLocks noChangeShapeType="1"/>
            </p:cNvSpPr>
            <p:nvPr/>
          </p:nvSpPr>
          <p:spPr bwMode="auto">
            <a:xfrm>
              <a:off x="1547813" y="3959846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987800" y="1160748"/>
            <a:ext cx="4896544" cy="341632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Vklad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g: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s: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s:=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10000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начальный вклад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Начальная сумма 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s);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//цикл для g от 1 до 5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g:=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5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do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begin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s:=s+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0.1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*s;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добавление 10%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 (g, 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' год сумма 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, s);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28736" name="Picture 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4725142"/>
            <a:ext cx="2438400" cy="1725613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660440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rgbClr val="330066"/>
                </a:solidFill>
              </a:rPr>
              <a:t>Задача</a:t>
            </a:r>
            <a:r>
              <a:rPr lang="en-US" sz="2400" b="1" dirty="0">
                <a:solidFill>
                  <a:srgbClr val="330066"/>
                </a:solidFill>
              </a:rPr>
              <a:t> </a:t>
            </a:r>
            <a:r>
              <a:rPr lang="ru-RU" sz="2400" b="1" dirty="0" smtClean="0">
                <a:solidFill>
                  <a:srgbClr val="330066"/>
                </a:solidFill>
              </a:rPr>
              <a:t>6</a:t>
            </a:r>
            <a:endParaRPr lang="ru-RU" sz="2400" b="1" dirty="0">
              <a:solidFill>
                <a:srgbClr val="330066"/>
              </a:solidFill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kern="0" dirty="0">
                <a:solidFill>
                  <a:schemeClr val="tx2"/>
                </a:solidFill>
              </a:rPr>
              <a:t>Вывести на экран квадраты и кубы целых чисел от 1 до </a:t>
            </a:r>
            <a:r>
              <a:rPr lang="ru-RU" kern="0" dirty="0" smtClean="0">
                <a:solidFill>
                  <a:schemeClr val="tx2"/>
                </a:solidFill>
              </a:rPr>
              <a:t>9, используя различные типы циклов.</a:t>
            </a:r>
            <a:endParaRPr lang="ru-RU" dirty="0">
              <a:solidFill>
                <a:schemeClr val="tx2"/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264927" y="2220921"/>
            <a:ext cx="2635647" cy="3669618"/>
            <a:chOff x="246165" y="901083"/>
            <a:chExt cx="2635647" cy="3669618"/>
          </a:xfrm>
        </p:grpSpPr>
        <p:sp>
          <p:nvSpPr>
            <p:cNvPr id="20" name="AutoShape 171"/>
            <p:cNvSpPr>
              <a:spLocks noChangeArrowheads="1"/>
            </p:cNvSpPr>
            <p:nvPr/>
          </p:nvSpPr>
          <p:spPr bwMode="auto">
            <a:xfrm>
              <a:off x="921832" y="901083"/>
              <a:ext cx="960438" cy="299943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начало</a:t>
              </a:r>
            </a:p>
          </p:txBody>
        </p:sp>
        <p:sp>
          <p:nvSpPr>
            <p:cNvPr id="34" name="Line 172"/>
            <p:cNvSpPr>
              <a:spLocks noChangeShapeType="1"/>
            </p:cNvSpPr>
            <p:nvPr/>
          </p:nvSpPr>
          <p:spPr bwMode="auto">
            <a:xfrm>
              <a:off x="1389165" y="1201634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Line 173"/>
            <p:cNvSpPr>
              <a:spLocks noChangeShapeType="1"/>
            </p:cNvSpPr>
            <p:nvPr/>
          </p:nvSpPr>
          <p:spPr bwMode="auto">
            <a:xfrm>
              <a:off x="1400278" y="1749714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Rectangle 174"/>
            <p:cNvSpPr>
              <a:spLocks noChangeArrowheads="1"/>
            </p:cNvSpPr>
            <p:nvPr/>
          </p:nvSpPr>
          <p:spPr bwMode="auto">
            <a:xfrm>
              <a:off x="930377" y="1462377"/>
              <a:ext cx="938213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:= 1</a:t>
              </a:r>
              <a:endParaRPr kumimoji="0" lang="ru-RU" sz="1400" b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AutoShape 175"/>
            <p:cNvSpPr>
              <a:spLocks noChangeAspect="1" noChangeArrowheads="1"/>
            </p:cNvSpPr>
            <p:nvPr/>
          </p:nvSpPr>
          <p:spPr bwMode="auto">
            <a:xfrm>
              <a:off x="824015" y="2002127"/>
              <a:ext cx="1150938" cy="46831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charset="0"/>
                </a:rPr>
                <a:t>≤ 9</a:t>
              </a:r>
            </a:p>
          </p:txBody>
        </p:sp>
        <p:sp>
          <p:nvSpPr>
            <p:cNvPr id="38" name="Text Box 176"/>
            <p:cNvSpPr txBox="1">
              <a:spLocks noChangeAspect="1" noChangeArrowheads="1"/>
            </p:cNvSpPr>
            <p:nvPr/>
          </p:nvSpPr>
          <p:spPr bwMode="auto">
            <a:xfrm>
              <a:off x="1279404" y="2424402"/>
              <a:ext cx="522288" cy="2984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</a:rPr>
                <a:t>да</a:t>
              </a:r>
            </a:p>
          </p:txBody>
        </p:sp>
        <p:sp>
          <p:nvSpPr>
            <p:cNvPr id="39" name="Text Box 177"/>
            <p:cNvSpPr txBox="1">
              <a:spLocks noChangeAspect="1" noChangeArrowheads="1"/>
            </p:cNvSpPr>
            <p:nvPr/>
          </p:nvSpPr>
          <p:spPr bwMode="auto">
            <a:xfrm>
              <a:off x="1801692" y="2022719"/>
              <a:ext cx="522288" cy="2984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</a:rPr>
                <a:t>нет</a:t>
              </a:r>
            </a:p>
          </p:txBody>
        </p:sp>
        <p:sp>
          <p:nvSpPr>
            <p:cNvPr id="40" name="Line 178"/>
            <p:cNvSpPr>
              <a:spLocks noChangeShapeType="1"/>
            </p:cNvSpPr>
            <p:nvPr/>
          </p:nvSpPr>
          <p:spPr bwMode="auto">
            <a:xfrm>
              <a:off x="1400278" y="2470439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AutoShape 179"/>
            <p:cNvSpPr>
              <a:spLocks noChangeArrowheads="1"/>
            </p:cNvSpPr>
            <p:nvPr/>
          </p:nvSpPr>
          <p:spPr bwMode="auto">
            <a:xfrm>
              <a:off x="505548" y="3479457"/>
              <a:ext cx="1728192" cy="287337"/>
            </a:xfrm>
            <a:prstGeom prst="parallelogram">
              <a:avLst>
                <a:gd name="adj" fmla="val 134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вывод 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, i2, i3</a:t>
              </a:r>
              <a:endPara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Rectangle 180"/>
            <p:cNvSpPr>
              <a:spLocks noChangeArrowheads="1"/>
            </p:cNvSpPr>
            <p:nvPr/>
          </p:nvSpPr>
          <p:spPr bwMode="auto">
            <a:xfrm>
              <a:off x="812902" y="4027400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:= i+1</a:t>
              </a:r>
              <a:endPara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Freeform 181"/>
            <p:cNvSpPr>
              <a:spLocks/>
            </p:cNvSpPr>
            <p:nvPr/>
          </p:nvSpPr>
          <p:spPr bwMode="auto">
            <a:xfrm>
              <a:off x="246165" y="1859252"/>
              <a:ext cx="1154113" cy="2711449"/>
            </a:xfrm>
            <a:custGeom>
              <a:avLst/>
              <a:gdLst>
                <a:gd name="T0" fmla="*/ 727 w 613"/>
                <a:gd name="T1" fmla="*/ 1063 h 1180"/>
                <a:gd name="T2" fmla="*/ 727 w 613"/>
                <a:gd name="T3" fmla="*/ 1177 h 1180"/>
                <a:gd name="T4" fmla="*/ 0 w 613"/>
                <a:gd name="T5" fmla="*/ 1177 h 1180"/>
                <a:gd name="T6" fmla="*/ 0 w 613"/>
                <a:gd name="T7" fmla="*/ 0 h 1180"/>
                <a:gd name="T8" fmla="*/ 727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AutoShape 182"/>
            <p:cNvSpPr>
              <a:spLocks noChangeArrowheads="1"/>
            </p:cNvSpPr>
            <p:nvPr/>
          </p:nvSpPr>
          <p:spPr bwMode="auto">
            <a:xfrm>
              <a:off x="1921374" y="2468414"/>
              <a:ext cx="960438" cy="270693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конец</a:t>
              </a:r>
            </a:p>
          </p:txBody>
        </p:sp>
        <p:sp>
          <p:nvSpPr>
            <p:cNvPr id="45" name="Rectangle 183"/>
            <p:cNvSpPr>
              <a:spLocks noChangeArrowheads="1"/>
            </p:cNvSpPr>
            <p:nvPr/>
          </p:nvSpPr>
          <p:spPr bwMode="auto">
            <a:xfrm>
              <a:off x="930377" y="2722852"/>
              <a:ext cx="938213" cy="491033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i2 := 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*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 dirty="0" smtClean="0">
                  <a:solidFill>
                    <a:sysClr val="windowText" lastClr="000000"/>
                  </a:solidFill>
                </a:rPr>
                <a:t>i3 </a:t>
              </a:r>
              <a:r>
                <a:rPr lang="en-US" sz="1400" kern="0" dirty="0">
                  <a:solidFill>
                    <a:sysClr val="windowText" lastClr="000000"/>
                  </a:solidFill>
                </a:rPr>
                <a:t>:= i2*</a:t>
              </a:r>
              <a:r>
                <a:rPr lang="en-US" sz="1400" kern="0" dirty="0" err="1">
                  <a:solidFill>
                    <a:sysClr val="windowText" lastClr="000000"/>
                  </a:solidFill>
                </a:rPr>
                <a:t>i</a:t>
              </a:r>
              <a:endParaRPr lang="ru-RU" sz="14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Line 184"/>
            <p:cNvSpPr>
              <a:spLocks noChangeShapeType="1"/>
            </p:cNvSpPr>
            <p:nvPr/>
          </p:nvSpPr>
          <p:spPr bwMode="auto">
            <a:xfrm>
              <a:off x="1389165" y="3766794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Freeform 189"/>
            <p:cNvSpPr>
              <a:spLocks/>
            </p:cNvSpPr>
            <p:nvPr/>
          </p:nvSpPr>
          <p:spPr bwMode="auto">
            <a:xfrm>
              <a:off x="1974953" y="2238665"/>
              <a:ext cx="415926" cy="231774"/>
            </a:xfrm>
            <a:custGeom>
              <a:avLst/>
              <a:gdLst>
                <a:gd name="T0" fmla="*/ 0 w 204"/>
                <a:gd name="T1" fmla="*/ 0 h 1021"/>
                <a:gd name="T2" fmla="*/ 204 w 204"/>
                <a:gd name="T3" fmla="*/ 0 h 1021"/>
                <a:gd name="T4" fmla="*/ 204 w 204"/>
                <a:gd name="T5" fmla="*/ 1021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Line 178"/>
            <p:cNvSpPr>
              <a:spLocks noChangeShapeType="1"/>
            </p:cNvSpPr>
            <p:nvPr/>
          </p:nvSpPr>
          <p:spPr bwMode="auto">
            <a:xfrm>
              <a:off x="1389165" y="3213885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3294618" y="2231348"/>
            <a:ext cx="2625578" cy="3717932"/>
            <a:chOff x="3275856" y="911510"/>
            <a:chExt cx="2625578" cy="3717932"/>
          </a:xfrm>
        </p:grpSpPr>
        <p:sp>
          <p:nvSpPr>
            <p:cNvPr id="50" name="AutoShape 171"/>
            <p:cNvSpPr>
              <a:spLocks noChangeArrowheads="1"/>
            </p:cNvSpPr>
            <p:nvPr/>
          </p:nvSpPr>
          <p:spPr bwMode="auto">
            <a:xfrm>
              <a:off x="3951523" y="911510"/>
              <a:ext cx="960438" cy="299943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начало</a:t>
              </a:r>
            </a:p>
          </p:txBody>
        </p:sp>
        <p:sp>
          <p:nvSpPr>
            <p:cNvPr id="51" name="Line 172"/>
            <p:cNvSpPr>
              <a:spLocks noChangeShapeType="1"/>
            </p:cNvSpPr>
            <p:nvPr/>
          </p:nvSpPr>
          <p:spPr bwMode="auto">
            <a:xfrm>
              <a:off x="4418856" y="1212061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Line 173"/>
            <p:cNvSpPr>
              <a:spLocks noChangeShapeType="1"/>
            </p:cNvSpPr>
            <p:nvPr/>
          </p:nvSpPr>
          <p:spPr bwMode="auto">
            <a:xfrm>
              <a:off x="4429969" y="1760141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Rectangle 174"/>
            <p:cNvSpPr>
              <a:spLocks noChangeArrowheads="1"/>
            </p:cNvSpPr>
            <p:nvPr/>
          </p:nvSpPr>
          <p:spPr bwMode="auto">
            <a:xfrm>
              <a:off x="3960068" y="1472804"/>
              <a:ext cx="938213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:= 1</a:t>
              </a:r>
              <a:endParaRPr kumimoji="0" lang="ru-RU" sz="1400" b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AutoShape 175"/>
            <p:cNvSpPr>
              <a:spLocks noChangeAspect="1" noChangeArrowheads="1"/>
            </p:cNvSpPr>
            <p:nvPr/>
          </p:nvSpPr>
          <p:spPr bwMode="auto">
            <a:xfrm>
              <a:off x="3843637" y="3892462"/>
              <a:ext cx="1150938" cy="46831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charset="0"/>
                </a:rPr>
                <a:t>&gt; 9</a:t>
              </a:r>
            </a:p>
          </p:txBody>
        </p:sp>
        <p:sp>
          <p:nvSpPr>
            <p:cNvPr id="55" name="Text Box 176"/>
            <p:cNvSpPr txBox="1">
              <a:spLocks noChangeAspect="1" noChangeArrowheads="1"/>
            </p:cNvSpPr>
            <p:nvPr/>
          </p:nvSpPr>
          <p:spPr bwMode="auto">
            <a:xfrm>
              <a:off x="4354227" y="4314737"/>
              <a:ext cx="522288" cy="2984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</a:rPr>
                <a:t>нет</a:t>
              </a:r>
            </a:p>
          </p:txBody>
        </p:sp>
        <p:sp>
          <p:nvSpPr>
            <p:cNvPr id="56" name="Text Box 177"/>
            <p:cNvSpPr txBox="1">
              <a:spLocks noChangeAspect="1" noChangeArrowheads="1"/>
            </p:cNvSpPr>
            <p:nvPr/>
          </p:nvSpPr>
          <p:spPr bwMode="auto">
            <a:xfrm>
              <a:off x="4821314" y="3913054"/>
              <a:ext cx="522288" cy="2984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 smtClean="0">
                  <a:solidFill>
                    <a:srgbClr val="000000"/>
                  </a:solidFill>
                  <a:latin typeface="+mn-lt"/>
                </a:rPr>
                <a:t>да</a:t>
              </a:r>
              <a:endPara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endParaRPr>
            </a:p>
          </p:txBody>
        </p:sp>
        <p:sp>
          <p:nvSpPr>
            <p:cNvPr id="57" name="AutoShape 179"/>
            <p:cNvSpPr>
              <a:spLocks noChangeArrowheads="1"/>
            </p:cNvSpPr>
            <p:nvPr/>
          </p:nvSpPr>
          <p:spPr bwMode="auto">
            <a:xfrm>
              <a:off x="3563888" y="2775404"/>
              <a:ext cx="1728192" cy="287337"/>
            </a:xfrm>
            <a:prstGeom prst="parallelogram">
              <a:avLst>
                <a:gd name="adj" fmla="val 134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вывод 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, i2, i3</a:t>
              </a:r>
              <a:endPara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Rectangle 180"/>
            <p:cNvSpPr>
              <a:spLocks noChangeArrowheads="1"/>
            </p:cNvSpPr>
            <p:nvPr/>
          </p:nvSpPr>
          <p:spPr bwMode="auto">
            <a:xfrm>
              <a:off x="3836500" y="3335788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:= i+1</a:t>
              </a:r>
              <a:endPara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3275856" y="1869679"/>
              <a:ext cx="1154113" cy="2759763"/>
            </a:xfrm>
            <a:custGeom>
              <a:avLst/>
              <a:gdLst>
                <a:gd name="T0" fmla="*/ 727 w 613"/>
                <a:gd name="T1" fmla="*/ 1063 h 1180"/>
                <a:gd name="T2" fmla="*/ 727 w 613"/>
                <a:gd name="T3" fmla="*/ 1177 h 1180"/>
                <a:gd name="T4" fmla="*/ 0 w 613"/>
                <a:gd name="T5" fmla="*/ 1177 h 1180"/>
                <a:gd name="T6" fmla="*/ 0 w 613"/>
                <a:gd name="T7" fmla="*/ 0 h 1180"/>
                <a:gd name="T8" fmla="*/ 727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AutoShape 182"/>
            <p:cNvSpPr>
              <a:spLocks noChangeArrowheads="1"/>
            </p:cNvSpPr>
            <p:nvPr/>
          </p:nvSpPr>
          <p:spPr bwMode="auto">
            <a:xfrm>
              <a:off x="4940996" y="4358749"/>
              <a:ext cx="960438" cy="270693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конец</a:t>
              </a:r>
            </a:p>
          </p:txBody>
        </p:sp>
        <p:sp>
          <p:nvSpPr>
            <p:cNvPr id="61" name="Rectangle 183"/>
            <p:cNvSpPr>
              <a:spLocks noChangeArrowheads="1"/>
            </p:cNvSpPr>
            <p:nvPr/>
          </p:nvSpPr>
          <p:spPr bwMode="auto">
            <a:xfrm>
              <a:off x="3951523" y="2022719"/>
              <a:ext cx="938213" cy="491033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i2 := 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*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 dirty="0" smtClean="0">
                  <a:solidFill>
                    <a:sysClr val="windowText" lastClr="000000"/>
                  </a:solidFill>
                </a:rPr>
                <a:t>i3 </a:t>
              </a:r>
              <a:r>
                <a:rPr lang="en-US" sz="1400" kern="0" dirty="0">
                  <a:solidFill>
                    <a:sysClr val="windowText" lastClr="000000"/>
                  </a:solidFill>
                </a:rPr>
                <a:t>:= i2*</a:t>
              </a:r>
              <a:r>
                <a:rPr lang="en-US" sz="1400" kern="0" dirty="0" err="1">
                  <a:solidFill>
                    <a:sysClr val="windowText" lastClr="000000"/>
                  </a:solidFill>
                </a:rPr>
                <a:t>i</a:t>
              </a:r>
              <a:endParaRPr lang="ru-RU" sz="14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Line 184"/>
            <p:cNvSpPr>
              <a:spLocks noChangeShapeType="1"/>
            </p:cNvSpPr>
            <p:nvPr/>
          </p:nvSpPr>
          <p:spPr bwMode="auto">
            <a:xfrm>
              <a:off x="4412763" y="3062741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Freeform 189"/>
            <p:cNvSpPr>
              <a:spLocks/>
            </p:cNvSpPr>
            <p:nvPr/>
          </p:nvSpPr>
          <p:spPr bwMode="auto">
            <a:xfrm>
              <a:off x="4994575" y="4129000"/>
              <a:ext cx="415926" cy="231774"/>
            </a:xfrm>
            <a:custGeom>
              <a:avLst/>
              <a:gdLst>
                <a:gd name="T0" fmla="*/ 0 w 204"/>
                <a:gd name="T1" fmla="*/ 0 h 1021"/>
                <a:gd name="T2" fmla="*/ 204 w 204"/>
                <a:gd name="T3" fmla="*/ 0 h 1021"/>
                <a:gd name="T4" fmla="*/ 204 w 204"/>
                <a:gd name="T5" fmla="*/ 1021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Line 178"/>
            <p:cNvSpPr>
              <a:spLocks noChangeShapeType="1"/>
            </p:cNvSpPr>
            <p:nvPr/>
          </p:nvSpPr>
          <p:spPr bwMode="auto">
            <a:xfrm>
              <a:off x="4412763" y="2513752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Line 184"/>
            <p:cNvSpPr>
              <a:spLocks noChangeShapeType="1"/>
            </p:cNvSpPr>
            <p:nvPr/>
          </p:nvSpPr>
          <p:spPr bwMode="auto">
            <a:xfrm>
              <a:off x="4420629" y="3623125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6156681" y="2286360"/>
            <a:ext cx="2735799" cy="2400064"/>
            <a:chOff x="6137919" y="966522"/>
            <a:chExt cx="2735799" cy="2400064"/>
          </a:xfrm>
        </p:grpSpPr>
        <p:sp>
          <p:nvSpPr>
            <p:cNvPr id="67" name="Line 207"/>
            <p:cNvSpPr>
              <a:spLocks noChangeShapeType="1"/>
            </p:cNvSpPr>
            <p:nvPr/>
          </p:nvSpPr>
          <p:spPr bwMode="auto">
            <a:xfrm>
              <a:off x="7182494" y="1840062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AutoShape 214"/>
            <p:cNvSpPr>
              <a:spLocks noChangeArrowheads="1"/>
            </p:cNvSpPr>
            <p:nvPr/>
          </p:nvSpPr>
          <p:spPr bwMode="auto">
            <a:xfrm>
              <a:off x="6426844" y="1532087"/>
              <a:ext cx="1547812" cy="312737"/>
            </a:xfrm>
            <a:prstGeom prst="flowChartPreparation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 := </a:t>
              </a: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1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, </a:t>
              </a: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9</a:t>
              </a:r>
            </a:p>
          </p:txBody>
        </p:sp>
        <p:sp>
          <p:nvSpPr>
            <p:cNvPr id="69" name="Freeform 215"/>
            <p:cNvSpPr>
              <a:spLocks/>
            </p:cNvSpPr>
            <p:nvPr/>
          </p:nvSpPr>
          <p:spPr bwMode="auto">
            <a:xfrm>
              <a:off x="6137919" y="1682900"/>
              <a:ext cx="1044575" cy="1683686"/>
            </a:xfrm>
            <a:custGeom>
              <a:avLst/>
              <a:gdLst>
                <a:gd name="T0" fmla="*/ 658 w 658"/>
                <a:gd name="T1" fmla="*/ 476 h 567"/>
                <a:gd name="T2" fmla="*/ 658 w 658"/>
                <a:gd name="T3" fmla="*/ 567 h 567"/>
                <a:gd name="T4" fmla="*/ 0 w 658"/>
                <a:gd name="T5" fmla="*/ 567 h 567"/>
                <a:gd name="T6" fmla="*/ 0 w 658"/>
                <a:gd name="T7" fmla="*/ 0 h 567"/>
                <a:gd name="T8" fmla="*/ 182 w 658"/>
                <a:gd name="T9" fmla="*/ 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8" h="567">
                  <a:moveTo>
                    <a:pt x="658" y="476"/>
                  </a:moveTo>
                  <a:lnTo>
                    <a:pt x="658" y="567"/>
                  </a:lnTo>
                  <a:lnTo>
                    <a:pt x="0" y="567"/>
                  </a:lnTo>
                  <a:lnTo>
                    <a:pt x="0" y="0"/>
                  </a:lnTo>
                  <a:lnTo>
                    <a:pt x="182" y="0"/>
                  </a:lnTo>
                </a:path>
              </a:pathLst>
            </a:custGeom>
            <a:noFill/>
            <a:ln w="1270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AutoShape 171"/>
            <p:cNvSpPr>
              <a:spLocks noChangeArrowheads="1"/>
            </p:cNvSpPr>
            <p:nvPr/>
          </p:nvSpPr>
          <p:spPr bwMode="auto">
            <a:xfrm>
              <a:off x="6738787" y="966522"/>
              <a:ext cx="960438" cy="299943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начало</a:t>
              </a:r>
            </a:p>
          </p:txBody>
        </p:sp>
        <p:sp>
          <p:nvSpPr>
            <p:cNvPr id="71" name="Line 172"/>
            <p:cNvSpPr>
              <a:spLocks noChangeShapeType="1"/>
            </p:cNvSpPr>
            <p:nvPr/>
          </p:nvSpPr>
          <p:spPr bwMode="auto">
            <a:xfrm>
              <a:off x="7206120" y="1267073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Rectangle 183"/>
            <p:cNvSpPr>
              <a:spLocks noChangeArrowheads="1"/>
            </p:cNvSpPr>
            <p:nvPr/>
          </p:nvSpPr>
          <p:spPr bwMode="auto">
            <a:xfrm>
              <a:off x="6713387" y="2101999"/>
              <a:ext cx="938213" cy="491033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i2 := 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*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 dirty="0" smtClean="0">
                  <a:solidFill>
                    <a:sysClr val="windowText" lastClr="000000"/>
                  </a:solidFill>
                </a:rPr>
                <a:t>i3 </a:t>
              </a:r>
              <a:r>
                <a:rPr lang="en-US" sz="1400" kern="0" dirty="0">
                  <a:solidFill>
                    <a:sysClr val="windowText" lastClr="000000"/>
                  </a:solidFill>
                </a:rPr>
                <a:t>:= i2*</a:t>
              </a:r>
              <a:r>
                <a:rPr lang="en-US" sz="1400" kern="0" dirty="0" err="1">
                  <a:solidFill>
                    <a:sysClr val="windowText" lastClr="000000"/>
                  </a:solidFill>
                </a:rPr>
                <a:t>i</a:t>
              </a:r>
              <a:endParaRPr lang="ru-RU" sz="14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Line 207"/>
            <p:cNvSpPr>
              <a:spLocks noChangeShapeType="1"/>
            </p:cNvSpPr>
            <p:nvPr/>
          </p:nvSpPr>
          <p:spPr bwMode="auto">
            <a:xfrm>
              <a:off x="7182494" y="2593032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AutoShape 179"/>
            <p:cNvSpPr>
              <a:spLocks noChangeArrowheads="1"/>
            </p:cNvSpPr>
            <p:nvPr/>
          </p:nvSpPr>
          <p:spPr bwMode="auto">
            <a:xfrm>
              <a:off x="6318397" y="2854969"/>
              <a:ext cx="1728192" cy="287337"/>
            </a:xfrm>
            <a:prstGeom prst="parallelogram">
              <a:avLst>
                <a:gd name="adj" fmla="val 134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вывод 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, i2, i3</a:t>
              </a:r>
              <a:endPara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AutoShape 182"/>
            <p:cNvSpPr>
              <a:spLocks noChangeArrowheads="1"/>
            </p:cNvSpPr>
            <p:nvPr/>
          </p:nvSpPr>
          <p:spPr bwMode="auto">
            <a:xfrm>
              <a:off x="7913280" y="1922292"/>
              <a:ext cx="960438" cy="270693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конец</a:t>
              </a:r>
            </a:p>
          </p:txBody>
        </p:sp>
        <p:sp>
          <p:nvSpPr>
            <p:cNvPr id="76" name="Freeform 189"/>
            <p:cNvSpPr>
              <a:spLocks/>
            </p:cNvSpPr>
            <p:nvPr/>
          </p:nvSpPr>
          <p:spPr bwMode="auto">
            <a:xfrm>
              <a:off x="7966859" y="1692543"/>
              <a:ext cx="415926" cy="231774"/>
            </a:xfrm>
            <a:custGeom>
              <a:avLst/>
              <a:gdLst>
                <a:gd name="T0" fmla="*/ 0 w 204"/>
                <a:gd name="T1" fmla="*/ 0 h 1021"/>
                <a:gd name="T2" fmla="*/ 204 w 204"/>
                <a:gd name="T3" fmla="*/ 0 h 1021"/>
                <a:gd name="T4" fmla="*/ 204 w 204"/>
                <a:gd name="T5" fmla="*/ 1021 h 10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1021">
                  <a:moveTo>
                    <a:pt x="0" y="0"/>
                  </a:moveTo>
                  <a:lnTo>
                    <a:pt x="204" y="0"/>
                  </a:lnTo>
                  <a:lnTo>
                    <a:pt x="204" y="1021"/>
                  </a:lnTo>
                </a:path>
              </a:pathLst>
            </a:custGeom>
            <a:noFill/>
            <a:ln w="1270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47744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rgbClr val="330066"/>
                </a:solidFill>
              </a:rPr>
              <a:t>Задача</a:t>
            </a:r>
            <a:r>
              <a:rPr lang="en-US" sz="2400" b="1" dirty="0">
                <a:solidFill>
                  <a:srgbClr val="330066"/>
                </a:solidFill>
              </a:rPr>
              <a:t> </a:t>
            </a:r>
            <a:r>
              <a:rPr lang="ru-RU" sz="2400" b="1" dirty="0" smtClean="0">
                <a:solidFill>
                  <a:srgbClr val="330066"/>
                </a:solidFill>
              </a:rPr>
              <a:t>6</a:t>
            </a:r>
            <a:endParaRPr lang="ru-RU" sz="2400" b="1" dirty="0">
              <a:solidFill>
                <a:srgbClr val="330066"/>
              </a:solidFill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kern="0" dirty="0">
                <a:solidFill>
                  <a:srgbClr val="330066"/>
                </a:solidFill>
              </a:rPr>
              <a:t>Вывести на экран квадраты и кубы целых чисел от 1 до </a:t>
            </a:r>
            <a:r>
              <a:rPr lang="ru-RU" kern="0" dirty="0" smtClean="0">
                <a:solidFill>
                  <a:srgbClr val="330066"/>
                </a:solidFill>
              </a:rPr>
              <a:t>9, используя различные типы циклов.</a:t>
            </a:r>
            <a:endParaRPr lang="ru-RU" dirty="0">
              <a:solidFill>
                <a:srgbClr val="33006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112"/>
          <a:stretch/>
        </p:blipFill>
        <p:spPr bwMode="auto">
          <a:xfrm>
            <a:off x="1764485" y="4221088"/>
            <a:ext cx="2084387" cy="230251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469" y="1096474"/>
            <a:ext cx="3663403" cy="304698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Cikl_While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16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, i2, i3: </a:t>
            </a:r>
            <a:r>
              <a:rPr lang="en-US" sz="16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While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&lt;=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9 </a:t>
            </a:r>
            <a:r>
              <a:rPr lang="en-US" sz="1600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  begin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i2:=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*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  i3:=i2*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 (i: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, i2: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, i3: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  i:=i+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1</a:t>
            </a:r>
          </a:p>
          <a:p>
            <a:r>
              <a:rPr lang="en-US" sz="1600" dirty="0">
                <a:solidFill>
                  <a:srgbClr val="006400"/>
                </a:solidFill>
                <a:latin typeface="Courier New"/>
              </a:rPr>
              <a:t>  </a:t>
            </a:r>
            <a:r>
              <a:rPr lang="en-US" sz="16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29893" y="1096474"/>
            <a:ext cx="3618472" cy="280076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Cikl_Repeat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16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, i2, i3: </a:t>
            </a:r>
            <a:r>
              <a:rPr lang="en-US" sz="16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Repeat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i2:=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*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  i3:=i2*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 (i: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, i2: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, i3: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  i:=i+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1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Until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&gt;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9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25354" y="3969060"/>
            <a:ext cx="3623011" cy="255454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Cikl_For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16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, i2, i3: </a:t>
            </a:r>
            <a:r>
              <a:rPr lang="en-US" sz="16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pl-PL" sz="1600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pl-PL" sz="1600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pl-PL" sz="1600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pl-PL" sz="1600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pl-PL" sz="1600" dirty="0">
                <a:solidFill>
                  <a:srgbClr val="006400"/>
                </a:solidFill>
                <a:latin typeface="Courier New"/>
              </a:rPr>
              <a:t>9 </a:t>
            </a:r>
            <a:r>
              <a:rPr lang="pl-PL" sz="1600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  begin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i2:=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*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  i3:=i2*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 (i: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, i2: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, i3:</a:t>
            </a:r>
            <a:r>
              <a:rPr lang="en-US" sz="16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6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6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16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2616710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08577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>
                <a:solidFill>
                  <a:srgbClr val="000000"/>
                </a:solidFill>
                <a:latin typeface="Arial" charset="0"/>
              </a:rPr>
              <a:t>x=17, y=5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646283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 &gt;= y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>
                <a:solidFill>
                  <a:srgbClr val="330066"/>
                </a:solidFill>
                <a:latin typeface="Arial" charset="0"/>
              </a:rPr>
              <a:t>x </a:t>
            </a:r>
            <a:r>
              <a:rPr lang="ru-RU" sz="180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>
                <a:solidFill>
                  <a:srgbClr val="330066"/>
                </a:solidFill>
                <a:latin typeface="Arial" charset="0"/>
              </a:rPr>
              <a:t>y</a:t>
            </a:r>
            <a:r>
              <a:rPr lang="ru-RU" sz="180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«ПОКА»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pic>
        <p:nvPicPr>
          <p:cNvPr id="8194" name="Picture 2" descr="E:\_Папа-админ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53236"/>
            <a:ext cx="264922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Прямоугольник 88"/>
          <p:cNvSpPr/>
          <p:nvPr/>
        </p:nvSpPr>
        <p:spPr>
          <a:xfrm>
            <a:off x="179388" y="1510910"/>
            <a:ext cx="4032572" cy="39703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cikl_while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y, q, r: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r:=x;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q:=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while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r&gt;=y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begin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r:=r-y; 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   q:=q+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</a:p>
          <a:p>
            <a:r>
              <a:rPr lang="en-US" dirty="0">
                <a:solidFill>
                  <a:srgbClr val="006400"/>
                </a:solidFill>
                <a:latin typeface="Courier New"/>
              </a:rPr>
              <a:t> 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writeln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'q='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q,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 r='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r)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Щелчок – шаг программы</a:t>
            </a: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904" y="5983068"/>
            <a:ext cx="1763812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904" y="6213204"/>
            <a:ext cx="1043732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43708" y="5962999"/>
            <a:ext cx="684076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 Box 111"/>
          <p:cNvSpPr txBox="1">
            <a:spLocks noChangeArrowheads="1"/>
          </p:cNvSpPr>
          <p:nvPr/>
        </p:nvSpPr>
        <p:spPr bwMode="auto">
          <a:xfrm>
            <a:off x="5096308" y="2249494"/>
            <a:ext cx="459426" cy="2154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solidFill>
                  <a:srgbClr val="000000"/>
                </a:solidFill>
              </a:rPr>
              <a:t>-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4" name="Text Box 111"/>
          <p:cNvSpPr txBox="1">
            <a:spLocks noChangeArrowheads="1"/>
          </p:cNvSpPr>
          <p:nvPr/>
        </p:nvSpPr>
        <p:spPr bwMode="auto">
          <a:xfrm>
            <a:off x="5724128" y="2249494"/>
            <a:ext cx="468051" cy="2154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solidFill>
                  <a:srgbClr val="000000"/>
                </a:solidFill>
              </a:rPr>
              <a:t>-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3886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5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0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156901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lvl="0"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>
                <a:solidFill>
                  <a:srgbClr val="000000"/>
                </a:solidFill>
                <a:latin typeface="Arial" charset="0"/>
              </a:rPr>
              <a:t>17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≥5 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1" name="Text Box 111"/>
          <p:cNvSpPr txBox="1">
            <a:spLocks noChangeArrowheads="1"/>
          </p:cNvSpPr>
          <p:nvPr/>
        </p:nvSpPr>
        <p:spPr bwMode="auto">
          <a:xfrm>
            <a:off x="6933338" y="376479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1555389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4" dur="indefinite"/>
                                        <p:tgtEl>
                                          <p:spTgt spid="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3" dur="indefinite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>
                <a:solidFill>
                  <a:srgbClr val="000000"/>
                </a:solidFill>
                <a:latin typeface="Arial" charset="0"/>
              </a:rPr>
              <a:t>x=17, y=5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256733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 &gt;= y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>
                <a:solidFill>
                  <a:srgbClr val="330066"/>
                </a:solidFill>
                <a:latin typeface="Arial" charset="0"/>
              </a:rPr>
              <a:t>x </a:t>
            </a:r>
            <a:r>
              <a:rPr lang="ru-RU" sz="180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>
                <a:solidFill>
                  <a:srgbClr val="330066"/>
                </a:solidFill>
                <a:latin typeface="Arial" charset="0"/>
              </a:rPr>
              <a:t>y</a:t>
            </a:r>
            <a:r>
              <a:rPr lang="ru-RU" sz="180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«ПОКА»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pic>
        <p:nvPicPr>
          <p:cNvPr id="8194" name="Picture 2" descr="E:\_Папа-админ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53236"/>
            <a:ext cx="264922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Прямоугольник 88"/>
          <p:cNvSpPr/>
          <p:nvPr/>
        </p:nvSpPr>
        <p:spPr>
          <a:xfrm>
            <a:off x="179388" y="1510910"/>
            <a:ext cx="4032572" cy="39703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cikl_while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y, q, r: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r:=x;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q:=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while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r&gt;=y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begin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r:=r-y; 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   q:=q+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</a:p>
          <a:p>
            <a:r>
              <a:rPr lang="en-US" dirty="0">
                <a:solidFill>
                  <a:srgbClr val="006400"/>
                </a:solidFill>
                <a:latin typeface="Courier New"/>
              </a:rPr>
              <a:t> 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writeln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'q='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q,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 r='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r)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904" y="6213204"/>
            <a:ext cx="1043732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4086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5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0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156901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>
                <a:solidFill>
                  <a:srgbClr val="000000"/>
                </a:solidFill>
                <a:latin typeface="Arial" charset="0"/>
              </a:rPr>
              <a:t>17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≥5 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1" name="Text Box 111"/>
          <p:cNvSpPr txBox="1">
            <a:spLocks noChangeArrowheads="1"/>
          </p:cNvSpPr>
          <p:nvPr/>
        </p:nvSpPr>
        <p:spPr bwMode="auto">
          <a:xfrm>
            <a:off x="6933338" y="376479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Text Box 111"/>
          <p:cNvSpPr txBox="1">
            <a:spLocks noChangeArrowheads="1"/>
          </p:cNvSpPr>
          <p:nvPr/>
        </p:nvSpPr>
        <p:spPr bwMode="auto">
          <a:xfrm>
            <a:off x="6314233" y="4373604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3" name="Text Box 111"/>
          <p:cNvSpPr txBox="1">
            <a:spLocks noChangeArrowheads="1"/>
          </p:cNvSpPr>
          <p:nvPr/>
        </p:nvSpPr>
        <p:spPr bwMode="auto">
          <a:xfrm>
            <a:off x="6942871" y="468081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4" name="Text Box 111"/>
          <p:cNvSpPr txBox="1">
            <a:spLocks noChangeArrowheads="1"/>
          </p:cNvSpPr>
          <p:nvPr/>
        </p:nvSpPr>
        <p:spPr bwMode="auto">
          <a:xfrm>
            <a:off x="7632340" y="4074253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≥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29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>
                <a:solidFill>
                  <a:srgbClr val="000000"/>
                </a:solidFill>
                <a:latin typeface="Arial" charset="0"/>
              </a:rPr>
              <a:t>x=17, y=5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628039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 &gt;= y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>
                <a:solidFill>
                  <a:srgbClr val="330066"/>
                </a:solidFill>
                <a:latin typeface="Arial" charset="0"/>
              </a:rPr>
              <a:t>x </a:t>
            </a:r>
            <a:r>
              <a:rPr lang="ru-RU" sz="180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>
                <a:solidFill>
                  <a:srgbClr val="330066"/>
                </a:solidFill>
                <a:latin typeface="Arial" charset="0"/>
              </a:rPr>
              <a:t>y</a:t>
            </a:r>
            <a:r>
              <a:rPr lang="ru-RU" sz="180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«ПОКА»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pic>
        <p:nvPicPr>
          <p:cNvPr id="8194" name="Picture 2" descr="E:\_Папа-админ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53236"/>
            <a:ext cx="264922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Прямоугольник 88"/>
          <p:cNvSpPr/>
          <p:nvPr/>
        </p:nvSpPr>
        <p:spPr>
          <a:xfrm>
            <a:off x="179388" y="1510910"/>
            <a:ext cx="4032572" cy="39703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cikl_while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y, q, r: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r:=x;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q:=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while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r&gt;=y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begin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r:=r-y; 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   q:=q+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</a:p>
          <a:p>
            <a:r>
              <a:rPr lang="en-US" dirty="0">
                <a:solidFill>
                  <a:srgbClr val="006400"/>
                </a:solidFill>
                <a:latin typeface="Courier New"/>
              </a:rPr>
              <a:t> 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writeln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'q='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q,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 r='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r)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904" y="6213204"/>
            <a:ext cx="1043732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4086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5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0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156901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>
                <a:solidFill>
                  <a:srgbClr val="000000"/>
                </a:solidFill>
                <a:latin typeface="Arial" charset="0"/>
              </a:rPr>
              <a:t>17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≥5 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1" name="Text Box 111"/>
          <p:cNvSpPr txBox="1">
            <a:spLocks noChangeArrowheads="1"/>
          </p:cNvSpPr>
          <p:nvPr/>
        </p:nvSpPr>
        <p:spPr bwMode="auto">
          <a:xfrm>
            <a:off x="6933338" y="376479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Text Box 111"/>
          <p:cNvSpPr txBox="1">
            <a:spLocks noChangeArrowheads="1"/>
          </p:cNvSpPr>
          <p:nvPr/>
        </p:nvSpPr>
        <p:spPr bwMode="auto">
          <a:xfrm>
            <a:off x="6314233" y="4373604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3" name="Text Box 111"/>
          <p:cNvSpPr txBox="1">
            <a:spLocks noChangeArrowheads="1"/>
          </p:cNvSpPr>
          <p:nvPr/>
        </p:nvSpPr>
        <p:spPr bwMode="auto">
          <a:xfrm>
            <a:off x="6942871" y="468081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4" name="Text Box 111"/>
          <p:cNvSpPr txBox="1">
            <a:spLocks noChangeArrowheads="1"/>
          </p:cNvSpPr>
          <p:nvPr/>
        </p:nvSpPr>
        <p:spPr bwMode="auto">
          <a:xfrm>
            <a:off x="7632340" y="4074253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≥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Text Box 111"/>
          <p:cNvSpPr txBox="1">
            <a:spLocks noChangeArrowheads="1"/>
          </p:cNvSpPr>
          <p:nvPr/>
        </p:nvSpPr>
        <p:spPr bwMode="auto">
          <a:xfrm>
            <a:off x="7658592" y="4982979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7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≥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Text Box 111"/>
          <p:cNvSpPr txBox="1">
            <a:spLocks noChangeArrowheads="1"/>
          </p:cNvSpPr>
          <p:nvPr/>
        </p:nvSpPr>
        <p:spPr bwMode="auto">
          <a:xfrm>
            <a:off x="6304317" y="5291082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7" name="Text Box 111"/>
          <p:cNvSpPr txBox="1">
            <a:spLocks noChangeArrowheads="1"/>
          </p:cNvSpPr>
          <p:nvPr/>
        </p:nvSpPr>
        <p:spPr bwMode="auto">
          <a:xfrm>
            <a:off x="6948264" y="5595047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3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94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9"/>
          <p:cNvSpPr txBox="1">
            <a:spLocks noChangeArrowheads="1"/>
          </p:cNvSpPr>
          <p:nvPr/>
        </p:nvSpPr>
        <p:spPr bwMode="auto">
          <a:xfrm>
            <a:off x="4932363" y="1082068"/>
            <a:ext cx="1762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u="sng" dirty="0">
                <a:solidFill>
                  <a:srgbClr val="000000"/>
                </a:solidFill>
                <a:latin typeface="Arial" charset="0"/>
              </a:rPr>
              <a:t>При </a:t>
            </a:r>
            <a:r>
              <a:rPr lang="en-US" sz="1800" i="1" u="sng" dirty="0">
                <a:solidFill>
                  <a:srgbClr val="000000"/>
                </a:solidFill>
                <a:latin typeface="Arial" charset="0"/>
              </a:rPr>
              <a:t>x=17, y=5</a:t>
            </a:r>
            <a:endParaRPr lang="ru-RU" sz="1800" i="1" u="sng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99738" name="Group 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99729"/>
              </p:ext>
            </p:extLst>
          </p:nvPr>
        </p:nvGraphicFramePr>
        <p:xfrm>
          <a:off x="5005139" y="1477963"/>
          <a:ext cx="3743325" cy="4694222"/>
        </p:xfrm>
        <a:graphic>
          <a:graphicData uri="http://schemas.openxmlformats.org/drawingml/2006/table">
            <a:tbl>
              <a:tblPr/>
              <a:tblGrid>
                <a:gridCol w="647700"/>
                <a:gridCol w="611188"/>
                <a:gridCol w="612775"/>
                <a:gridCol w="647700"/>
                <a:gridCol w="1223962"/>
              </a:tblGrid>
              <a:tr h="33530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Условие</a:t>
                      </a: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r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0066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 &gt;= y</a:t>
                      </a: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sz="1800">
                <a:solidFill>
                  <a:srgbClr val="330066"/>
                </a:solidFill>
                <a:latin typeface="Arial" charset="0"/>
              </a:rPr>
              <a:t>x </a:t>
            </a:r>
            <a:r>
              <a:rPr lang="ru-RU" sz="1800">
                <a:solidFill>
                  <a:srgbClr val="330066"/>
                </a:solidFill>
                <a:latin typeface="Arial" charset="0"/>
              </a:rPr>
              <a:t>и </a:t>
            </a:r>
            <a:r>
              <a:rPr lang="en-US" sz="1800">
                <a:solidFill>
                  <a:srgbClr val="330066"/>
                </a:solidFill>
                <a:latin typeface="Arial" charset="0"/>
              </a:rPr>
              <a:t>y</a:t>
            </a:r>
            <a:r>
              <a:rPr lang="ru-RU" sz="1800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</a:p>
        </p:txBody>
      </p:sp>
      <p:sp>
        <p:nvSpPr>
          <p:cNvPr id="88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циклом «ПОКА»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pic>
        <p:nvPicPr>
          <p:cNvPr id="8194" name="Picture 2" descr="E:\_Папа-админ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53236"/>
            <a:ext cx="264922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Прямоугольник 88"/>
          <p:cNvSpPr/>
          <p:nvPr/>
        </p:nvSpPr>
        <p:spPr>
          <a:xfrm>
            <a:off x="179388" y="1510910"/>
            <a:ext cx="4032572" cy="39703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cikl_while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y, q, r: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r:=x;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q:=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while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r&gt;=y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do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begin 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 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r:=r-y; 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   q:=q+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</a:p>
          <a:p>
            <a:r>
              <a:rPr lang="en-US" dirty="0">
                <a:solidFill>
                  <a:srgbClr val="006400"/>
                </a:solidFill>
                <a:latin typeface="Courier New"/>
              </a:rPr>
              <a:t> 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t-BR" dirty="0">
                <a:solidFill>
                  <a:srgbClr val="000000"/>
                </a:solidFill>
                <a:latin typeface="Courier New"/>
              </a:rPr>
              <a:t>writeln (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'q='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q, </a:t>
            </a:r>
            <a:r>
              <a:rPr lang="pt-BR" dirty="0">
                <a:solidFill>
                  <a:srgbClr val="0000FF"/>
                </a:solidFill>
                <a:latin typeface="Courier New"/>
              </a:rPr>
              <a:t>' r='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, r)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62582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904" y="6213204"/>
            <a:ext cx="1043732" cy="23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087682" y="224086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5704098" y="2240868"/>
            <a:ext cx="505333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5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6304317" y="254052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17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6936636" y="285293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0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7622145" y="3156901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>
                <a:solidFill>
                  <a:srgbClr val="000000"/>
                </a:solidFill>
                <a:latin typeface="Arial" charset="0"/>
              </a:rPr>
              <a:t>17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≥5 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6312943" y="3470811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12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1" name="Text Box 111"/>
          <p:cNvSpPr txBox="1">
            <a:spLocks noChangeArrowheads="1"/>
          </p:cNvSpPr>
          <p:nvPr/>
        </p:nvSpPr>
        <p:spPr bwMode="auto">
          <a:xfrm>
            <a:off x="6933338" y="3764798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Text Box 111"/>
          <p:cNvSpPr txBox="1">
            <a:spLocks noChangeArrowheads="1"/>
          </p:cNvSpPr>
          <p:nvPr/>
        </p:nvSpPr>
        <p:spPr bwMode="auto">
          <a:xfrm>
            <a:off x="6314233" y="4373604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3" name="Text Box 111"/>
          <p:cNvSpPr txBox="1">
            <a:spLocks noChangeArrowheads="1"/>
          </p:cNvSpPr>
          <p:nvPr/>
        </p:nvSpPr>
        <p:spPr bwMode="auto">
          <a:xfrm>
            <a:off x="6942871" y="4680816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4" name="Text Box 111"/>
          <p:cNvSpPr txBox="1">
            <a:spLocks noChangeArrowheads="1"/>
          </p:cNvSpPr>
          <p:nvPr/>
        </p:nvSpPr>
        <p:spPr bwMode="auto">
          <a:xfrm>
            <a:off x="7632340" y="4074253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≥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Text Box 111"/>
          <p:cNvSpPr txBox="1">
            <a:spLocks noChangeArrowheads="1"/>
          </p:cNvSpPr>
          <p:nvPr/>
        </p:nvSpPr>
        <p:spPr bwMode="auto">
          <a:xfrm>
            <a:off x="7658592" y="4982979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7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≥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5 (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да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Text Box 111"/>
          <p:cNvSpPr txBox="1">
            <a:spLocks noChangeArrowheads="1"/>
          </p:cNvSpPr>
          <p:nvPr/>
        </p:nvSpPr>
        <p:spPr bwMode="auto">
          <a:xfrm>
            <a:off x="6304317" y="5291082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2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7" name="Text Box 111"/>
          <p:cNvSpPr txBox="1">
            <a:spLocks noChangeArrowheads="1"/>
          </p:cNvSpPr>
          <p:nvPr/>
        </p:nvSpPr>
        <p:spPr bwMode="auto">
          <a:xfrm>
            <a:off x="6948264" y="5595047"/>
            <a:ext cx="518982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rgbClr val="000000"/>
                </a:solidFill>
              </a:rPr>
              <a:t>3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8" name="Text Box 111"/>
          <p:cNvSpPr txBox="1">
            <a:spLocks noChangeArrowheads="1"/>
          </p:cNvSpPr>
          <p:nvPr/>
        </p:nvSpPr>
        <p:spPr bwMode="auto">
          <a:xfrm>
            <a:off x="7632340" y="5901831"/>
            <a:ext cx="915700" cy="2462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≥</a:t>
            </a:r>
            <a:r>
              <a:rPr lang="en-US" sz="1600" dirty="0">
                <a:solidFill>
                  <a:srgbClr val="000000"/>
                </a:solidFill>
                <a:latin typeface="Arial" charset="0"/>
                <a:cs typeface="Arial" charset="0"/>
              </a:rPr>
              <a:t>5 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нет)</a:t>
            </a:r>
            <a:endParaRPr lang="en-US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4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8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chemeClr val="tx2"/>
                </a:solidFill>
              </a:rPr>
              <a:t>Задача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1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1190625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Лыжник в первый день тренировок пробежал 10 км. </a:t>
            </a:r>
            <a:br>
              <a:rPr lang="ru-RU">
                <a:solidFill>
                  <a:schemeClr val="tx2"/>
                </a:solidFill>
              </a:rPr>
            </a:br>
            <a:r>
              <a:rPr lang="ru-RU">
                <a:solidFill>
                  <a:schemeClr val="tx2"/>
                </a:solidFill>
              </a:rPr>
              <a:t>Каждый следующий день он увеличивал пройденное расстояние</a:t>
            </a:r>
            <a:br>
              <a:rPr lang="ru-RU">
                <a:solidFill>
                  <a:schemeClr val="tx2"/>
                </a:solidFill>
              </a:rPr>
            </a:br>
            <a:r>
              <a:rPr lang="ru-RU">
                <a:solidFill>
                  <a:schemeClr val="tx2"/>
                </a:solidFill>
              </a:rPr>
              <a:t>на 10% от пройденного в предыдущий день. В какой день он пробежит больше 20 км? </a:t>
            </a:r>
          </a:p>
        </p:txBody>
      </p:sp>
      <p:grpSp>
        <p:nvGrpSpPr>
          <p:cNvPr id="205849" name="Group 25"/>
          <p:cNvGrpSpPr>
            <a:grpSpLocks/>
          </p:cNvGrpSpPr>
          <p:nvPr/>
        </p:nvGrpSpPr>
        <p:grpSpPr bwMode="auto">
          <a:xfrm>
            <a:off x="250825" y="1700213"/>
            <a:ext cx="2144713" cy="4719637"/>
            <a:chOff x="340" y="1117"/>
            <a:chExt cx="1351" cy="2973"/>
          </a:xfrm>
        </p:grpSpPr>
        <p:sp>
          <p:nvSpPr>
            <p:cNvPr id="6151" name="AutoShape 5"/>
            <p:cNvSpPr>
              <a:spLocks noChangeArrowheads="1"/>
            </p:cNvSpPr>
            <p:nvPr/>
          </p:nvSpPr>
          <p:spPr bwMode="auto">
            <a:xfrm>
              <a:off x="778" y="1117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6152" name="Line 6"/>
            <p:cNvSpPr>
              <a:spLocks noChangeShapeType="1"/>
            </p:cNvSpPr>
            <p:nvPr/>
          </p:nvSpPr>
          <p:spPr bwMode="auto">
            <a:xfrm>
              <a:off x="1067" y="1314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153" name="Line 7"/>
            <p:cNvSpPr>
              <a:spLocks noChangeShapeType="1"/>
            </p:cNvSpPr>
            <p:nvPr/>
          </p:nvSpPr>
          <p:spPr bwMode="auto">
            <a:xfrm>
              <a:off x="1067" y="1661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154" name="Rectangle 8"/>
            <p:cNvSpPr>
              <a:spLocks noChangeArrowheads="1"/>
            </p:cNvSpPr>
            <p:nvPr/>
          </p:nvSpPr>
          <p:spPr bwMode="auto">
            <a:xfrm>
              <a:off x="704" y="1480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n := </a:t>
              </a:r>
              <a:r>
                <a:rPr lang="ru-RU" sz="1600"/>
                <a:t>1</a:t>
              </a:r>
            </a:p>
          </p:txBody>
        </p:sp>
        <p:sp>
          <p:nvSpPr>
            <p:cNvPr id="6155" name="AutoShape 9"/>
            <p:cNvSpPr>
              <a:spLocks noChangeAspect="1" noChangeArrowheads="1"/>
            </p:cNvSpPr>
            <p:nvPr/>
          </p:nvSpPr>
          <p:spPr bwMode="auto">
            <a:xfrm>
              <a:off x="704" y="2164"/>
              <a:ext cx="725" cy="295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/>
                <a:t>x </a:t>
              </a:r>
              <a:r>
                <a:rPr lang="en-US" sz="1600">
                  <a:cs typeface="Arial" charset="0"/>
                </a:rPr>
                <a:t>≤ </a:t>
              </a:r>
              <a:r>
                <a:rPr lang="ru-RU" sz="1600">
                  <a:cs typeface="Arial" charset="0"/>
                </a:rPr>
                <a:t>2</a:t>
              </a:r>
              <a:r>
                <a:rPr lang="en-US" sz="1600">
                  <a:cs typeface="Arial" charset="0"/>
                </a:rPr>
                <a:t>0</a:t>
              </a:r>
            </a:p>
          </p:txBody>
        </p:sp>
        <p:sp>
          <p:nvSpPr>
            <p:cNvPr id="6156" name="Text Box 10"/>
            <p:cNvSpPr txBox="1">
              <a:spLocks noChangeAspect="1" noChangeArrowheads="1"/>
            </p:cNvSpPr>
            <p:nvPr/>
          </p:nvSpPr>
          <p:spPr bwMode="auto">
            <a:xfrm>
              <a:off x="1044" y="2436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6157" name="Text Box 11"/>
            <p:cNvSpPr txBox="1">
              <a:spLocks noChangeAspect="1" noChangeArrowheads="1"/>
            </p:cNvSpPr>
            <p:nvPr/>
          </p:nvSpPr>
          <p:spPr bwMode="auto">
            <a:xfrm>
              <a:off x="1362" y="2141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6158" name="Line 12"/>
            <p:cNvSpPr>
              <a:spLocks noChangeShapeType="1"/>
            </p:cNvSpPr>
            <p:nvPr/>
          </p:nvSpPr>
          <p:spPr bwMode="auto">
            <a:xfrm>
              <a:off x="1067" y="2459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159" name="AutoShape 13"/>
            <p:cNvSpPr>
              <a:spLocks noChangeArrowheads="1"/>
            </p:cNvSpPr>
            <p:nvPr/>
          </p:nvSpPr>
          <p:spPr bwMode="auto">
            <a:xfrm>
              <a:off x="544" y="3296"/>
              <a:ext cx="1021" cy="181"/>
            </a:xfrm>
            <a:prstGeom prst="parallelogram">
              <a:avLst>
                <a:gd name="adj" fmla="val 141022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n,x</a:t>
              </a:r>
              <a:endParaRPr lang="ru-RU" sz="1600"/>
            </a:p>
          </p:txBody>
        </p:sp>
        <p:sp>
          <p:nvSpPr>
            <p:cNvPr id="6160" name="Rectangle 14"/>
            <p:cNvSpPr>
              <a:spLocks noChangeArrowheads="1"/>
            </p:cNvSpPr>
            <p:nvPr/>
          </p:nvSpPr>
          <p:spPr bwMode="auto">
            <a:xfrm>
              <a:off x="703" y="2956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x := x+0,1</a:t>
              </a:r>
              <a:r>
                <a:rPr lang="en-US" sz="1600">
                  <a:cs typeface="Arial" charset="0"/>
                </a:rPr>
                <a:t>∙</a:t>
              </a:r>
              <a:r>
                <a:rPr lang="en-US" sz="1600"/>
                <a:t>x</a:t>
              </a:r>
              <a:endParaRPr lang="ru-RU" sz="1600"/>
            </a:p>
          </p:txBody>
        </p:sp>
        <p:sp>
          <p:nvSpPr>
            <p:cNvPr id="6161" name="Line 15"/>
            <p:cNvSpPr>
              <a:spLocks noChangeShapeType="1"/>
            </p:cNvSpPr>
            <p:nvPr/>
          </p:nvSpPr>
          <p:spPr bwMode="auto">
            <a:xfrm>
              <a:off x="1067" y="3139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162" name="Freeform 16"/>
            <p:cNvSpPr>
              <a:spLocks/>
            </p:cNvSpPr>
            <p:nvPr/>
          </p:nvSpPr>
          <p:spPr bwMode="auto">
            <a:xfrm>
              <a:off x="340" y="2069"/>
              <a:ext cx="727" cy="1562"/>
            </a:xfrm>
            <a:custGeom>
              <a:avLst/>
              <a:gdLst>
                <a:gd name="T0" fmla="*/ 727 w 613"/>
                <a:gd name="T1" fmla="*/ 1411 h 1180"/>
                <a:gd name="T2" fmla="*/ 727 w 613"/>
                <a:gd name="T3" fmla="*/ 1562 h 1180"/>
                <a:gd name="T4" fmla="*/ 0 w 613"/>
                <a:gd name="T5" fmla="*/ 1562 h 1180"/>
                <a:gd name="T6" fmla="*/ 0 w 613"/>
                <a:gd name="T7" fmla="*/ 0 h 1180"/>
                <a:gd name="T8" fmla="*/ 727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3" name="Freeform 17"/>
            <p:cNvSpPr>
              <a:spLocks/>
            </p:cNvSpPr>
            <p:nvPr/>
          </p:nvSpPr>
          <p:spPr bwMode="auto">
            <a:xfrm>
              <a:off x="1067" y="2312"/>
              <a:ext cx="589" cy="1576"/>
            </a:xfrm>
            <a:custGeom>
              <a:avLst/>
              <a:gdLst>
                <a:gd name="T0" fmla="*/ 363 w 589"/>
                <a:gd name="T1" fmla="*/ 0 h 1202"/>
                <a:gd name="T2" fmla="*/ 589 w 589"/>
                <a:gd name="T3" fmla="*/ 0 h 1202"/>
                <a:gd name="T4" fmla="*/ 589 w 589"/>
                <a:gd name="T5" fmla="*/ 1428 h 1202"/>
                <a:gd name="T6" fmla="*/ 0 w 589"/>
                <a:gd name="T7" fmla="*/ 1428 h 1202"/>
                <a:gd name="T8" fmla="*/ 0 w 589"/>
                <a:gd name="T9" fmla="*/ 1576 h 12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9" h="1202">
                  <a:moveTo>
                    <a:pt x="363" y="0"/>
                  </a:moveTo>
                  <a:lnTo>
                    <a:pt x="589" y="0"/>
                  </a:lnTo>
                  <a:lnTo>
                    <a:pt x="589" y="1089"/>
                  </a:lnTo>
                  <a:lnTo>
                    <a:pt x="0" y="1089"/>
                  </a:lnTo>
                  <a:lnTo>
                    <a:pt x="0" y="1202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4" name="AutoShape 18"/>
            <p:cNvSpPr>
              <a:spLocks noChangeArrowheads="1"/>
            </p:cNvSpPr>
            <p:nvPr/>
          </p:nvSpPr>
          <p:spPr bwMode="auto">
            <a:xfrm>
              <a:off x="772" y="3888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6165" name="Rectangle 19"/>
            <p:cNvSpPr>
              <a:spLocks noChangeArrowheads="1"/>
            </p:cNvSpPr>
            <p:nvPr/>
          </p:nvSpPr>
          <p:spPr bwMode="auto">
            <a:xfrm>
              <a:off x="703" y="2618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n := n+1</a:t>
              </a:r>
              <a:endParaRPr lang="ru-RU" sz="1600" baseline="30000"/>
            </a:p>
          </p:txBody>
        </p:sp>
        <p:sp>
          <p:nvSpPr>
            <p:cNvPr id="6166" name="Line 20"/>
            <p:cNvSpPr>
              <a:spLocks noChangeShapeType="1"/>
            </p:cNvSpPr>
            <p:nvPr/>
          </p:nvSpPr>
          <p:spPr bwMode="auto">
            <a:xfrm>
              <a:off x="1066" y="2793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167" name="Line 23"/>
            <p:cNvSpPr>
              <a:spLocks noChangeShapeType="1"/>
            </p:cNvSpPr>
            <p:nvPr/>
          </p:nvSpPr>
          <p:spPr bwMode="auto">
            <a:xfrm>
              <a:off x="1066" y="2001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168" name="Rectangle 24"/>
            <p:cNvSpPr>
              <a:spLocks noChangeArrowheads="1"/>
            </p:cNvSpPr>
            <p:nvPr/>
          </p:nvSpPr>
          <p:spPr bwMode="auto">
            <a:xfrm>
              <a:off x="703" y="1820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x := </a:t>
              </a:r>
              <a:r>
                <a:rPr lang="ru-RU" sz="1600"/>
                <a:t>1</a:t>
              </a:r>
              <a:r>
                <a:rPr lang="en-US" sz="1600"/>
                <a:t>0</a:t>
              </a:r>
              <a:endParaRPr lang="ru-RU" sz="160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519772" y="2168860"/>
            <a:ext cx="6516724" cy="341632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Ins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Trenirovka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n: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x: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n:=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     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день номер 1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x:=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10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     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расстояние в 1 день</a:t>
            </a:r>
          </a:p>
          <a:p>
            <a:r>
              <a:rPr lang="ru-RU" b="1" dirty="0" err="1">
                <a:solidFill>
                  <a:srgbClr val="000000"/>
                </a:solidFill>
                <a:latin typeface="Courier New"/>
              </a:rPr>
              <a:t>while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x&lt;=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20 </a:t>
            </a:r>
            <a:r>
              <a:rPr lang="ru-RU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пока x&lt;=20 повторять:</a:t>
            </a: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ru-RU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n:=n+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  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//номер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следующего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дня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x:=x+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0.1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*x;  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  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err="1" smtClean="0">
                <a:solidFill>
                  <a:srgbClr val="008000"/>
                </a:solidFill>
                <a:latin typeface="Courier New"/>
              </a:rPr>
              <a:t>расст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.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в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след.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день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 (n: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3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, x: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6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//вывод на экран</a:t>
            </a: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43410"/>
            <a:ext cx="1512168" cy="243522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Freeform 55"/>
          <p:cNvSpPr>
            <a:spLocks/>
          </p:cNvSpPr>
          <p:nvPr/>
        </p:nvSpPr>
        <p:spPr bwMode="auto">
          <a:xfrm>
            <a:off x="2573803" y="3567348"/>
            <a:ext cx="3150325" cy="1553840"/>
          </a:xfrm>
          <a:custGeom>
            <a:avLst/>
            <a:gdLst>
              <a:gd name="T0" fmla="*/ 900113 w 1746"/>
              <a:gd name="T1" fmla="*/ 1441450 h 908"/>
              <a:gd name="T2" fmla="*/ 2771775 w 1746"/>
              <a:gd name="T3" fmla="*/ 1441450 h 908"/>
              <a:gd name="T4" fmla="*/ 2771775 w 1746"/>
              <a:gd name="T5" fmla="*/ 0 h 908"/>
              <a:gd name="T6" fmla="*/ 0 w 1746"/>
              <a:gd name="T7" fmla="*/ 0 h 908"/>
              <a:gd name="T8" fmla="*/ 0 w 1746"/>
              <a:gd name="T9" fmla="*/ 109538 h 9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46" h="908">
                <a:moveTo>
                  <a:pt x="567" y="908"/>
                </a:moveTo>
                <a:lnTo>
                  <a:pt x="1746" y="908"/>
                </a:lnTo>
                <a:lnTo>
                  <a:pt x="1746" y="0"/>
                </a:lnTo>
                <a:lnTo>
                  <a:pt x="0" y="0"/>
                </a:lnTo>
                <a:lnTo>
                  <a:pt x="0" y="69"/>
                </a:lnTo>
              </a:path>
            </a:pathLst>
          </a:custGeom>
          <a:noFill/>
          <a:ln w="12700" cap="flat" cmpd="sng">
            <a:solidFill>
              <a:srgbClr val="008000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18412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2717800" y="1552476"/>
            <a:ext cx="6318696" cy="341632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Ins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Kvadraty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Квадраты чисел:'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latin typeface="Courier New"/>
              </a:rPr>
              <a:t>x := 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;         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//начальное значение x</a:t>
            </a:r>
          </a:p>
          <a:p>
            <a:r>
              <a:rPr lang="ru-RU" b="1" dirty="0" err="1">
                <a:solidFill>
                  <a:srgbClr val="000000"/>
                </a:solidFill>
                <a:latin typeface="Courier New"/>
              </a:rPr>
              <a:t>while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x &lt;= 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10 </a:t>
            </a:r>
            <a:r>
              <a:rPr lang="ru-RU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b="1" dirty="0">
                <a:solidFill>
                  <a:srgbClr val="000000"/>
                </a:solidFill>
                <a:latin typeface="Courier New"/>
              </a:rPr>
              <a:t>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//пока x&lt;=10 повторять: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               </a:t>
            </a:r>
            <a:r>
              <a:rPr lang="en-US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нц</a:t>
            </a:r>
            <a:endParaRPr lang="ru-RU" dirty="0">
              <a:solidFill>
                <a:srgbClr val="008000"/>
              </a:solidFill>
              <a:latin typeface="Courier New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y := x*x;           </a:t>
            </a:r>
            <a:r>
              <a:rPr lang="en-US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вычисление функции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 (x: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, y: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//вывод на экран</a:t>
            </a:r>
          </a:p>
          <a:p>
            <a:r>
              <a:rPr lang="ru-RU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x := x+</a:t>
            </a:r>
            <a:r>
              <a:rPr lang="ru-RU" dirty="0">
                <a:solidFill>
                  <a:srgbClr val="006400"/>
                </a:solidFill>
                <a:latin typeface="Courier New"/>
              </a:rPr>
              <a:t>1            </a:t>
            </a:r>
            <a:r>
              <a:rPr lang="ru-RU" dirty="0">
                <a:solidFill>
                  <a:srgbClr val="008000"/>
                </a:solidFill>
                <a:latin typeface="Courier New"/>
              </a:rPr>
              <a:t>//следующее значение x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                </a:t>
            </a:r>
            <a:r>
              <a:rPr lang="en-US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err="1">
                <a:solidFill>
                  <a:srgbClr val="008000"/>
                </a:solidFill>
                <a:latin typeface="Courier New"/>
              </a:rPr>
              <a:t>кц</a:t>
            </a:r>
            <a:endParaRPr lang="ru-RU" dirty="0">
              <a:solidFill>
                <a:srgbClr val="008000"/>
              </a:solidFill>
              <a:latin typeface="Courier New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chemeClr val="tx2"/>
                </a:solidFill>
              </a:rPr>
              <a:t>Задача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2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36671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Получить таблицу значений функции </a:t>
            </a:r>
            <a:r>
              <a:rPr lang="en-US" b="1">
                <a:solidFill>
                  <a:schemeClr val="tx2"/>
                </a:solidFill>
              </a:rPr>
              <a:t>y=x</a:t>
            </a:r>
            <a:r>
              <a:rPr lang="ru-RU" sz="2000" b="1" baseline="40000">
                <a:solidFill>
                  <a:schemeClr val="tx2"/>
                </a:solidFill>
              </a:rPr>
              <a:t>2</a:t>
            </a:r>
            <a:r>
              <a:rPr lang="en-US">
                <a:solidFill>
                  <a:schemeClr val="tx2"/>
                </a:solidFill>
              </a:rPr>
              <a:t> </a:t>
            </a:r>
            <a:r>
              <a:rPr lang="ru-RU">
                <a:solidFill>
                  <a:schemeClr val="tx2"/>
                </a:solidFill>
              </a:rPr>
              <a:t>для </a:t>
            </a:r>
            <a:r>
              <a:rPr lang="en-US" b="1">
                <a:solidFill>
                  <a:schemeClr val="tx2"/>
                </a:solidFill>
              </a:rPr>
              <a:t>x=</a:t>
            </a:r>
            <a:r>
              <a:rPr lang="ru-RU" b="1">
                <a:solidFill>
                  <a:schemeClr val="tx2"/>
                </a:solidFill>
              </a:rPr>
              <a:t>1</a:t>
            </a:r>
            <a:r>
              <a:rPr lang="en-US" b="1">
                <a:solidFill>
                  <a:schemeClr val="tx2"/>
                </a:solidFill>
              </a:rPr>
              <a:t>; </a:t>
            </a:r>
            <a:r>
              <a:rPr lang="ru-RU" b="1">
                <a:solidFill>
                  <a:schemeClr val="tx2"/>
                </a:solidFill>
              </a:rPr>
              <a:t>2</a:t>
            </a:r>
            <a:r>
              <a:rPr lang="en-US" b="1">
                <a:solidFill>
                  <a:schemeClr val="tx2"/>
                </a:solidFill>
              </a:rPr>
              <a:t>; </a:t>
            </a:r>
            <a:r>
              <a:rPr lang="ru-RU" b="1">
                <a:solidFill>
                  <a:schemeClr val="tx2"/>
                </a:solidFill>
              </a:rPr>
              <a:t>3</a:t>
            </a:r>
            <a:r>
              <a:rPr lang="en-US" b="1">
                <a:solidFill>
                  <a:schemeClr val="tx2"/>
                </a:solidFill>
              </a:rPr>
              <a:t>; …; 10</a:t>
            </a:r>
            <a:r>
              <a:rPr lang="ru-RU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204824" name="Group 24"/>
          <p:cNvGrpSpPr>
            <a:grpSpLocks/>
          </p:cNvGrpSpPr>
          <p:nvPr/>
        </p:nvGrpSpPr>
        <p:grpSpPr bwMode="auto">
          <a:xfrm>
            <a:off x="287524" y="1484313"/>
            <a:ext cx="2144713" cy="4173537"/>
            <a:chOff x="1995" y="1003"/>
            <a:chExt cx="1351" cy="2629"/>
          </a:xfrm>
        </p:grpSpPr>
        <p:sp>
          <p:nvSpPr>
            <p:cNvPr id="5133" name="AutoShape 25"/>
            <p:cNvSpPr>
              <a:spLocks noChangeArrowheads="1"/>
            </p:cNvSpPr>
            <p:nvPr/>
          </p:nvSpPr>
          <p:spPr bwMode="auto">
            <a:xfrm>
              <a:off x="2433" y="1003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/>
                <a:t>начало</a:t>
              </a:r>
            </a:p>
          </p:txBody>
        </p:sp>
        <p:sp>
          <p:nvSpPr>
            <p:cNvPr id="5134" name="Line 26"/>
            <p:cNvSpPr>
              <a:spLocks noChangeShapeType="1"/>
            </p:cNvSpPr>
            <p:nvPr/>
          </p:nvSpPr>
          <p:spPr bwMode="auto">
            <a:xfrm>
              <a:off x="2722" y="1200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5" name="Line 27"/>
            <p:cNvSpPr>
              <a:spLocks noChangeShapeType="1"/>
            </p:cNvSpPr>
            <p:nvPr/>
          </p:nvSpPr>
          <p:spPr bwMode="auto">
            <a:xfrm>
              <a:off x="2722" y="1547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6" name="Rectangle 28"/>
            <p:cNvSpPr>
              <a:spLocks noChangeArrowheads="1"/>
            </p:cNvSpPr>
            <p:nvPr/>
          </p:nvSpPr>
          <p:spPr bwMode="auto">
            <a:xfrm>
              <a:off x="2359" y="1366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x := </a:t>
              </a:r>
              <a:r>
                <a:rPr lang="ru-RU" sz="1600"/>
                <a:t>1</a:t>
              </a:r>
            </a:p>
          </p:txBody>
        </p:sp>
        <p:sp>
          <p:nvSpPr>
            <p:cNvPr id="5137" name="AutoShape 29"/>
            <p:cNvSpPr>
              <a:spLocks noChangeAspect="1" noChangeArrowheads="1"/>
            </p:cNvSpPr>
            <p:nvPr/>
          </p:nvSpPr>
          <p:spPr bwMode="auto">
            <a:xfrm>
              <a:off x="2359" y="1706"/>
              <a:ext cx="725" cy="295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/>
                <a:t>x </a:t>
              </a:r>
              <a:r>
                <a:rPr lang="en-US" sz="1600">
                  <a:cs typeface="Arial" charset="0"/>
                </a:rPr>
                <a:t>≤ 10</a:t>
              </a:r>
            </a:p>
          </p:txBody>
        </p:sp>
        <p:sp>
          <p:nvSpPr>
            <p:cNvPr id="5138" name="Text Box 30"/>
            <p:cNvSpPr txBox="1">
              <a:spLocks noChangeAspect="1" noChangeArrowheads="1"/>
            </p:cNvSpPr>
            <p:nvPr/>
          </p:nvSpPr>
          <p:spPr bwMode="auto">
            <a:xfrm>
              <a:off x="2699" y="1978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5139" name="Text Box 31"/>
            <p:cNvSpPr txBox="1">
              <a:spLocks noChangeAspect="1" noChangeArrowheads="1"/>
            </p:cNvSpPr>
            <p:nvPr/>
          </p:nvSpPr>
          <p:spPr bwMode="auto">
            <a:xfrm>
              <a:off x="3017" y="1683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5140" name="Line 32"/>
            <p:cNvSpPr>
              <a:spLocks noChangeShapeType="1"/>
            </p:cNvSpPr>
            <p:nvPr/>
          </p:nvSpPr>
          <p:spPr bwMode="auto">
            <a:xfrm>
              <a:off x="2722" y="2001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1" name="AutoShape 33"/>
            <p:cNvSpPr>
              <a:spLocks noChangeArrowheads="1"/>
            </p:cNvSpPr>
            <p:nvPr/>
          </p:nvSpPr>
          <p:spPr bwMode="auto">
            <a:xfrm>
              <a:off x="2154" y="2500"/>
              <a:ext cx="1021" cy="181"/>
            </a:xfrm>
            <a:prstGeom prst="parallelogram">
              <a:avLst>
                <a:gd name="adj" fmla="val 141022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/>
                <a:t>x,y</a:t>
              </a:r>
              <a:endParaRPr lang="ru-RU" sz="1600"/>
            </a:p>
          </p:txBody>
        </p:sp>
        <p:sp>
          <p:nvSpPr>
            <p:cNvPr id="5142" name="Rectangle 34"/>
            <p:cNvSpPr>
              <a:spLocks noChangeArrowheads="1"/>
            </p:cNvSpPr>
            <p:nvPr/>
          </p:nvSpPr>
          <p:spPr bwMode="auto">
            <a:xfrm>
              <a:off x="2358" y="2835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x := x+1</a:t>
              </a:r>
              <a:endParaRPr lang="ru-RU" sz="1600"/>
            </a:p>
          </p:txBody>
        </p:sp>
        <p:sp>
          <p:nvSpPr>
            <p:cNvPr id="5143" name="Line 35"/>
            <p:cNvSpPr>
              <a:spLocks noChangeShapeType="1"/>
            </p:cNvSpPr>
            <p:nvPr/>
          </p:nvSpPr>
          <p:spPr bwMode="auto">
            <a:xfrm>
              <a:off x="2722" y="2681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4" name="Freeform 36"/>
            <p:cNvSpPr>
              <a:spLocks/>
            </p:cNvSpPr>
            <p:nvPr/>
          </p:nvSpPr>
          <p:spPr bwMode="auto">
            <a:xfrm>
              <a:off x="1995" y="1616"/>
              <a:ext cx="727" cy="1542"/>
            </a:xfrm>
            <a:custGeom>
              <a:avLst/>
              <a:gdLst>
                <a:gd name="T0" fmla="*/ 727 w 613"/>
                <a:gd name="T1" fmla="*/ 1393 h 1180"/>
                <a:gd name="T2" fmla="*/ 727 w 613"/>
                <a:gd name="T3" fmla="*/ 1542 h 1180"/>
                <a:gd name="T4" fmla="*/ 0 w 613"/>
                <a:gd name="T5" fmla="*/ 1542 h 1180"/>
                <a:gd name="T6" fmla="*/ 0 w 613"/>
                <a:gd name="T7" fmla="*/ 0 h 1180"/>
                <a:gd name="T8" fmla="*/ 727 w 613"/>
                <a:gd name="T9" fmla="*/ 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5" name="Freeform 37"/>
            <p:cNvSpPr>
              <a:spLocks/>
            </p:cNvSpPr>
            <p:nvPr/>
          </p:nvSpPr>
          <p:spPr bwMode="auto">
            <a:xfrm>
              <a:off x="2722" y="1854"/>
              <a:ext cx="589" cy="1576"/>
            </a:xfrm>
            <a:custGeom>
              <a:avLst/>
              <a:gdLst>
                <a:gd name="T0" fmla="*/ 363 w 589"/>
                <a:gd name="T1" fmla="*/ 0 h 1202"/>
                <a:gd name="T2" fmla="*/ 589 w 589"/>
                <a:gd name="T3" fmla="*/ 0 h 1202"/>
                <a:gd name="T4" fmla="*/ 589 w 589"/>
                <a:gd name="T5" fmla="*/ 1428 h 1202"/>
                <a:gd name="T6" fmla="*/ 0 w 589"/>
                <a:gd name="T7" fmla="*/ 1428 h 1202"/>
                <a:gd name="T8" fmla="*/ 0 w 589"/>
                <a:gd name="T9" fmla="*/ 1576 h 12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9" h="1202">
                  <a:moveTo>
                    <a:pt x="363" y="0"/>
                  </a:moveTo>
                  <a:lnTo>
                    <a:pt x="589" y="0"/>
                  </a:lnTo>
                  <a:lnTo>
                    <a:pt x="589" y="1089"/>
                  </a:lnTo>
                  <a:lnTo>
                    <a:pt x="0" y="1089"/>
                  </a:lnTo>
                  <a:lnTo>
                    <a:pt x="0" y="1202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6" name="AutoShape 38"/>
            <p:cNvSpPr>
              <a:spLocks noChangeArrowheads="1"/>
            </p:cNvSpPr>
            <p:nvPr/>
          </p:nvSpPr>
          <p:spPr bwMode="auto">
            <a:xfrm>
              <a:off x="2427" y="3430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5147" name="Rectangle 39"/>
            <p:cNvSpPr>
              <a:spLocks noChangeArrowheads="1"/>
            </p:cNvSpPr>
            <p:nvPr/>
          </p:nvSpPr>
          <p:spPr bwMode="auto">
            <a:xfrm>
              <a:off x="2358" y="2160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/>
                <a:t>y := x</a:t>
              </a:r>
              <a:r>
                <a:rPr lang="en-US" sz="1600" baseline="30000"/>
                <a:t>2</a:t>
              </a:r>
              <a:endParaRPr lang="ru-RU" sz="1600" baseline="30000"/>
            </a:p>
          </p:txBody>
        </p:sp>
        <p:sp>
          <p:nvSpPr>
            <p:cNvPr id="5148" name="Line 40"/>
            <p:cNvSpPr>
              <a:spLocks noChangeShapeType="1"/>
            </p:cNvSpPr>
            <p:nvPr/>
          </p:nvSpPr>
          <p:spPr bwMode="auto">
            <a:xfrm>
              <a:off x="2721" y="2335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172" y="3847609"/>
            <a:ext cx="1728192" cy="275267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666477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5483</TotalTime>
  <Words>4181</Words>
  <Application>Microsoft Office PowerPoint</Application>
  <PresentationFormat>Экран (4:3)</PresentationFormat>
  <Paragraphs>992</Paragraphs>
  <Slides>37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Сеть 2</vt:lpstr>
      <vt:lpstr>Формула</vt:lpstr>
      <vt:lpstr>Язык программирования Паскаль (версия PascalABC.NET)</vt:lpstr>
      <vt:lpstr>Операторы цикла   Цикл с предусловием  (с заданным условием продолжения работы, цикл «ПОКА»)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Операторы цикла   Цикл с постусловием  (с заданным условием окончания работы, цикл «ДО»)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Операторы цикла   Цикл с параметром   (с заданным числом повторений, цикл «ДЛЯ»)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247</cp:revision>
  <dcterms:created xsi:type="dcterms:W3CDTF">2010-02-14T19:37:55Z</dcterms:created>
  <dcterms:modified xsi:type="dcterms:W3CDTF">2019-08-11T17:14:13Z</dcterms:modified>
</cp:coreProperties>
</file>