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67" r:id="rId1"/>
  </p:sldMasterIdLst>
  <p:sldIdLst>
    <p:sldId id="256" r:id="rId2"/>
    <p:sldId id="354" r:id="rId3"/>
    <p:sldId id="355" r:id="rId4"/>
    <p:sldId id="356" r:id="rId5"/>
    <p:sldId id="357" r:id="rId6"/>
    <p:sldId id="358" r:id="rId7"/>
    <p:sldId id="359" r:id="rId8"/>
    <p:sldId id="360" r:id="rId9"/>
    <p:sldId id="361" r:id="rId10"/>
    <p:sldId id="362" r:id="rId11"/>
    <p:sldId id="363" r:id="rId12"/>
  </p:sldIdLst>
  <p:sldSz cx="9144000" cy="5143500" type="screen16x9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99"/>
    <a:srgbClr val="008000"/>
    <a:srgbClr val="B30BFF"/>
    <a:srgbClr val="CC6600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8" autoAdjust="0"/>
    <p:restoredTop sz="96311" autoAdjust="0"/>
  </p:normalViewPr>
  <p:slideViewPr>
    <p:cSldViewPr>
      <p:cViewPr varScale="1">
        <p:scale>
          <a:sx n="150" d="100"/>
          <a:sy n="150" d="100"/>
        </p:scale>
        <p:origin x="-576" y="-9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36004" cy="36004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2"/>
          <p:cNvSpPr>
            <a:spLocks noChangeShapeType="1"/>
          </p:cNvSpPr>
          <p:nvPr/>
        </p:nvSpPr>
        <p:spPr bwMode="auto">
          <a:xfrm>
            <a:off x="7315200" y="1005576"/>
            <a:ext cx="0" cy="2781309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37" name="Line 40"/>
          <p:cNvSpPr>
            <a:spLocks noChangeShapeType="1"/>
          </p:cNvSpPr>
          <p:nvPr/>
        </p:nvSpPr>
        <p:spPr bwMode="auto">
          <a:xfrm>
            <a:off x="304800" y="2114550"/>
            <a:ext cx="8695692" cy="0"/>
          </a:xfrm>
          <a:prstGeom prst="line">
            <a:avLst/>
          </a:prstGeom>
          <a:noFill/>
          <a:ln w="6350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84995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5913" y="350044"/>
            <a:ext cx="6781800" cy="1600200"/>
          </a:xfrm>
        </p:spPr>
        <p:txBody>
          <a:bodyPr/>
          <a:lstStyle>
            <a:lvl1pPr algn="r">
              <a:defRPr sz="4800"/>
            </a:lvl1pPr>
          </a:lstStyle>
          <a:p>
            <a:pPr lvl="0"/>
            <a:r>
              <a:rPr lang="ru-RU" altLang="en-US" noProof="0" smtClean="0"/>
              <a:t>Образец заголовка</a:t>
            </a:r>
          </a:p>
        </p:txBody>
      </p:sp>
      <p:sp>
        <p:nvSpPr>
          <p:cNvPr id="84996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849313" y="2287191"/>
            <a:ext cx="6248400" cy="1771650"/>
          </a:xfrm>
        </p:spPr>
        <p:txBody>
          <a:bodyPr/>
          <a:lstStyle>
            <a:lvl1pPr marL="0" indent="0" algn="r">
              <a:buFont typeface="Wingdings" pitchFamily="2" charset="2"/>
              <a:buNone/>
              <a:defRPr sz="3200"/>
            </a:lvl1pPr>
          </a:lstStyle>
          <a:p>
            <a:pPr lvl="0"/>
            <a:r>
              <a:rPr lang="ru-RU" altLang="en-US" noProof="0" smtClean="0"/>
              <a:t>Образец подзаголовка</a:t>
            </a:r>
            <a:endParaRPr lang="ru-RU" altLang="en-US" noProof="0" dirty="0" smtClean="0"/>
          </a:p>
        </p:txBody>
      </p:sp>
      <p:sp>
        <p:nvSpPr>
          <p:cNvPr id="38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9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0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7A03E105-D027-40A3-847D-303E8E35392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6146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57489" y="1239602"/>
            <a:ext cx="1643003" cy="575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7455430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7E0ED7-DB4D-4DB9-8182-EFC0D4946C7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45221285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36D58D7-701D-48F6-95CE-CD010E4E5974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8706960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289447"/>
            <a:ext cx="4038600" cy="330874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009E74-0138-4E6B-8763-A93950415DB8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26410042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B4771-EDA8-44CC-AC72-72A9B03C887B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3595717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499851"/>
          </a:xfrm>
        </p:spPr>
        <p:txBody>
          <a:bodyPr/>
          <a:lstStyle>
            <a:lvl1pPr algn="ctr">
              <a:defRPr sz="3200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27D03-7E06-4DA9-A3C8-9CB304C503B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89058435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193E3B-E540-4AB8-B4D1-FF27EE22D9E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49745674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BDEED7-92A4-43A8-9B21-73CC7A85329D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75586391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56D9F-73B6-4FAC-BBD0-32571A58418C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1992341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360E95-A5D1-48FA-827D-1A9B1C67C702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6684410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91679"/>
            <a:ext cx="2057400" cy="450651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91679"/>
            <a:ext cx="6019800" cy="450651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DE3CA5-2211-486F-BA15-A5BF6B12B867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70582693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289447"/>
            <a:ext cx="8229600" cy="3308747"/>
          </a:xfrm>
        </p:spPr>
        <p:txBody>
          <a:bodyPr/>
          <a:lstStyle/>
          <a:p>
            <a:pPr lvl="0"/>
            <a:r>
              <a:rPr lang="ru-RU" noProof="0" smtClean="0"/>
              <a:t>Вставка таблицы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B14620E-03B6-4A88-961C-A5C379453379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36381513"/>
      </p:ext>
    </p:extLst>
  </p:cSld>
  <p:clrMapOvr>
    <a:masterClrMapping/>
  </p:clrMapOvr>
  <p:transition spd="med">
    <p:fade thruBlk="1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1679"/>
            <a:ext cx="7543800" cy="97155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289447"/>
            <a:ext cx="4038600" cy="330874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quarter" idx="2"/>
          </p:nvPr>
        </p:nvSpPr>
        <p:spPr>
          <a:xfrm>
            <a:off x="4648200" y="1289448"/>
            <a:ext cx="4038600" cy="159662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Объект 4"/>
          <p:cNvSpPr>
            <a:spLocks noGrp="1"/>
          </p:cNvSpPr>
          <p:nvPr>
            <p:ph sz="quarter" idx="3"/>
          </p:nvPr>
        </p:nvSpPr>
        <p:spPr>
          <a:xfrm>
            <a:off x="4648200" y="3000375"/>
            <a:ext cx="4038600" cy="1597819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" name="Rectangle 7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52E84B-C348-421B-83C5-873C26BD10DF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7526391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1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2"/>
          <p:cNvSpPr>
            <a:spLocks noChangeShapeType="1"/>
          </p:cNvSpPr>
          <p:nvPr/>
        </p:nvSpPr>
        <p:spPr bwMode="auto">
          <a:xfrm>
            <a:off x="8100392" y="51470"/>
            <a:ext cx="0" cy="531263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91679"/>
            <a:ext cx="7543800" cy="971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заголовка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289447"/>
            <a:ext cx="8229600" cy="330874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en-US" smtClean="0"/>
              <a:t>Образец текста</a:t>
            </a:r>
          </a:p>
          <a:p>
            <a:pPr lvl="1"/>
            <a:r>
              <a:rPr lang="ru-RU" altLang="en-US" smtClean="0"/>
              <a:t>Второй уровень</a:t>
            </a:r>
          </a:p>
          <a:p>
            <a:pPr lvl="2"/>
            <a:r>
              <a:rPr lang="ru-RU" altLang="en-US" smtClean="0"/>
              <a:t>Третий уровень</a:t>
            </a:r>
          </a:p>
          <a:p>
            <a:pPr lvl="3"/>
            <a:r>
              <a:rPr lang="ru-RU" altLang="en-US" smtClean="0"/>
              <a:t>Четвертый уровень</a:t>
            </a:r>
          </a:p>
          <a:p>
            <a:pPr lvl="4"/>
            <a:r>
              <a:rPr lang="ru-RU" altLang="en-US" smtClean="0"/>
              <a:t>Пятый уровень</a:t>
            </a:r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4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6300"/>
            <a:ext cx="2895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endParaRPr lang="ru-RU" altLang="en-US"/>
          </a:p>
        </p:txBody>
      </p:sp>
      <p:sp>
        <p:nvSpPr>
          <p:cNvPr id="83975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6300"/>
            <a:ext cx="2133600" cy="3429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 smtClean="0">
                <a:latin typeface="Arial" charset="0"/>
              </a:defRPr>
            </a:lvl1pPr>
          </a:lstStyle>
          <a:p>
            <a:pPr>
              <a:defRPr/>
            </a:pPr>
            <a:fld id="{EF3DB5B2-37A1-44B2-9AFD-B95B216D0AE0}" type="slidenum">
              <a:rPr lang="ru-RU" altLang="en-US" smtClean="0"/>
              <a:pPr>
                <a:defRPr/>
              </a:pPr>
              <a:t>‹#›</a:t>
            </a:fld>
            <a:endParaRPr lang="ru-RU" altLang="en-US"/>
          </a:p>
        </p:txBody>
      </p:sp>
      <p:pic>
        <p:nvPicPr>
          <p:cNvPr id="40" name="Picture 2" descr="D:\_Папа-адм\Desktop\Рисунок1.png"/>
          <p:cNvPicPr>
            <a:picLocks noChangeAspect="1" noChangeArrowheads="1"/>
          </p:cNvPicPr>
          <p:nvPr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" name="Picture 2" descr="D:\_Папа-адм\Desktop\Рисунок1.png"/>
          <p:cNvPicPr>
            <a:picLocks noChangeAspect="1" noChangeArrowheads="1"/>
          </p:cNvPicPr>
          <p:nvPr userDrawn="1"/>
        </p:nvPicPr>
        <p:blipFill>
          <a:blip r:embed="rId1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4172" y="4948239"/>
            <a:ext cx="2700337" cy="2012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2"/>
          <p:cNvPicPr>
            <a:picLocks noChangeAspect="1" noChangeArrowheads="1"/>
          </p:cNvPicPr>
          <p:nvPr userDrawn="1"/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8136397" y="159482"/>
            <a:ext cx="956897" cy="33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68" r:id="rId1"/>
    <p:sldLayoutId id="2147483769" r:id="rId2"/>
    <p:sldLayoutId id="2147483770" r:id="rId3"/>
    <p:sldLayoutId id="2147483771" r:id="rId4"/>
    <p:sldLayoutId id="2147483772" r:id="rId5"/>
    <p:sldLayoutId id="2147483773" r:id="rId6"/>
    <p:sldLayoutId id="2147483774" r:id="rId7"/>
    <p:sldLayoutId id="2147483775" r:id="rId8"/>
    <p:sldLayoutId id="2147483776" r:id="rId9"/>
    <p:sldLayoutId id="2147483777" r:id="rId10"/>
    <p:sldLayoutId id="2147483778" r:id="rId11"/>
    <p:sldLayoutId id="2147483779" r:id="rId12"/>
    <p:sldLayoutId id="2147483780" r:id="rId13"/>
  </p:sldLayoutIdLst>
  <p:transition spd="med">
    <p:fade thruBlk="1"/>
  </p:transition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900" b="1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l"/>
        <a:defRPr sz="3000">
          <a:solidFill>
            <a:schemeClr val="tx1"/>
          </a:solidFill>
          <a:latin typeface="+mn-lt"/>
          <a:ea typeface="+mn-ea"/>
          <a:cs typeface="+mn-cs"/>
        </a:defRPr>
      </a:lvl1pPr>
      <a:lvl2pPr marL="692150" indent="-347663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600">
          <a:solidFill>
            <a:schemeClr val="tx1"/>
          </a:solidFill>
          <a:latin typeface="+mn-lt"/>
        </a:defRPr>
      </a:lvl2pPr>
      <a:lvl3pPr marL="987425" indent="-293688" algn="l" rtl="0" eaLnBrk="1" fontAlgn="base" hangingPunct="1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" pitchFamily="2" charset="2"/>
        <a:buChar char="l"/>
        <a:defRPr sz="2300">
          <a:solidFill>
            <a:schemeClr val="tx1"/>
          </a:solidFill>
          <a:latin typeface="+mn-lt"/>
        </a:defRPr>
      </a:lvl3pPr>
      <a:lvl4pPr marL="1281113" indent="-29210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4pPr>
      <a:lvl5pPr marL="15986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5pPr>
      <a:lvl6pPr marL="20558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6pPr>
      <a:lvl7pPr marL="25130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7pPr>
      <a:lvl8pPr marL="29702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8pPr>
      <a:lvl9pPr marL="3427413" indent="-315913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80000"/>
        <a:buFont typeface="Wingdings" pitchFamily="2" charset="2"/>
        <a:buChar char="§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287524" y="1275606"/>
            <a:ext cx="6912768" cy="701641"/>
          </a:xfrm>
        </p:spPr>
        <p:txBody>
          <a:bodyPr/>
          <a:lstStyle/>
          <a:p>
            <a:pPr eaLnBrk="1" hangingPunct="1">
              <a:lnSpc>
                <a:spcPct val="150000"/>
              </a:lnSpc>
            </a:pPr>
            <a:r>
              <a:rPr lang="ru-RU" sz="4400" dirty="0" smtClean="0"/>
              <a:t>ОГЭ по информатике</a:t>
            </a:r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87524" y="2355726"/>
            <a:ext cx="6912768" cy="959634"/>
          </a:xfrm>
        </p:spPr>
        <p:txBody>
          <a:bodyPr/>
          <a:lstStyle/>
          <a:p>
            <a:pPr eaLnBrk="1" hangingPunct="1"/>
            <a:r>
              <a:rPr lang="ru-RU" b="1" dirty="0" smtClean="0">
                <a:solidFill>
                  <a:schemeClr val="accent6">
                    <a:lumMod val="75000"/>
                  </a:schemeClr>
                </a:solidFill>
              </a:rPr>
              <a:t>Часть 1. Задание 1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113202" y="72666"/>
            <a:ext cx="24425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900" i="1" dirty="0" smtClean="0">
                <a:solidFill>
                  <a:srgbClr val="0000FF"/>
                </a:solidFill>
              </a:rPr>
              <a:t>Анимация по щелчку мыши, </a:t>
            </a:r>
            <a:r>
              <a:rPr lang="en-US" sz="900" i="1" dirty="0" smtClean="0">
                <a:solidFill>
                  <a:srgbClr val="0000FF"/>
                </a:solidFill>
              </a:rPr>
              <a:t>Esc</a:t>
            </a:r>
            <a:r>
              <a:rPr lang="ru-RU" sz="900" i="1" dirty="0">
                <a:solidFill>
                  <a:srgbClr val="0000FF"/>
                </a:solidFill>
              </a:rPr>
              <a:t> – </a:t>
            </a:r>
            <a:r>
              <a:rPr lang="ru-RU" sz="900" i="1" dirty="0" smtClean="0">
                <a:solidFill>
                  <a:srgbClr val="0000FF"/>
                </a:solidFill>
              </a:rPr>
              <a:t>выход</a:t>
            </a:r>
            <a:endParaRPr lang="ru-RU" sz="900" i="1" dirty="0">
              <a:solidFill>
                <a:srgbClr val="0000FF"/>
              </a:solidFill>
            </a:endParaRPr>
          </a:p>
        </p:txBody>
      </p:sp>
    </p:spTree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287524" y="725091"/>
            <a:ext cx="864096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+mn-lt"/>
              </a:rPr>
              <a:t>Единицы измерения информации:</a:t>
            </a:r>
            <a:endParaRPr lang="ru-RU" sz="1600" dirty="0">
              <a:latin typeface="+mn-lt"/>
            </a:endParaRPr>
          </a:p>
          <a:p>
            <a:r>
              <a:rPr lang="ru-RU" sz="1600" dirty="0">
                <a:latin typeface="+mn-lt"/>
              </a:rPr>
              <a:t>1 бит</a:t>
            </a:r>
            <a:r>
              <a:rPr lang="ru-RU" sz="1600" b="1" i="1" dirty="0">
                <a:latin typeface="+mn-lt"/>
              </a:rPr>
              <a:t> </a:t>
            </a:r>
            <a:r>
              <a:rPr lang="ru-RU" sz="1600" dirty="0">
                <a:latin typeface="+mn-lt"/>
              </a:rPr>
              <a:t>– это количество информации, содержащееся в одном знаке двоичного кода (0 или 1). </a:t>
            </a:r>
          </a:p>
          <a:p>
            <a:r>
              <a:rPr lang="ru-RU" sz="1600" dirty="0">
                <a:latin typeface="+mn-lt"/>
              </a:rPr>
              <a:t>1 байт = 8 бит</a:t>
            </a:r>
          </a:p>
          <a:p>
            <a:r>
              <a:rPr lang="ru-RU" sz="1600" dirty="0">
                <a:latin typeface="+mn-lt"/>
              </a:rPr>
              <a:t>1 Кбайт (килобайт</a:t>
            </a:r>
            <a:r>
              <a:rPr lang="ru-RU" sz="1600" dirty="0" smtClean="0">
                <a:latin typeface="+mn-lt"/>
              </a:rPr>
              <a:t>)  </a:t>
            </a:r>
            <a:r>
              <a:rPr lang="ru-RU" sz="1600" dirty="0">
                <a:latin typeface="+mn-lt"/>
              </a:rPr>
              <a:t>= 2</a:t>
            </a:r>
            <a:r>
              <a:rPr lang="ru-RU" sz="1600" baseline="30000" dirty="0">
                <a:latin typeface="+mn-lt"/>
              </a:rPr>
              <a:t>10</a:t>
            </a:r>
            <a:r>
              <a:rPr lang="ru-RU" sz="1600" dirty="0">
                <a:latin typeface="+mn-lt"/>
              </a:rPr>
              <a:t> байт    = 1024 байт</a:t>
            </a:r>
          </a:p>
          <a:p>
            <a:r>
              <a:rPr lang="ru-RU" sz="1600" dirty="0">
                <a:latin typeface="+mn-lt"/>
              </a:rPr>
              <a:t>1 Мбайт (мегабайт) = 2</a:t>
            </a:r>
            <a:r>
              <a:rPr lang="ru-RU" sz="1600" baseline="30000" dirty="0">
                <a:latin typeface="+mn-lt"/>
              </a:rPr>
              <a:t>10</a:t>
            </a:r>
            <a:r>
              <a:rPr lang="ru-RU" sz="1600" dirty="0">
                <a:latin typeface="+mn-lt"/>
              </a:rPr>
              <a:t> </a:t>
            </a:r>
            <a:r>
              <a:rPr lang="ru-RU" sz="1600" dirty="0" smtClean="0">
                <a:latin typeface="+mn-lt"/>
              </a:rPr>
              <a:t>Кбайт  </a:t>
            </a:r>
            <a:r>
              <a:rPr lang="ru-RU" sz="1600" dirty="0">
                <a:latin typeface="+mn-lt"/>
              </a:rPr>
              <a:t>= 1024 Кбайт</a:t>
            </a:r>
          </a:p>
          <a:p>
            <a:r>
              <a:rPr lang="ru-RU" sz="1600" dirty="0">
                <a:latin typeface="+mn-lt"/>
              </a:rPr>
              <a:t>1 Гбайт (гигабайт) </a:t>
            </a:r>
            <a:r>
              <a:rPr lang="ru-RU" sz="1600" dirty="0" smtClean="0">
                <a:latin typeface="+mn-lt"/>
              </a:rPr>
              <a:t>  </a:t>
            </a:r>
            <a:r>
              <a:rPr lang="ru-RU" sz="1600" dirty="0">
                <a:latin typeface="+mn-lt"/>
              </a:rPr>
              <a:t>= 2</a:t>
            </a:r>
            <a:r>
              <a:rPr lang="ru-RU" sz="1600" baseline="30000" dirty="0">
                <a:latin typeface="+mn-lt"/>
              </a:rPr>
              <a:t>10</a:t>
            </a:r>
            <a:r>
              <a:rPr lang="ru-RU" sz="1600" dirty="0">
                <a:latin typeface="+mn-lt"/>
              </a:rPr>
              <a:t> Мбайт = 1024 Мбайт</a:t>
            </a:r>
          </a:p>
          <a:p>
            <a:r>
              <a:rPr lang="ru-RU" sz="1600" dirty="0">
                <a:latin typeface="+mn-lt"/>
              </a:rPr>
              <a:t>1 Тбайт (терабайт)  = 2</a:t>
            </a:r>
            <a:r>
              <a:rPr lang="ru-RU" sz="1600" baseline="30000" dirty="0">
                <a:latin typeface="+mn-lt"/>
              </a:rPr>
              <a:t>10</a:t>
            </a:r>
            <a:r>
              <a:rPr lang="ru-RU" sz="1600" dirty="0">
                <a:latin typeface="+mn-lt"/>
              </a:rPr>
              <a:t> Гбайт  = 1024 Гбайт</a:t>
            </a:r>
          </a:p>
        </p:txBody>
      </p:sp>
      <p:sp>
        <p:nvSpPr>
          <p:cNvPr id="9" name="Прямоугольник 8"/>
          <p:cNvSpPr/>
          <p:nvPr/>
        </p:nvSpPr>
        <p:spPr>
          <a:xfrm>
            <a:off x="1304637" y="2556460"/>
            <a:ext cx="6606734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>
                <a:latin typeface="+mn-lt"/>
              </a:rPr>
              <a:t>N</a:t>
            </a:r>
            <a:r>
              <a:rPr lang="ru-RU" sz="2000" b="1" i="1" dirty="0">
                <a:latin typeface="+mn-lt"/>
              </a:rPr>
              <a:t> = 2</a:t>
            </a:r>
            <a:r>
              <a:rPr lang="en-US" sz="2000" b="1" i="1" baseline="50000" dirty="0">
                <a:latin typeface="+mn-lt"/>
              </a:rPr>
              <a:t>i</a:t>
            </a:r>
            <a:endParaRPr lang="ru-RU" sz="2000" baseline="50000" dirty="0">
              <a:latin typeface="+mn-lt"/>
            </a:endParaRPr>
          </a:p>
          <a:p>
            <a:r>
              <a:rPr lang="en-US" sz="1600" i="1" dirty="0">
                <a:latin typeface="+mn-lt"/>
              </a:rPr>
              <a:t>N</a:t>
            </a:r>
            <a:r>
              <a:rPr lang="ru-RU" sz="1600" dirty="0">
                <a:latin typeface="+mn-lt"/>
              </a:rPr>
              <a:t> – мощность алфавита (количество символов в нём);</a:t>
            </a:r>
          </a:p>
          <a:p>
            <a:r>
              <a:rPr lang="en-US" sz="1600" i="1" dirty="0">
                <a:latin typeface="+mn-lt"/>
              </a:rPr>
              <a:t>i</a:t>
            </a:r>
            <a:r>
              <a:rPr lang="ru-RU" sz="1600" dirty="0">
                <a:latin typeface="+mn-lt"/>
              </a:rPr>
              <a:t> – информационный вес одного символа (длина двоичного кода в битах).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59532" y="3579862"/>
            <a:ext cx="86409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При кодировании текстовой информации каждому символу ставится в соответствие уникальный числовой код, задаваемый кодовой таблицей. </a:t>
            </a:r>
            <a:r>
              <a:rPr lang="ru-RU" sz="1600" dirty="0" smtClean="0">
                <a:latin typeface="+mn-lt"/>
              </a:rPr>
              <a:t>Используются </a:t>
            </a:r>
            <a:r>
              <a:rPr lang="ru-RU" sz="1600" dirty="0">
                <a:latin typeface="+mn-lt"/>
              </a:rPr>
              <a:t>кодировки с информационным весом 8 бит (2</a:t>
            </a:r>
            <a:r>
              <a:rPr lang="ru-RU" sz="1600" baseline="30000" dirty="0">
                <a:latin typeface="+mn-lt"/>
              </a:rPr>
              <a:t>8</a:t>
            </a:r>
            <a:r>
              <a:rPr lang="ru-RU" sz="1600" dirty="0">
                <a:latin typeface="+mn-lt"/>
              </a:rPr>
              <a:t> = 256 символов) и 16 бит (2</a:t>
            </a:r>
            <a:r>
              <a:rPr lang="ru-RU" sz="1600" baseline="30000" dirty="0">
                <a:latin typeface="+mn-lt"/>
              </a:rPr>
              <a:t>16</a:t>
            </a:r>
            <a:r>
              <a:rPr lang="ru-RU" sz="1600" dirty="0">
                <a:latin typeface="+mn-lt"/>
              </a:rPr>
              <a:t> = 65536 символов). </a:t>
            </a:r>
            <a:endParaRPr lang="ru-RU" sz="1600" dirty="0" smtClean="0">
              <a:latin typeface="+mn-lt"/>
            </a:endParaRPr>
          </a:p>
          <a:p>
            <a:pPr algn="just"/>
            <a:r>
              <a:rPr lang="ru-RU" sz="1600" dirty="0" smtClean="0">
                <a:latin typeface="+mn-lt"/>
              </a:rPr>
              <a:t>Десятичный </a:t>
            </a:r>
            <a:r>
              <a:rPr lang="ru-RU" sz="1600" dirty="0">
                <a:latin typeface="+mn-lt"/>
              </a:rPr>
              <a:t>код символа в памяти компьютера представлен в виде двоичного кода. </a:t>
            </a:r>
          </a:p>
        </p:txBody>
      </p:sp>
    </p:spTree>
    <p:extLst>
      <p:ext uri="{BB962C8B-B14F-4D97-AF65-F5344CB8AC3E}">
        <p14:creationId xmlns:p14="http://schemas.microsoft.com/office/powerpoint/2010/main" val="338133647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500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2" dur="500"/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500"/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build="p"/>
      <p:bldP spid="9" grpId="0"/>
      <p:bldP spid="10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06"/>
          <p:cNvSpPr>
            <a:spLocks noGrp="1" noChangeArrowheads="1"/>
          </p:cNvSpPr>
          <p:nvPr>
            <p:ph type="title"/>
          </p:nvPr>
        </p:nvSpPr>
        <p:spPr>
          <a:xfrm>
            <a:off x="503548" y="123478"/>
            <a:ext cx="7543800" cy="459051"/>
          </a:xfrm>
        </p:spPr>
        <p:txBody>
          <a:bodyPr/>
          <a:lstStyle/>
          <a:p>
            <a:pPr algn="ctr"/>
            <a:r>
              <a:rPr lang="ru-RU" sz="3200" dirty="0"/>
              <a:t>Справочная информация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2195736" y="771550"/>
            <a:ext cx="4320480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000" b="1" i="1" dirty="0">
                <a:latin typeface="+mn-lt"/>
              </a:rPr>
              <a:t>I</a:t>
            </a:r>
            <a:r>
              <a:rPr lang="ru-RU" sz="2000" b="1" i="1" dirty="0">
                <a:latin typeface="+mn-lt"/>
              </a:rPr>
              <a:t> = </a:t>
            </a:r>
            <a:r>
              <a:rPr lang="en-US" sz="2000" b="1" i="1" dirty="0">
                <a:latin typeface="+mn-lt"/>
              </a:rPr>
              <a:t>K</a:t>
            </a:r>
            <a:r>
              <a:rPr lang="ru-RU" sz="2000" b="1" i="1" dirty="0">
                <a:latin typeface="+mn-lt"/>
              </a:rPr>
              <a:t> </a:t>
            </a:r>
            <a:r>
              <a:rPr lang="ru-RU" sz="2000" b="1" i="1" dirty="0" smtClean="0">
                <a:latin typeface="+mn-lt"/>
              </a:rPr>
              <a:t>∙ </a:t>
            </a:r>
            <a:r>
              <a:rPr lang="en-US" sz="2000" b="1" i="1" dirty="0">
                <a:latin typeface="+mn-lt"/>
              </a:rPr>
              <a:t>i</a:t>
            </a:r>
            <a:endParaRPr lang="ru-RU" sz="2000" dirty="0">
              <a:latin typeface="+mn-lt"/>
            </a:endParaRPr>
          </a:p>
          <a:p>
            <a:r>
              <a:rPr lang="en-US" i="1" dirty="0">
                <a:latin typeface="+mn-lt"/>
              </a:rPr>
              <a:t>I</a:t>
            </a:r>
            <a:r>
              <a:rPr lang="ru-RU" dirty="0">
                <a:latin typeface="+mn-lt"/>
              </a:rPr>
              <a:t> – информационный объём сообщения;</a:t>
            </a:r>
          </a:p>
          <a:p>
            <a:r>
              <a:rPr lang="en-US" i="1" dirty="0">
                <a:latin typeface="+mn-lt"/>
              </a:rPr>
              <a:t>K</a:t>
            </a:r>
            <a:r>
              <a:rPr lang="ru-RU" dirty="0">
                <a:latin typeface="+mn-lt"/>
              </a:rPr>
              <a:t> – количество символов в сообщении;</a:t>
            </a:r>
          </a:p>
          <a:p>
            <a:r>
              <a:rPr lang="en-US" i="1" dirty="0">
                <a:latin typeface="+mn-lt"/>
              </a:rPr>
              <a:t>i</a:t>
            </a:r>
            <a:r>
              <a:rPr lang="ru-RU" dirty="0">
                <a:latin typeface="+mn-lt"/>
              </a:rPr>
              <a:t> – информационный вес одного символа.</a:t>
            </a:r>
          </a:p>
        </p:txBody>
      </p:sp>
      <p:sp>
        <p:nvSpPr>
          <p:cNvPr id="4" name="Прямоугольник 3"/>
          <p:cNvSpPr/>
          <p:nvPr/>
        </p:nvSpPr>
        <p:spPr>
          <a:xfrm>
            <a:off x="791580" y="2546006"/>
            <a:ext cx="756084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latin typeface="+mn-lt"/>
              </a:rPr>
              <a:t>Правила ввода текста:</a:t>
            </a:r>
            <a:endParaRPr lang="ru-RU" sz="1600" dirty="0">
              <a:latin typeface="+mn-lt"/>
            </a:endParaRP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dirty="0">
                <a:latin typeface="+mn-lt"/>
              </a:rPr>
              <a:t>слова отделяются одним пробелом;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dirty="0">
                <a:latin typeface="+mn-lt"/>
              </a:rPr>
              <a:t>знаки препинания печатаются слитно с предшествующим словом и отделяются пробелом от следующего слова;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dirty="0">
                <a:latin typeface="+mn-lt"/>
              </a:rPr>
              <a:t>кавычки и скобки печатаются слитно с заключёнными в них словами;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dirty="0">
                <a:latin typeface="+mn-lt"/>
              </a:rPr>
              <a:t>тире отделяется пробелами с двух сторон;</a:t>
            </a:r>
          </a:p>
          <a:p>
            <a:pPr marL="285750" lvl="0" indent="-285750">
              <a:buFont typeface="Wingdings" pitchFamily="2" charset="2"/>
              <a:buChar char="ü"/>
            </a:pPr>
            <a:r>
              <a:rPr lang="ru-RU" sz="1600" dirty="0">
                <a:latin typeface="+mn-lt"/>
              </a:rPr>
              <a:t>дефис печатается без пробелов.</a:t>
            </a:r>
          </a:p>
        </p:txBody>
      </p:sp>
    </p:spTree>
    <p:extLst>
      <p:ext uri="{BB962C8B-B14F-4D97-AF65-F5344CB8AC3E}">
        <p14:creationId xmlns:p14="http://schemas.microsoft.com/office/powerpoint/2010/main" val="150854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>
                <a:effectLst/>
                <a:latin typeface="Times New Roman"/>
                <a:ea typeface="Calibri"/>
              </a:rPr>
              <a:t>1-1</a:t>
            </a:r>
            <a:endParaRPr lang="ru-RU" sz="1600" dirty="0">
              <a:effectLst/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25362"/>
            <a:ext cx="855212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В одной из кодировок </a:t>
            </a:r>
            <a:r>
              <a:rPr lang="en-US" sz="1600" dirty="0">
                <a:latin typeface="+mn-lt"/>
              </a:rPr>
              <a:t>Unicode</a:t>
            </a:r>
            <a:r>
              <a:rPr lang="ru-RU" sz="1600" dirty="0">
                <a:latin typeface="+mn-lt"/>
              </a:rPr>
              <a:t> каждый символ кодируется 16 битами. Определите размер </a:t>
            </a:r>
            <a:r>
              <a:rPr lang="ru-RU" sz="1600" dirty="0" smtClean="0">
                <a:latin typeface="+mn-lt"/>
              </a:rPr>
              <a:t/>
            </a:r>
            <a:br>
              <a:rPr lang="ru-RU" sz="1600" dirty="0" smtClean="0">
                <a:latin typeface="+mn-lt"/>
              </a:rPr>
            </a:br>
            <a:r>
              <a:rPr lang="ru-RU" sz="1600" dirty="0" smtClean="0">
                <a:latin typeface="+mn-lt"/>
              </a:rPr>
              <a:t>в </a:t>
            </a:r>
            <a:r>
              <a:rPr lang="ru-RU" sz="1600" dirty="0">
                <a:latin typeface="+mn-lt"/>
              </a:rPr>
              <a:t>байтах следующего предложения в данной кодировке.</a:t>
            </a:r>
          </a:p>
          <a:p>
            <a:r>
              <a:rPr lang="ru-RU" sz="1200" dirty="0">
                <a:latin typeface="+mn-lt"/>
              </a:rPr>
              <a:t> </a:t>
            </a:r>
            <a:r>
              <a:rPr lang="ru-RU" sz="1200" dirty="0" smtClean="0">
                <a:latin typeface="+mn-lt"/>
              </a:rPr>
              <a:t> </a:t>
            </a:r>
            <a:endParaRPr lang="ru-RU" sz="1200" dirty="0">
              <a:latin typeface="+mn-lt"/>
            </a:endParaRPr>
          </a:p>
          <a:p>
            <a:r>
              <a:rPr lang="ru-RU" sz="1600" b="1" dirty="0">
                <a:latin typeface="+mn-lt"/>
              </a:rPr>
              <a:t>Я к вам пишу – чего же боле? Что я могу ещё сказать</a:t>
            </a:r>
            <a:r>
              <a:rPr lang="ru-RU" sz="1600" b="1" dirty="0" smtClean="0">
                <a:latin typeface="+mn-lt"/>
              </a:rPr>
              <a:t>?</a:t>
            </a:r>
            <a:endParaRPr lang="ru-RU" sz="1600" dirty="0"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8061" y="1704001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Посчитаем количество символов в предложении, учитывая, что между словами по одному пробелу, тире отделяется с двух сторон пробелами, а знаки препинания печатаются слитно с предыдущим словом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23528" y="3903898"/>
            <a:ext cx="13211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104.</a:t>
            </a:r>
          </a:p>
        </p:txBody>
      </p:sp>
      <p:sp>
        <p:nvSpPr>
          <p:cNvPr id="12" name="Прямоугольник 11"/>
          <p:cNvSpPr/>
          <p:nvPr/>
        </p:nvSpPr>
        <p:spPr>
          <a:xfrm>
            <a:off x="1079612" y="4191930"/>
            <a:ext cx="772403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Обращайте </a:t>
            </a:r>
            <a:r>
              <a:rPr lang="ru-RU" sz="1600" dirty="0">
                <a:solidFill>
                  <a:srgbClr val="FF0000"/>
                </a:solidFill>
                <a:latin typeface="+mn-lt"/>
              </a:rPr>
              <a:t>внимание на то, в каком виде должен быть записан ответ. Например, размер должен быть в битах. Тогда в ответе надо написать 104 </a:t>
            </a:r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∙ </a:t>
            </a:r>
            <a:r>
              <a:rPr lang="ru-RU" sz="1600" dirty="0">
                <a:solidFill>
                  <a:srgbClr val="FF0000"/>
                </a:solidFill>
                <a:latin typeface="+mn-lt"/>
              </a:rPr>
              <a:t>8 = 832.</a:t>
            </a:r>
          </a:p>
        </p:txBody>
      </p:sp>
      <p:sp>
        <p:nvSpPr>
          <p:cNvPr id="13" name="Прямоугольник 12"/>
          <p:cNvSpPr/>
          <p:nvPr/>
        </p:nvSpPr>
        <p:spPr>
          <a:xfrm>
            <a:off x="323528" y="2858782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Я </a:t>
            </a:r>
            <a:r>
              <a:rPr lang="ru-RU" sz="1600" b="1" dirty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к вам пишу – чего же боле? Что я могу ещё сказать</a:t>
            </a:r>
            <a:r>
              <a:rPr lang="ru-RU" sz="1600" b="1" dirty="0" smtClean="0">
                <a:solidFill>
                  <a:srgbClr val="000099"/>
                </a:solidFill>
                <a:latin typeface="Courier New" pitchFamily="49" charset="0"/>
                <a:cs typeface="Courier New" pitchFamily="49" charset="0"/>
              </a:rPr>
              <a:t>?</a:t>
            </a:r>
            <a:endParaRPr lang="ru-RU" sz="1600" dirty="0">
              <a:solidFill>
                <a:srgbClr val="000099"/>
              </a:solidFill>
              <a:latin typeface="Courier New" pitchFamily="49" charset="0"/>
              <a:cs typeface="Courier New" pitchFamily="49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3528" y="3377356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Так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как информационный вес каждого символа </a:t>
            </a:r>
            <a:r>
              <a:rPr lang="en-US" sz="1600" dirty="0" err="1" smtClean="0">
                <a:solidFill>
                  <a:srgbClr val="000099"/>
                </a:solidFill>
                <a:latin typeface="Calibri"/>
              </a:rPr>
              <a:t>i</a:t>
            </a: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 =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16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бит = 2 байта,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323528" y="2679762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b="1" dirty="0" smtClean="0">
                <a:solidFill>
                  <a:srgbClr val="00B050"/>
                </a:solidFill>
                <a:latin typeface="Courier New" pitchFamily="49" charset="0"/>
                <a:cs typeface="Courier New" pitchFamily="49" charset="0"/>
              </a:rPr>
              <a:t>....................................................</a:t>
            </a:r>
            <a:endParaRPr lang="ru-RU" sz="1600" dirty="0">
              <a:solidFill>
                <a:srgbClr val="00B050"/>
              </a:solidFill>
              <a:latin typeface="Courier New" pitchFamily="49" charset="0"/>
              <a:cs typeface="Courier New" pitchFamily="49" charset="0"/>
            </a:endParaRPr>
          </a:p>
        </p:txBody>
      </p:sp>
      <p:pic>
        <p:nvPicPr>
          <p:cNvPr id="16" name="Рисунок 15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243668"/>
            <a:ext cx="554103" cy="4813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23527" y="3614866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то информационный объем текста </a:t>
            </a: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I = K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∙ </a:t>
            </a:r>
            <a:r>
              <a:rPr lang="en-US" sz="1600" dirty="0" err="1" smtClean="0">
                <a:solidFill>
                  <a:srgbClr val="000099"/>
                </a:solidFill>
                <a:latin typeface="Calibri"/>
              </a:rPr>
              <a:t>i</a:t>
            </a: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 =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52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∙ 2 байта = 104 байта.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3125328"/>
            <a:ext cx="2106987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Всего </a:t>
            </a: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K =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52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символа. </a:t>
            </a:r>
          </a:p>
        </p:txBody>
      </p:sp>
      <p:cxnSp>
        <p:nvCxnSpPr>
          <p:cNvPr id="5" name="Прямая соединительная линия 4"/>
          <p:cNvCxnSpPr/>
          <p:nvPr/>
        </p:nvCxnSpPr>
        <p:spPr>
          <a:xfrm>
            <a:off x="5940152" y="915566"/>
            <a:ext cx="972108" cy="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395536" y="1167594"/>
            <a:ext cx="756084" cy="0"/>
          </a:xfrm>
          <a:prstGeom prst="line">
            <a:avLst/>
          </a:prstGeom>
          <a:ln w="28575" cmpd="sng">
            <a:solidFill>
              <a:srgbClr val="FF0000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49499480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500"/>
                            </p:stCondLst>
                            <p:childTnLst>
                              <p:par>
                                <p:cTn id="2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500"/>
                            </p:stCondLst>
                            <p:childTnLst>
                              <p:par>
                                <p:cTn id="5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12" grpId="0"/>
      <p:bldP spid="13" grpId="0"/>
      <p:bldP spid="14" grpId="0" build="p"/>
      <p:bldP spid="15" grpId="0"/>
      <p:bldP spid="2" grpId="0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1-2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24629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Статья, набранная на компьютере, содержит 16 страниц, на каждой странице 32 строки, в каждой строке 30 символов. Определите информационный объём в </a:t>
            </a:r>
            <a:r>
              <a:rPr lang="ru-RU" sz="1600" dirty="0" err="1">
                <a:latin typeface="+mn-lt"/>
              </a:rPr>
              <a:t>Кбайтах</a:t>
            </a:r>
            <a:r>
              <a:rPr lang="ru-RU" sz="1600" dirty="0">
                <a:latin typeface="+mn-lt"/>
              </a:rPr>
              <a:t> статьи в кодировке КОИ-8, в которой каждый символ кодируется 8 битами.</a:t>
            </a:r>
            <a:endParaRPr lang="ru-RU" sz="16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8061" y="1779662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+mn-lt"/>
              </a:rPr>
              <a:t>Решение.</a:t>
            </a:r>
            <a:endParaRPr lang="ru-RU" sz="1600" dirty="0">
              <a:solidFill>
                <a:srgbClr val="000099"/>
              </a:solidFill>
              <a:latin typeface="+mn-lt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+mn-lt"/>
              </a:rPr>
              <a:t>Вся статья содержит </a:t>
            </a:r>
            <a:r>
              <a:rPr lang="en-US" sz="1600" dirty="0">
                <a:solidFill>
                  <a:srgbClr val="000099"/>
                </a:solidFill>
                <a:latin typeface="+mn-lt"/>
              </a:rPr>
              <a:t>K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 = 16 </a:t>
            </a:r>
            <a:r>
              <a:rPr lang="ru-RU" sz="1600" dirty="0" smtClean="0">
                <a:solidFill>
                  <a:srgbClr val="000099"/>
                </a:solidFill>
                <a:latin typeface="+mn-lt"/>
              </a:rPr>
              <a:t>∙ 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32 </a:t>
            </a:r>
            <a:r>
              <a:rPr lang="ru-RU" sz="1600" dirty="0" smtClean="0">
                <a:solidFill>
                  <a:srgbClr val="000099"/>
                </a:solidFill>
                <a:latin typeface="+mn-lt"/>
              </a:rPr>
              <a:t>∙ 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30 = 15360 символов. </a:t>
            </a:r>
            <a:endParaRPr lang="ru-RU" sz="1600" dirty="0" smtClean="0">
              <a:solidFill>
                <a:srgbClr val="000099"/>
              </a:solidFill>
              <a:latin typeface="+mn-lt"/>
            </a:endParaRPr>
          </a:p>
          <a:p>
            <a:r>
              <a:rPr lang="ru-RU" sz="1600" dirty="0" smtClean="0">
                <a:solidFill>
                  <a:srgbClr val="000099"/>
                </a:solidFill>
                <a:latin typeface="+mn-lt"/>
              </a:rPr>
              <a:t>Информационный 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вес каждого </a:t>
            </a:r>
            <a:r>
              <a:rPr lang="ru-RU" sz="1600" dirty="0" smtClean="0">
                <a:solidFill>
                  <a:srgbClr val="000099"/>
                </a:solidFill>
                <a:latin typeface="+mn-lt"/>
              </a:rPr>
              <a:t>символа </a:t>
            </a:r>
            <a:r>
              <a:rPr lang="en-US" sz="1600" dirty="0" smtClean="0">
                <a:solidFill>
                  <a:srgbClr val="000099"/>
                </a:solidFill>
                <a:latin typeface="+mn-lt"/>
              </a:rPr>
              <a:t>i</a:t>
            </a:r>
            <a:r>
              <a:rPr lang="ru-RU" sz="1600" dirty="0" smtClean="0">
                <a:solidFill>
                  <a:srgbClr val="000099"/>
                </a:solidFill>
                <a:latin typeface="+mn-lt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+mn-lt"/>
              </a:rPr>
              <a:t>= 8 бит = 1 байт</a:t>
            </a:r>
            <a:r>
              <a:rPr lang="ru-RU" sz="1600" dirty="0" smtClean="0">
                <a:solidFill>
                  <a:srgbClr val="000099"/>
                </a:solidFill>
                <a:latin typeface="+mn-lt"/>
              </a:rPr>
              <a:t>,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11770" y="3741282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15.</a:t>
            </a:r>
          </a:p>
        </p:txBody>
      </p:sp>
      <p:sp>
        <p:nvSpPr>
          <p:cNvPr id="14" name="Прямоугольник 13"/>
          <p:cNvSpPr/>
          <p:nvPr/>
        </p:nvSpPr>
        <p:spPr>
          <a:xfrm>
            <a:off x="297138" y="3013902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>
                <a:solidFill>
                  <a:srgbClr val="000099"/>
                </a:solidFill>
                <a:latin typeface="Calibri"/>
              </a:rPr>
              <a:t>Выразим его в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килобайтах (</a:t>
            </a: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1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Кбайт</a:t>
            </a:r>
            <a:r>
              <a:rPr lang="en-US" sz="1600" dirty="0">
                <a:solidFill>
                  <a:srgbClr val="000099"/>
                </a:solidFill>
                <a:latin typeface="Calibri"/>
              </a:rPr>
              <a:t> = 1024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байт):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302052" y="2535746"/>
            <a:ext cx="857851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1600" dirty="0">
                <a:solidFill>
                  <a:srgbClr val="000099"/>
                </a:solidFill>
                <a:latin typeface="Calibri"/>
              </a:rPr>
              <a:t>поэтому информационный объём статьи равен </a:t>
            </a:r>
            <a:r>
              <a:rPr lang="en-US" sz="1600" dirty="0">
                <a:solidFill>
                  <a:srgbClr val="000099"/>
                </a:solidFill>
                <a:latin typeface="Calibri"/>
              </a:rPr>
              <a:t>I = </a:t>
            </a: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K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∙ </a:t>
            </a:r>
            <a:r>
              <a:rPr lang="en-US" sz="1600" dirty="0" err="1" smtClean="0">
                <a:solidFill>
                  <a:srgbClr val="000099"/>
                </a:solidFill>
                <a:latin typeface="Calibri"/>
              </a:rPr>
              <a:t>i</a:t>
            </a: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 =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15360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∙ 1 байт = 15360 байт. </a:t>
            </a:r>
          </a:p>
        </p:txBody>
      </p:sp>
      <p:cxnSp>
        <p:nvCxnSpPr>
          <p:cNvPr id="4" name="Прямая соединительная линия 3"/>
          <p:cNvCxnSpPr/>
          <p:nvPr/>
        </p:nvCxnSpPr>
        <p:spPr>
          <a:xfrm>
            <a:off x="5328084" y="1419622"/>
            <a:ext cx="82809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499992" y="1167594"/>
            <a:ext cx="338437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Прямоугольник 7"/>
          <p:cNvSpPr/>
          <p:nvPr/>
        </p:nvSpPr>
        <p:spPr>
          <a:xfrm>
            <a:off x="297138" y="3277312"/>
            <a:ext cx="4988901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15360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/ 1024 = 15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Кбайт.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4599590" y="915566"/>
            <a:ext cx="101652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7632340" y="915566"/>
            <a:ext cx="93610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Прямая соединительная линия 16"/>
          <p:cNvCxnSpPr/>
          <p:nvPr/>
        </p:nvCxnSpPr>
        <p:spPr>
          <a:xfrm>
            <a:off x="1907704" y="1168760"/>
            <a:ext cx="118813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95658451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uiExpand="1" build="p"/>
      <p:bldP spid="11" grpId="0"/>
      <p:bldP spid="14" grpId="0" build="p"/>
      <p:bldP spid="2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1-3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24629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latin typeface="+mn-lt"/>
              </a:rPr>
              <a:t>В одной из кодировок </a:t>
            </a:r>
            <a:r>
              <a:rPr lang="en-US" sz="1600" dirty="0">
                <a:latin typeface="+mn-lt"/>
              </a:rPr>
              <a:t>Unicode</a:t>
            </a:r>
            <a:r>
              <a:rPr lang="ru-RU" sz="1600" dirty="0">
                <a:latin typeface="+mn-lt"/>
              </a:rPr>
              <a:t> каждый символ русского алфавита кодируется 16 битами. </a:t>
            </a:r>
            <a:r>
              <a:rPr lang="ru-RU" sz="1600" dirty="0" smtClean="0">
                <a:latin typeface="+mn-lt"/>
              </a:rPr>
              <a:t>Определите </a:t>
            </a:r>
            <a:r>
              <a:rPr lang="ru-RU" sz="1600" dirty="0">
                <a:latin typeface="+mn-lt"/>
              </a:rPr>
              <a:t>количество символов в сообщении, если информационный объём сообщения в этой кодировке равен 80 байт.</a:t>
            </a:r>
            <a:endParaRPr lang="ru-RU" sz="1600" dirty="0">
              <a:solidFill>
                <a:srgbClr val="000000"/>
              </a:solidFill>
              <a:latin typeface="+mn-lt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8061" y="1779662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Информационный объём сообщения равен I = K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∙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i.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Отсюда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находим количество символов в сообщении K = I / i.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311770" y="3651870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40.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7138" y="2859782"/>
            <a:ext cx="8552125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Так как информационный вес символа i = 16 бит = 2 байта, получаем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: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1094242" y="4083283"/>
            <a:ext cx="7724033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Делимое и делитель должны быть выражены в одинаковых единицах измерения.</a:t>
            </a:r>
            <a:endParaRPr lang="ru-RU" sz="16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2" name="Рисунок 11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011910"/>
            <a:ext cx="554103" cy="481301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Прямоугольник 1"/>
          <p:cNvSpPr/>
          <p:nvPr/>
        </p:nvSpPr>
        <p:spPr>
          <a:xfrm>
            <a:off x="308061" y="3198336"/>
            <a:ext cx="3309945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K = 80 байт / 2 байта = 40 символов.</a:t>
            </a:r>
          </a:p>
        </p:txBody>
      </p:sp>
      <p:cxnSp>
        <p:nvCxnSpPr>
          <p:cNvPr id="13" name="Прямая соединительная линия 12"/>
          <p:cNvCxnSpPr/>
          <p:nvPr/>
        </p:nvCxnSpPr>
        <p:spPr>
          <a:xfrm>
            <a:off x="7740352" y="915566"/>
            <a:ext cx="1077923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2375756" y="1419622"/>
            <a:ext cx="68407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/>
          <p:nvPr/>
        </p:nvCxnSpPr>
        <p:spPr>
          <a:xfrm>
            <a:off x="1528770" y="1167594"/>
            <a:ext cx="192710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6614549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500"/>
                            </p:stCondLst>
                            <p:childTnLst>
                              <p:par>
                                <p:cTn id="54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14" grpId="0" build="p"/>
      <p:bldP spid="8" grpId="0"/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1-4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9" y="624629"/>
            <a:ext cx="759684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Информационное сообщение объёмом 4 Кбайт содержит 2048 символов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.</a:t>
            </a:r>
            <a:endParaRPr lang="en-US" sz="1600" dirty="0" smtClean="0">
              <a:solidFill>
                <a:srgbClr val="000000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Каким 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количеством бит кодируется каждый символ этого сообщения?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8061" y="1779662"/>
            <a:ext cx="8552125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Информационный объём сообщения равен I = K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∙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i.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Отсюда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находим информационный вес одного символа i = I / K. 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91987" y="4213416"/>
            <a:ext cx="121700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16.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297138" y="2751770"/>
            <a:ext cx="855212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Выразим I в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байтах: </a:t>
            </a:r>
            <a:endParaRPr lang="ru-RU" sz="1600" dirty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I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= 4 Кбайт = 4 ∙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1024 байт = 4096 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байт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.</a:t>
            </a:r>
          </a:p>
          <a:p>
            <a:pPr algn="just">
              <a:spcBef>
                <a:spcPts val="1200"/>
              </a:spcBef>
            </a:pPr>
            <a:r>
              <a:rPr lang="en-US" sz="1600" dirty="0" smtClean="0">
                <a:solidFill>
                  <a:srgbClr val="000099"/>
                </a:solidFill>
                <a:latin typeface="Calibri"/>
              </a:rPr>
              <a:t>K = 2048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 символов.</a:t>
            </a:r>
          </a:p>
          <a:p>
            <a:pPr algn="just">
              <a:spcBef>
                <a:spcPts val="1200"/>
              </a:spcBef>
            </a:pP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i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= 4096 байт / 2048 = 2 байта = 16 бит.</a:t>
            </a:r>
          </a:p>
        </p:txBody>
      </p:sp>
      <p:cxnSp>
        <p:nvCxnSpPr>
          <p:cNvPr id="8" name="Прямая соединительная линия 7"/>
          <p:cNvCxnSpPr/>
          <p:nvPr/>
        </p:nvCxnSpPr>
        <p:spPr>
          <a:xfrm>
            <a:off x="3923928" y="903285"/>
            <a:ext cx="660195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5508104" y="917016"/>
            <a:ext cx="133214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043608" y="1167594"/>
            <a:ext cx="385242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3064333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5" dur="500"/>
                                        <p:tgtEl>
                                          <p:spTgt spid="1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0" dur="500"/>
                                        <p:tgtEl>
                                          <p:spTgt spid="1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1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1-5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24629"/>
            <a:ext cx="855212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В одной из кодировок </a:t>
            </a:r>
            <a:r>
              <a:rPr lang="ru-RU" sz="1600" dirty="0" err="1">
                <a:solidFill>
                  <a:srgbClr val="000000"/>
                </a:solidFill>
                <a:latin typeface="Calibri"/>
              </a:rPr>
              <a:t>Unicode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 каждый символ кодируется 16 битами.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Ученик написал текст (в нём нет лишних пробелов):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Calibri"/>
              </a:rPr>
              <a:t>«</a:t>
            </a:r>
            <a:r>
              <a:rPr lang="ru-RU" sz="1600" b="1" dirty="0">
                <a:solidFill>
                  <a:srgbClr val="000000"/>
                </a:solidFill>
                <a:latin typeface="Calibri"/>
              </a:rPr>
              <a:t>Ёж, лев, слон, олень, тюлень, носорог, крокодил, аллигатор – дикие животные».</a:t>
            </a: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Ученик 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удалил из списка название одного из животных. Заодно он удалил ставшие лишними запятые и пробелы – два пробела не должны идти подряд.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При этом размер нового предложения в данной кодировке оказался на 10 байт меньше, чем размер исходного предложения. Напишите в ответе удалённое название животного.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8061" y="2643758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Информационный вес каждого символа 16 бит = 2 байта.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Значит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, из текста было удалено 10/2 = 5 символов. Из них 2 символа – это запятая и пробел</a:t>
            </a:r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.</a:t>
            </a: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Поэтому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было удалено слово из 3 символов, то есть слово «лев».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91987" y="3723878"/>
            <a:ext cx="1313180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лев.</a:t>
            </a:r>
          </a:p>
        </p:txBody>
      </p:sp>
      <p:sp>
        <p:nvSpPr>
          <p:cNvPr id="8" name="Прямоугольник 7"/>
          <p:cNvSpPr/>
          <p:nvPr/>
        </p:nvSpPr>
        <p:spPr>
          <a:xfrm>
            <a:off x="1079612" y="4083918"/>
            <a:ext cx="7796041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В </a:t>
            </a:r>
            <a:r>
              <a:rPr lang="ru-RU" sz="1600" dirty="0">
                <a:solidFill>
                  <a:srgbClr val="FF0000"/>
                </a:solidFill>
                <a:latin typeface="+mn-lt"/>
              </a:rPr>
              <a:t>ответе может потребоваться записать не само слово, </a:t>
            </a:r>
            <a:r>
              <a:rPr lang="ru-RU" sz="1600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1600" dirty="0" smtClean="0">
                <a:solidFill>
                  <a:srgbClr val="FF0000"/>
                </a:solidFill>
                <a:latin typeface="+mn-lt"/>
              </a:rPr>
            </a:br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а </a:t>
            </a:r>
            <a:r>
              <a:rPr lang="ru-RU" sz="1600" dirty="0">
                <a:solidFill>
                  <a:srgbClr val="FF0000"/>
                </a:solidFill>
                <a:latin typeface="+mn-lt"/>
              </a:rPr>
              <a:t>количество букв или байтов в </a:t>
            </a:r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нём </a:t>
            </a:r>
            <a:r>
              <a:rPr lang="ru-RU" sz="1600" dirty="0">
                <a:solidFill>
                  <a:srgbClr val="FF0000"/>
                </a:solidFill>
                <a:latin typeface="+mn-lt"/>
              </a:rPr>
              <a:t>числом или словом</a:t>
            </a:r>
            <a:r>
              <a:rPr lang="ru-RU" sz="1600" dirty="0" smtClean="0">
                <a:solidFill>
                  <a:srgbClr val="FF0000"/>
                </a:solidFill>
                <a:latin typeface="+mn-lt"/>
              </a:rPr>
              <a:t>.</a:t>
            </a:r>
            <a:endParaRPr lang="ru-RU" sz="1600" dirty="0">
              <a:solidFill>
                <a:srgbClr val="FF0000"/>
              </a:solidFill>
              <a:latin typeface="+mn-lt"/>
            </a:endParaRPr>
          </a:p>
        </p:txBody>
      </p:sp>
      <p:pic>
        <p:nvPicPr>
          <p:cNvPr id="12" name="Рисунок 11" descr="D:\_Учитель-информатик\Desktop\Внимание!.pn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540" y="4161761"/>
            <a:ext cx="554103" cy="481301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13" name="Прямая соединительная линия 12"/>
          <p:cNvCxnSpPr/>
          <p:nvPr/>
        </p:nvCxnSpPr>
        <p:spPr>
          <a:xfrm>
            <a:off x="5544108" y="905617"/>
            <a:ext cx="900100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>
            <a:off x="6624228" y="2283718"/>
            <a:ext cx="1728192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Прямая соединительная линия 14"/>
          <p:cNvCxnSpPr/>
          <p:nvPr/>
        </p:nvCxnSpPr>
        <p:spPr>
          <a:xfrm>
            <a:off x="4265966" y="2535746"/>
            <a:ext cx="347438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275738324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50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  <p:bldP spid="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1-6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24629"/>
            <a:ext cx="855212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В кодировке Windows-1251 каждый символ кодируется 8 битами.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Ученик хотел написать текст (в нём нет лишних пробелов):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Calibri"/>
              </a:rPr>
              <a:t>«</a:t>
            </a:r>
            <a:r>
              <a:rPr lang="ru-RU" sz="1600" b="1" dirty="0">
                <a:solidFill>
                  <a:srgbClr val="000000"/>
                </a:solidFill>
                <a:latin typeface="Calibri"/>
              </a:rPr>
              <a:t>Ёж, лев, слон, олень, тюлень, носорог, крокодил, аллигатор – дикие животные».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Название одного животного ученик написал два раза подряд, добавив необходимые запятую и пробел. </a:t>
            </a:r>
            <a:endParaRPr lang="ru-RU" sz="1600" dirty="0" smtClean="0">
              <a:solidFill>
                <a:srgbClr val="000000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При 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этом размер написанного предложения в данной кодировке оказался на 7 байт больше, чем размер нужного предложения. Напишите в ответе слово, использованное дважды.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308061" y="2643758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В данной кодировке каждый символ кодируется с помощью 8 бит (1 байт).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Значит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, добавлено было 7 символов. Из них 2 символа – это запятая и пробел.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Поэтому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было добавлено слово из 5 символов, то есть слово «олень».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91987" y="3795886"/>
            <a:ext cx="15258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олень.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5256076" y="905617"/>
            <a:ext cx="7920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7164288" y="2283718"/>
            <a:ext cx="1584176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01277482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оле 114"/>
          <p:cNvSpPr txBox="1"/>
          <p:nvPr/>
        </p:nvSpPr>
        <p:spPr>
          <a:xfrm>
            <a:off x="431540" y="215680"/>
            <a:ext cx="497205" cy="318924"/>
          </a:xfrm>
          <a:prstGeom prst="rect">
            <a:avLst/>
          </a:prstGeom>
          <a:solidFill>
            <a:sysClr val="window" lastClr="FFFFFF"/>
          </a:solidFill>
          <a:ln w="6350">
            <a:solidFill>
              <a:prstClr val="black"/>
            </a:solidFill>
          </a:ln>
          <a:effectLst/>
        </p:spPr>
        <p:txBody>
          <a:bodyPr rot="0" spcFirstLastPara="0" vert="horz" wrap="square" lIns="90000" tIns="36000" rIns="91440" bIns="3600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spcAft>
                <a:spcPts val="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Times New Roman"/>
                <a:ea typeface="Calibri"/>
              </a:rPr>
              <a:t>1-7</a:t>
            </a:r>
            <a:endParaRPr lang="ru-RU" sz="1600" dirty="0">
              <a:solidFill>
                <a:srgbClr val="000000"/>
              </a:solidFill>
              <a:latin typeface="Times New Roman"/>
              <a:ea typeface="Calibri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23528" y="624629"/>
            <a:ext cx="8552125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В кодировке КОИ-8 каждый символ кодируется 8 битами.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Ученик написал текст (в нём нет лишних пробелов):</a:t>
            </a:r>
          </a:p>
          <a:p>
            <a:pPr algn="just">
              <a:spcBef>
                <a:spcPts val="600"/>
              </a:spcBef>
              <a:spcAft>
                <a:spcPts val="600"/>
              </a:spcAft>
            </a:pPr>
            <a:r>
              <a:rPr lang="ru-RU" sz="1600" b="1" dirty="0" smtClean="0">
                <a:solidFill>
                  <a:srgbClr val="000000"/>
                </a:solidFill>
                <a:latin typeface="Calibri"/>
              </a:rPr>
              <a:t>«</a:t>
            </a:r>
            <a:r>
              <a:rPr lang="ru-RU" sz="1600" b="1" dirty="0">
                <a:solidFill>
                  <a:srgbClr val="000000"/>
                </a:solidFill>
                <a:latin typeface="Calibri"/>
              </a:rPr>
              <a:t>Ёж, лев, слон, олень, тюлень, носорог, крокодил, аллигатор – дикие животные».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Ученик решил добавить в список название ещё одного животного – волк. </a:t>
            </a:r>
            <a:endParaRPr lang="ru-RU" sz="1600" dirty="0" smtClean="0">
              <a:solidFill>
                <a:srgbClr val="000000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При </a:t>
            </a:r>
            <a:r>
              <a:rPr lang="ru-RU" sz="1600" dirty="0">
                <a:solidFill>
                  <a:srgbClr val="000000"/>
                </a:solidFill>
                <a:latin typeface="Calibri"/>
              </a:rPr>
              <a:t>этом он добавил в текст необходимую запятую и пробел.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На сколько байт при этом увеличился размер нового предложения в данной кодировке? </a:t>
            </a:r>
          </a:p>
          <a:p>
            <a:pPr algn="just"/>
            <a:r>
              <a:rPr lang="ru-RU" sz="1600" dirty="0">
                <a:solidFill>
                  <a:srgbClr val="000000"/>
                </a:solidFill>
                <a:latin typeface="Calibri"/>
              </a:rPr>
              <a:t>В ответе укажите количество байт одним словом</a:t>
            </a:r>
            <a:r>
              <a:rPr lang="ru-RU" sz="1600" dirty="0" smtClean="0">
                <a:solidFill>
                  <a:srgbClr val="000000"/>
                </a:solidFill>
                <a:latin typeface="Calibri"/>
              </a:rPr>
              <a:t>.</a:t>
            </a:r>
            <a:endParaRPr lang="ru-RU" sz="1600" dirty="0">
              <a:solidFill>
                <a:srgbClr val="000000"/>
              </a:solidFill>
              <a:latin typeface="Calibri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8061" y="2643758"/>
            <a:ext cx="8552125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b="1" i="1" dirty="0" smtClean="0">
                <a:solidFill>
                  <a:srgbClr val="000099"/>
                </a:solidFill>
                <a:latin typeface="Calibri"/>
              </a:rPr>
              <a:t>Решение.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>
                <a:solidFill>
                  <a:srgbClr val="000099"/>
                </a:solidFill>
                <a:latin typeface="Calibri"/>
              </a:rPr>
              <a:t>Добавлено было слово из 4 символов, запятая и пробел – всего 6 символов.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В 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данной кодировке каждый символ кодируется с помощью 8 бит (1 байт). </a:t>
            </a:r>
            <a:endParaRPr lang="ru-RU" sz="1600" dirty="0" smtClean="0">
              <a:solidFill>
                <a:srgbClr val="000099"/>
              </a:solidFill>
              <a:latin typeface="Calibri"/>
            </a:endParaRPr>
          </a:p>
          <a:p>
            <a:pPr algn="just"/>
            <a:r>
              <a:rPr lang="ru-RU" sz="1600" dirty="0" smtClean="0">
                <a:solidFill>
                  <a:srgbClr val="000099"/>
                </a:solidFill>
                <a:latin typeface="Calibri"/>
              </a:rPr>
              <a:t>Значит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, размер предложения увеличился на 6 байт. В ответе надо записать словом.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91987" y="3795886"/>
            <a:ext cx="15258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1600" b="1" i="1" dirty="0">
                <a:solidFill>
                  <a:srgbClr val="000099"/>
                </a:solidFill>
                <a:latin typeface="Calibri"/>
              </a:rPr>
              <a:t>Ответ:</a:t>
            </a:r>
            <a:r>
              <a:rPr lang="ru-RU" sz="1600" dirty="0">
                <a:solidFill>
                  <a:srgbClr val="000099"/>
                </a:solidFill>
                <a:latin typeface="Calibri"/>
              </a:rPr>
              <a:t> шесть.</a:t>
            </a:r>
          </a:p>
        </p:txBody>
      </p:sp>
      <p:cxnSp>
        <p:nvCxnSpPr>
          <p:cNvPr id="6" name="Прямая соединительная линия 5"/>
          <p:cNvCxnSpPr/>
          <p:nvPr/>
        </p:nvCxnSpPr>
        <p:spPr>
          <a:xfrm>
            <a:off x="4535996" y="905617"/>
            <a:ext cx="792088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7"/>
          <p:cNvCxnSpPr/>
          <p:nvPr/>
        </p:nvCxnSpPr>
        <p:spPr>
          <a:xfrm>
            <a:off x="6336196" y="1815666"/>
            <a:ext cx="39604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Прямая соединительная линия 11"/>
          <p:cNvCxnSpPr/>
          <p:nvPr/>
        </p:nvCxnSpPr>
        <p:spPr>
          <a:xfrm>
            <a:off x="427279" y="2283718"/>
            <a:ext cx="3928697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единительная линия 12"/>
          <p:cNvCxnSpPr/>
          <p:nvPr/>
        </p:nvCxnSpPr>
        <p:spPr>
          <a:xfrm>
            <a:off x="1943708" y="2535746"/>
            <a:ext cx="2736304" cy="0"/>
          </a:xfrm>
          <a:prstGeom prst="line">
            <a:avLst/>
          </a:prstGeom>
          <a:ln w="28575"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80747008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build="p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57861466"/>
      </p:ext>
    </p:extLst>
  </p:cSld>
  <p:clrMapOvr>
    <a:masterClrMapping/>
  </p:clrMapOvr>
  <p:transition spd="med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Питон">
  <a:themeElements>
    <a:clrScheme name="Сеть 10">
      <a:dk1>
        <a:srgbClr val="000000"/>
      </a:dk1>
      <a:lt1>
        <a:srgbClr val="FFFFFF"/>
      </a:lt1>
      <a:dk2>
        <a:srgbClr val="330066"/>
      </a:dk2>
      <a:lt2>
        <a:srgbClr val="808080"/>
      </a:lt2>
      <a:accent1>
        <a:srgbClr val="CCCC00"/>
      </a:accent1>
      <a:accent2>
        <a:srgbClr val="669999"/>
      </a:accent2>
      <a:accent3>
        <a:srgbClr val="FFFFFF"/>
      </a:accent3>
      <a:accent4>
        <a:srgbClr val="000000"/>
      </a:accent4>
      <a:accent5>
        <a:srgbClr val="E2E2AA"/>
      </a:accent5>
      <a:accent6>
        <a:srgbClr val="5C8A8A"/>
      </a:accent6>
      <a:hlink>
        <a:srgbClr val="7E9CE8"/>
      </a:hlink>
      <a:folHlink>
        <a:srgbClr val="D8D8EC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Сеть 1">
        <a:dk1>
          <a:srgbClr val="4F747B"/>
        </a:dk1>
        <a:lt1>
          <a:srgbClr val="FFFFFF"/>
        </a:lt1>
        <a:dk2>
          <a:srgbClr val="000000"/>
        </a:dk2>
        <a:lt2>
          <a:srgbClr val="C0C0C0"/>
        </a:lt2>
        <a:accent1>
          <a:srgbClr val="859868"/>
        </a:accent1>
        <a:accent2>
          <a:srgbClr val="5F5F5F"/>
        </a:accent2>
        <a:accent3>
          <a:srgbClr val="AAAAAA"/>
        </a:accent3>
        <a:accent4>
          <a:srgbClr val="DADADA"/>
        </a:accent4>
        <a:accent5>
          <a:srgbClr val="C2CAB9"/>
        </a:accent5>
        <a:accent6>
          <a:srgbClr val="555555"/>
        </a:accent6>
        <a:hlink>
          <a:srgbClr val="5F5F5F"/>
        </a:hlink>
        <a:folHlink>
          <a:srgbClr val="BA121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2">
        <a:dk1>
          <a:srgbClr val="3C0000"/>
        </a:dk1>
        <a:lt1>
          <a:srgbClr val="FFFFFF"/>
        </a:lt1>
        <a:dk2>
          <a:srgbClr val="4D0B0B"/>
        </a:dk2>
        <a:lt2>
          <a:srgbClr val="FFFFFF"/>
        </a:lt2>
        <a:accent1>
          <a:srgbClr val="666633"/>
        </a:accent1>
        <a:accent2>
          <a:srgbClr val="CC3300"/>
        </a:accent2>
        <a:accent3>
          <a:srgbClr val="B2AAAA"/>
        </a:accent3>
        <a:accent4>
          <a:srgbClr val="DADADA"/>
        </a:accent4>
        <a:accent5>
          <a:srgbClr val="B8B8AD"/>
        </a:accent5>
        <a:accent6>
          <a:srgbClr val="B92D00"/>
        </a:accent6>
        <a:hlink>
          <a:srgbClr val="CC9900"/>
        </a:hlink>
        <a:folHlink>
          <a:srgbClr val="CCCC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3">
        <a:dk1>
          <a:srgbClr val="666699"/>
        </a:dk1>
        <a:lt1>
          <a:srgbClr val="FFFFFF"/>
        </a:lt1>
        <a:dk2>
          <a:srgbClr val="15192B"/>
        </a:dk2>
        <a:lt2>
          <a:srgbClr val="CCCCFF"/>
        </a:lt2>
        <a:accent1>
          <a:srgbClr val="4F893D"/>
        </a:accent1>
        <a:accent2>
          <a:srgbClr val="666699"/>
        </a:accent2>
        <a:accent3>
          <a:srgbClr val="AAABAC"/>
        </a:accent3>
        <a:accent4>
          <a:srgbClr val="DADADA"/>
        </a:accent4>
        <a:accent5>
          <a:srgbClr val="B2C4AF"/>
        </a:accent5>
        <a:accent6>
          <a:srgbClr val="5C5C8A"/>
        </a:accent6>
        <a:hlink>
          <a:srgbClr val="CC9900"/>
        </a:hlink>
        <a:folHlink>
          <a:srgbClr val="4837C7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4">
        <a:dk1>
          <a:srgbClr val="666699"/>
        </a:dk1>
        <a:lt1>
          <a:srgbClr val="FFFFFF"/>
        </a:lt1>
        <a:dk2>
          <a:srgbClr val="86001A"/>
        </a:dk2>
        <a:lt2>
          <a:srgbClr val="CCCC66"/>
        </a:lt2>
        <a:accent1>
          <a:srgbClr val="FF3300"/>
        </a:accent1>
        <a:accent2>
          <a:srgbClr val="FF6600"/>
        </a:accent2>
        <a:accent3>
          <a:srgbClr val="C3AAAB"/>
        </a:accent3>
        <a:accent4>
          <a:srgbClr val="DADADA"/>
        </a:accent4>
        <a:accent5>
          <a:srgbClr val="FFADAA"/>
        </a:accent5>
        <a:accent6>
          <a:srgbClr val="E75C00"/>
        </a:accent6>
        <a:hlink>
          <a:srgbClr val="CC9900"/>
        </a:hlink>
        <a:folHlink>
          <a:srgbClr val="FF00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5">
        <a:dk1>
          <a:srgbClr val="666699"/>
        </a:dk1>
        <a:lt1>
          <a:srgbClr val="FFFFFF"/>
        </a:lt1>
        <a:dk2>
          <a:srgbClr val="000054"/>
        </a:dk2>
        <a:lt2>
          <a:srgbClr val="FFFFFF"/>
        </a:lt2>
        <a:accent1>
          <a:srgbClr val="3333FF"/>
        </a:accent1>
        <a:accent2>
          <a:srgbClr val="006699"/>
        </a:accent2>
        <a:accent3>
          <a:srgbClr val="AAAAB3"/>
        </a:accent3>
        <a:accent4>
          <a:srgbClr val="DADADA"/>
        </a:accent4>
        <a:accent5>
          <a:srgbClr val="ADADFF"/>
        </a:accent5>
        <a:accent6>
          <a:srgbClr val="005C8A"/>
        </a:accent6>
        <a:hlink>
          <a:srgbClr val="669900"/>
        </a:hlink>
        <a:folHlink>
          <a:srgbClr val="0000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6">
        <a:dk1>
          <a:srgbClr val="808080"/>
        </a:dk1>
        <a:lt1>
          <a:srgbClr val="FFFFFF"/>
        </a:lt1>
        <a:dk2>
          <a:srgbClr val="30054B"/>
        </a:dk2>
        <a:lt2>
          <a:srgbClr val="FFFFFF"/>
        </a:lt2>
        <a:accent1>
          <a:srgbClr val="797B9B"/>
        </a:accent1>
        <a:accent2>
          <a:srgbClr val="6B4FB1"/>
        </a:accent2>
        <a:accent3>
          <a:srgbClr val="ADAAB1"/>
        </a:accent3>
        <a:accent4>
          <a:srgbClr val="DADADA"/>
        </a:accent4>
        <a:accent5>
          <a:srgbClr val="BEBFCB"/>
        </a:accent5>
        <a:accent6>
          <a:srgbClr val="6047A0"/>
        </a:accent6>
        <a:hlink>
          <a:srgbClr val="7AACCE"/>
        </a:hlink>
        <a:folHlink>
          <a:srgbClr val="D8D8EC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7">
        <a:dk1>
          <a:srgbClr val="808080"/>
        </a:dk1>
        <a:lt1>
          <a:srgbClr val="FFFFCC"/>
        </a:lt1>
        <a:dk2>
          <a:srgbClr val="29527B"/>
        </a:dk2>
        <a:lt2>
          <a:srgbClr val="FFFFFF"/>
        </a:lt2>
        <a:accent1>
          <a:srgbClr val="CCCC00"/>
        </a:accent1>
        <a:accent2>
          <a:srgbClr val="669999"/>
        </a:accent2>
        <a:accent3>
          <a:srgbClr val="ACB3BF"/>
        </a:accent3>
        <a:accent4>
          <a:srgbClr val="DADAAE"/>
        </a:accent4>
        <a:accent5>
          <a:srgbClr val="E2E2AA"/>
        </a:accent5>
        <a:accent6>
          <a:srgbClr val="5C8A8A"/>
        </a:accent6>
        <a:hlink>
          <a:srgbClr val="D8D8EC"/>
        </a:hlink>
        <a:folHlink>
          <a:srgbClr val="B2B2B2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8">
        <a:dk1>
          <a:srgbClr val="666699"/>
        </a:dk1>
        <a:lt1>
          <a:srgbClr val="FFFFFF"/>
        </a:lt1>
        <a:dk2>
          <a:srgbClr val="476949"/>
        </a:dk2>
        <a:lt2>
          <a:srgbClr val="FFFFFF"/>
        </a:lt2>
        <a:accent1>
          <a:srgbClr val="CC6600"/>
        </a:accent1>
        <a:accent2>
          <a:srgbClr val="CC9900"/>
        </a:accent2>
        <a:accent3>
          <a:srgbClr val="B1B9B1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669900"/>
        </a:hlink>
        <a:folHlink>
          <a:srgbClr val="A452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Сеть 9">
        <a:dk1>
          <a:srgbClr val="000000"/>
        </a:dk1>
        <a:lt1>
          <a:srgbClr val="FFFFFF"/>
        </a:lt1>
        <a:dk2>
          <a:srgbClr val="7C1302"/>
        </a:dk2>
        <a:lt2>
          <a:srgbClr val="CC9900"/>
        </a:lt2>
        <a:accent1>
          <a:srgbClr val="CC9900"/>
        </a:accent1>
        <a:accent2>
          <a:srgbClr val="CC3300"/>
        </a:accent2>
        <a:accent3>
          <a:srgbClr val="FFFFFF"/>
        </a:accent3>
        <a:accent4>
          <a:srgbClr val="000000"/>
        </a:accent4>
        <a:accent5>
          <a:srgbClr val="E2CAAA"/>
        </a:accent5>
        <a:accent6>
          <a:srgbClr val="B92D00"/>
        </a:accent6>
        <a:hlink>
          <a:srgbClr val="808080"/>
        </a:hlink>
        <a:folHlink>
          <a:srgbClr val="CC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Сеть 10">
        <a:dk1>
          <a:srgbClr val="000000"/>
        </a:dk1>
        <a:lt1>
          <a:srgbClr val="FFFFFF"/>
        </a:lt1>
        <a:dk2>
          <a:srgbClr val="330066"/>
        </a:dk2>
        <a:lt2>
          <a:srgbClr val="808080"/>
        </a:lt2>
        <a:accent1>
          <a:srgbClr val="CCCC00"/>
        </a:accent1>
        <a:accent2>
          <a:srgbClr val="669999"/>
        </a:accent2>
        <a:accent3>
          <a:srgbClr val="FFFFFF"/>
        </a:accent3>
        <a:accent4>
          <a:srgbClr val="000000"/>
        </a:accent4>
        <a:accent5>
          <a:srgbClr val="E2E2AA"/>
        </a:accent5>
        <a:accent6>
          <a:srgbClr val="5C8A8A"/>
        </a:accent6>
        <a:hlink>
          <a:srgbClr val="7E9CE8"/>
        </a:hlink>
        <a:folHlink>
          <a:srgbClr val="D8D8EC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Питон</Template>
  <TotalTime>7512</TotalTime>
  <Words>1087</Words>
  <Application>Microsoft Office PowerPoint</Application>
  <PresentationFormat>Экран (16:9)</PresentationFormat>
  <Paragraphs>105</Paragraphs>
  <Slides>11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Питон</vt:lpstr>
      <vt:lpstr>ОГЭ по информатике</vt:lpstr>
      <vt:lpstr>Справочная информация</vt:lpstr>
      <vt:lpstr>Справочная информация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Сеть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ОГЭ по информатике</dc:title>
  <dc:creator>Админ</dc:creator>
  <cp:lastModifiedBy>Папа-админ</cp:lastModifiedBy>
  <cp:revision>364</cp:revision>
  <dcterms:created xsi:type="dcterms:W3CDTF">2010-02-14T19:37:55Z</dcterms:created>
  <dcterms:modified xsi:type="dcterms:W3CDTF">2024-03-17T21:09:51Z</dcterms:modified>
</cp:coreProperties>
</file>