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7" r:id="rId1"/>
  </p:sldMasterIdLst>
  <p:sldIdLst>
    <p:sldId id="256" r:id="rId2"/>
    <p:sldId id="354" r:id="rId3"/>
    <p:sldId id="355" r:id="rId4"/>
    <p:sldId id="362" r:id="rId5"/>
    <p:sldId id="356" r:id="rId6"/>
    <p:sldId id="363" r:id="rId7"/>
    <p:sldId id="364" r:id="rId8"/>
    <p:sldId id="365" r:id="rId9"/>
    <p:sldId id="361" r:id="rId10"/>
  </p:sldIdLst>
  <p:sldSz cx="9144000" cy="5143500" type="screen16x9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8000"/>
    <a:srgbClr val="B30BFF"/>
    <a:srgbClr val="CC6600"/>
    <a:srgbClr val="0000FF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58" autoAdjust="0"/>
    <p:restoredTop sz="96311" autoAdjust="0"/>
  </p:normalViewPr>
  <p:slideViewPr>
    <p:cSldViewPr>
      <p:cViewPr varScale="1">
        <p:scale>
          <a:sx n="150" d="100"/>
          <a:sy n="150" d="100"/>
        </p:scale>
        <p:origin x="-57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7315200" y="1005576"/>
            <a:ext cx="0" cy="2781309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7" name="Line 40"/>
          <p:cNvSpPr>
            <a:spLocks noChangeShapeType="1"/>
          </p:cNvSpPr>
          <p:nvPr/>
        </p:nvSpPr>
        <p:spPr bwMode="auto">
          <a:xfrm>
            <a:off x="304800" y="2114550"/>
            <a:ext cx="8695692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350044"/>
            <a:ext cx="6781800" cy="1600200"/>
          </a:xfrm>
        </p:spPr>
        <p:txBody>
          <a:bodyPr/>
          <a:lstStyle>
            <a:lvl1pPr algn="r">
              <a:defRPr sz="4800"/>
            </a:lvl1pPr>
          </a:lstStyle>
          <a:p>
            <a:pPr lvl="0"/>
            <a:r>
              <a:rPr lang="ru-RU" altLang="en-US" noProof="0" smtClean="0"/>
              <a:t>Образец заголовка</a:t>
            </a:r>
          </a:p>
        </p:txBody>
      </p:sp>
      <p:sp>
        <p:nvSpPr>
          <p:cNvPr id="8499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2287191"/>
            <a:ext cx="6248400" cy="177165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pPr lvl="0"/>
            <a:r>
              <a:rPr lang="ru-RU" altLang="en-US" noProof="0" smtClean="0"/>
              <a:t>Образец подзаголовка</a:t>
            </a:r>
            <a:endParaRPr lang="ru-RU" altLang="en-US" noProof="0" dirty="0" smtClean="0"/>
          </a:p>
        </p:txBody>
      </p:sp>
      <p:sp>
        <p:nvSpPr>
          <p:cNvPr id="38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39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40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A03E105-D027-40A3-847D-303E8E35392D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  <p:pic>
        <p:nvPicPr>
          <p:cNvPr id="6146" name="Picture 2" descr="D:\_Папа-адм\Desktop\Рисунок1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172" y="4948239"/>
            <a:ext cx="2700337" cy="20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D:\_Папа-адм\Desktop\Рисунок1.pn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172" y="4948239"/>
            <a:ext cx="2700337" cy="20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57489" y="1239602"/>
            <a:ext cx="1643003" cy="57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455430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7E0ED7-DB4D-4DB9-8182-EFC0D4946C72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45221285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6D58D7-701D-48F6-95CE-CD010E4E5974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987069601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89447"/>
            <a:ext cx="4038600" cy="330874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89447"/>
            <a:ext cx="4038600" cy="330874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009E74-0138-4E6B-8763-A93950415DB8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26410042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FB4771-EDA8-44CC-AC72-72A9B03C887B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83595717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1679"/>
            <a:ext cx="7543800" cy="499851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227D03-7E06-4DA9-A3C8-9CB304C503B2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789058435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193E3B-E540-4AB8-B4D1-FF27EE22D9ED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497456742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BDEED7-92A4-43A8-9B21-73CC7A85329D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755863918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56D9F-73B6-4FAC-BBD0-32571A58418C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1992341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60E95-A5D1-48FA-827D-1A9B1C67C702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56684410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679"/>
            <a:ext cx="2057400" cy="450651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679"/>
            <a:ext cx="6019800" cy="450651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DE3CA5-2211-486F-BA15-A5BF6B12B867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705826932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1679"/>
            <a:ext cx="7543800" cy="9715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289447"/>
            <a:ext cx="8229600" cy="3308747"/>
          </a:xfrm>
        </p:spPr>
        <p:txBody>
          <a:bodyPr/>
          <a:lstStyle/>
          <a:p>
            <a:pPr lvl="0"/>
            <a:r>
              <a:rPr lang="ru-RU" noProof="0" smtClean="0"/>
              <a:t>Вставка таблицы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14620E-03B6-4A88-961C-A5C379453379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936381513"/>
      </p:ext>
    </p:extLst>
  </p:cSld>
  <p:clrMapOvr>
    <a:masterClrMapping/>
  </p:clrMapOvr>
  <p:transition spd="med">
    <p:fade thruBlk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1679"/>
            <a:ext cx="7543800" cy="9715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89447"/>
            <a:ext cx="4038600" cy="330874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289448"/>
            <a:ext cx="4038600" cy="159662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000375"/>
            <a:ext cx="4038600" cy="15978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2E84B-C348-421B-83C5-873C26BD10DF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7526391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2"/>
          <p:cNvSpPr>
            <a:spLocks noChangeShapeType="1"/>
          </p:cNvSpPr>
          <p:nvPr/>
        </p:nvSpPr>
        <p:spPr bwMode="auto">
          <a:xfrm>
            <a:off x="8100392" y="51470"/>
            <a:ext cx="0" cy="531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91679"/>
            <a:ext cx="7543800" cy="97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заголовка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89447"/>
            <a:ext cx="8229600" cy="3308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текста</a:t>
            </a:r>
          </a:p>
          <a:p>
            <a:pPr lvl="1"/>
            <a:r>
              <a:rPr lang="ru-RU" altLang="en-US" smtClean="0"/>
              <a:t>Второй уровень</a:t>
            </a:r>
          </a:p>
          <a:p>
            <a:pPr lvl="2"/>
            <a:r>
              <a:rPr lang="ru-RU" altLang="en-US" smtClean="0"/>
              <a:t>Третий уровень</a:t>
            </a:r>
          </a:p>
          <a:p>
            <a:pPr lvl="3"/>
            <a:r>
              <a:rPr lang="ru-RU" altLang="en-US" smtClean="0"/>
              <a:t>Четвертый уровень</a:t>
            </a:r>
          </a:p>
          <a:p>
            <a:pPr lvl="4"/>
            <a:r>
              <a:rPr lang="ru-RU" altLang="en-US" smtClean="0"/>
              <a:t>Пятый уровень</a:t>
            </a:r>
          </a:p>
        </p:txBody>
      </p:sp>
      <p:sp>
        <p:nvSpPr>
          <p:cNvPr id="83973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6300"/>
            <a:ext cx="2133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smtClean="0">
                <a:latin typeface="Arial" charset="0"/>
              </a:defRPr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3974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>
                <a:latin typeface="Arial" charset="0"/>
              </a:defRPr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3975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2133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>
                <a:latin typeface="Arial" charset="0"/>
              </a:defRPr>
            </a:lvl1pPr>
          </a:lstStyle>
          <a:p>
            <a:pPr>
              <a:defRPr/>
            </a:pPr>
            <a:fld id="{EF3DB5B2-37A1-44B2-9AFD-B95B216D0AE0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  <p:pic>
        <p:nvPicPr>
          <p:cNvPr id="40" name="Picture 2" descr="D:\_Папа-адм\Desktop\Рисунок1.png"/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172" y="4948239"/>
            <a:ext cx="2700337" cy="20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:\_Папа-адм\Desktop\Рисунок1.png"/>
          <p:cNvPicPr>
            <a:picLocks noChangeAspect="1" noChangeArrowheads="1"/>
          </p:cNvPicPr>
          <p:nvPr userDrawn="1"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172" y="4948239"/>
            <a:ext cx="2700337" cy="20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6397" y="159482"/>
            <a:ext cx="956897" cy="334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  <p:sldLayoutId id="2147483779" r:id="rId12"/>
    <p:sldLayoutId id="2147483780" r:id="rId13"/>
  </p:sldLayoutIdLst>
  <p:transition spd="med">
    <p:fade thruBlk="1"/>
  </p:transition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600">
          <a:solidFill>
            <a:schemeClr val="tx1"/>
          </a:solidFill>
          <a:latin typeface="+mn-lt"/>
        </a:defRPr>
      </a:lvl2pPr>
      <a:lvl3pPr marL="987425" indent="-293688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300">
          <a:solidFill>
            <a:schemeClr val="tx1"/>
          </a:solidFill>
          <a:latin typeface="+mn-lt"/>
        </a:defRPr>
      </a:lvl3pPr>
      <a:lvl4pPr marL="1281113" indent="-2921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15986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0558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130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29702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4274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87524" y="1275606"/>
            <a:ext cx="6912768" cy="701641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ru-RU" sz="4400" dirty="0" smtClean="0"/>
              <a:t>ОГЭ по информатике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87524" y="2355726"/>
            <a:ext cx="6912768" cy="959634"/>
          </a:xfrm>
        </p:spPr>
        <p:txBody>
          <a:bodyPr/>
          <a:lstStyle/>
          <a:p>
            <a:pPr eaLnBrk="1" hangingPunct="1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Часть 1. Задание 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202" y="72666"/>
            <a:ext cx="24425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i="1" dirty="0" smtClean="0">
                <a:solidFill>
                  <a:srgbClr val="0000FF"/>
                </a:solidFill>
              </a:rPr>
              <a:t>Анимация по щелчку мыши, </a:t>
            </a:r>
            <a:r>
              <a:rPr lang="en-US" sz="900" i="1" dirty="0" smtClean="0">
                <a:solidFill>
                  <a:srgbClr val="0000FF"/>
                </a:solidFill>
              </a:rPr>
              <a:t>Esc</a:t>
            </a:r>
            <a:r>
              <a:rPr lang="ru-RU" sz="900" i="1" dirty="0">
                <a:solidFill>
                  <a:srgbClr val="0000FF"/>
                </a:solidFill>
              </a:rPr>
              <a:t> – </a:t>
            </a:r>
            <a:r>
              <a:rPr lang="ru-RU" sz="900" i="1" dirty="0" smtClean="0">
                <a:solidFill>
                  <a:srgbClr val="0000FF"/>
                </a:solidFill>
              </a:rPr>
              <a:t>выход</a:t>
            </a:r>
            <a:endParaRPr lang="ru-RU" sz="900" i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06"/>
          <p:cNvSpPr>
            <a:spLocks noGrp="1" noChangeArrowheads="1"/>
          </p:cNvSpPr>
          <p:nvPr>
            <p:ph type="title"/>
          </p:nvPr>
        </p:nvSpPr>
        <p:spPr>
          <a:xfrm>
            <a:off x="503548" y="123478"/>
            <a:ext cx="7543800" cy="459051"/>
          </a:xfrm>
        </p:spPr>
        <p:txBody>
          <a:bodyPr/>
          <a:lstStyle/>
          <a:p>
            <a:pPr algn="ctr"/>
            <a:r>
              <a:rPr lang="ru-RU" sz="3200" dirty="0"/>
              <a:t>Справочная информация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87524" y="627534"/>
            <a:ext cx="85329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600" dirty="0">
                <a:latin typeface="+mn-lt"/>
                <a:ea typeface="Calibri"/>
              </a:rPr>
              <a:t>Для поиска информации существуют специальные поисковые службы, называемые </a:t>
            </a:r>
            <a:r>
              <a:rPr lang="ru-RU" sz="1600" b="1" i="1" dirty="0">
                <a:latin typeface="+mn-lt"/>
                <a:ea typeface="Calibri"/>
              </a:rPr>
              <a:t>поисковые серверы</a:t>
            </a:r>
            <a:r>
              <a:rPr lang="ru-RU" sz="1600" dirty="0">
                <a:latin typeface="+mn-lt"/>
                <a:ea typeface="Calibri"/>
              </a:rPr>
              <a:t>. Наиболее известные из них – </a:t>
            </a:r>
            <a:r>
              <a:rPr lang="en-US" sz="1600" dirty="0" err="1">
                <a:latin typeface="+mn-lt"/>
                <a:ea typeface="Calibri"/>
              </a:rPr>
              <a:t>yandex</a:t>
            </a:r>
            <a:r>
              <a:rPr lang="ru-RU" sz="1600" dirty="0">
                <a:latin typeface="+mn-lt"/>
                <a:ea typeface="Calibri"/>
              </a:rPr>
              <a:t>.</a:t>
            </a:r>
            <a:r>
              <a:rPr lang="en-US" sz="1600" dirty="0" err="1">
                <a:latin typeface="+mn-lt"/>
                <a:ea typeface="Calibri"/>
              </a:rPr>
              <a:t>ru</a:t>
            </a:r>
            <a:r>
              <a:rPr lang="ru-RU" sz="1600" dirty="0">
                <a:latin typeface="+mn-lt"/>
                <a:ea typeface="Calibri"/>
              </a:rPr>
              <a:t>, </a:t>
            </a:r>
            <a:r>
              <a:rPr lang="en-US" sz="1600" dirty="0" err="1">
                <a:latin typeface="+mn-lt"/>
                <a:ea typeface="Calibri"/>
              </a:rPr>
              <a:t>google</a:t>
            </a:r>
            <a:r>
              <a:rPr lang="ru-RU" sz="1600" dirty="0">
                <a:latin typeface="+mn-lt"/>
                <a:ea typeface="Calibri"/>
              </a:rPr>
              <a:t>.</a:t>
            </a:r>
            <a:r>
              <a:rPr lang="en-US" sz="1600" dirty="0" err="1">
                <a:latin typeface="+mn-lt"/>
                <a:ea typeface="Calibri"/>
              </a:rPr>
              <a:t>ru</a:t>
            </a:r>
            <a:r>
              <a:rPr lang="ru-RU" sz="1600" dirty="0">
                <a:latin typeface="+mn-lt"/>
                <a:ea typeface="Calibri"/>
              </a:rPr>
              <a:t> и другие.</a:t>
            </a:r>
          </a:p>
          <a:p>
            <a:pPr algn="just">
              <a:spcAft>
                <a:spcPts val="0"/>
              </a:spcAft>
            </a:pPr>
            <a:r>
              <a:rPr lang="ru-RU" sz="1600" dirty="0">
                <a:latin typeface="+mn-lt"/>
                <a:ea typeface="Calibri"/>
              </a:rPr>
              <a:t>Текст, который пользователь печатает в поле поиска, называется </a:t>
            </a:r>
            <a:r>
              <a:rPr lang="ru-RU" sz="1600" b="1" i="1" dirty="0">
                <a:latin typeface="+mn-lt"/>
                <a:ea typeface="Calibri"/>
              </a:rPr>
              <a:t>поисковым запросом</a:t>
            </a:r>
            <a:r>
              <a:rPr lang="ru-RU" sz="1600" dirty="0">
                <a:latin typeface="+mn-lt"/>
                <a:ea typeface="Calibri"/>
              </a:rPr>
              <a:t>. </a:t>
            </a:r>
          </a:p>
          <a:p>
            <a:pPr algn="just"/>
            <a:r>
              <a:rPr lang="ru-RU" sz="1600" dirty="0" smtClean="0">
                <a:latin typeface="+mn-lt"/>
                <a:ea typeface="Calibri"/>
              </a:rPr>
              <a:t>Поисковая </a:t>
            </a:r>
            <a:r>
              <a:rPr lang="ru-RU" sz="1600" dirty="0">
                <a:latin typeface="+mn-lt"/>
                <a:ea typeface="Calibri"/>
              </a:rPr>
              <a:t>система анализирует слова в поисковом запросе, выделяет из них важные (ключевые) слова и по ним уже осуществляет поиск в собственных хранилищах. Ссылки на найденные страницы выдаются в качестве результата поискового запроса.</a:t>
            </a:r>
            <a:endParaRPr lang="ru-RU" sz="1600" dirty="0">
              <a:latin typeface="+mn-lt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48378" y="2202659"/>
            <a:ext cx="85329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600" dirty="0">
                <a:latin typeface="+mn-lt"/>
                <a:ea typeface="Calibri"/>
              </a:rPr>
              <a:t>Чтобы поиск был более продуктивным, поисковые серверы позволяют указывать ключевые слова с использованием различных логических операций.</a:t>
            </a:r>
          </a:p>
          <a:p>
            <a:pPr marL="342900" lvl="0" indent="-342900">
              <a:spcBef>
                <a:spcPts val="1200"/>
              </a:spcBef>
              <a:spcAft>
                <a:spcPts val="0"/>
              </a:spcAft>
              <a:buFont typeface="Times New Roman"/>
              <a:buChar char="•"/>
            </a:pPr>
            <a:r>
              <a:rPr lang="ru-RU" sz="1600" b="1" i="1" dirty="0">
                <a:latin typeface="+mn-lt"/>
                <a:ea typeface="Calibri"/>
              </a:rPr>
              <a:t>логическое ИЛИ (дизъюнкция)</a:t>
            </a:r>
            <a:r>
              <a:rPr lang="ru-RU" sz="1600" dirty="0">
                <a:latin typeface="+mn-lt"/>
                <a:ea typeface="Calibri"/>
              </a:rPr>
              <a:t>, обозначаемая в поисковых запросах символом </a:t>
            </a:r>
            <a:r>
              <a:rPr lang="ru-RU" sz="1600" dirty="0" smtClean="0">
                <a:latin typeface="+mn-lt"/>
                <a:ea typeface="Calibri"/>
              </a:rPr>
              <a:t>«|»;</a:t>
            </a:r>
            <a:endParaRPr lang="ru-RU" sz="1600" dirty="0">
              <a:latin typeface="+mn-lt"/>
              <a:ea typeface="Calibri"/>
            </a:endParaRPr>
          </a:p>
          <a:p>
            <a:pPr marL="342900" lvl="0" indent="-342900">
              <a:spcBef>
                <a:spcPts val="1200"/>
              </a:spcBef>
              <a:spcAft>
                <a:spcPts val="0"/>
              </a:spcAft>
              <a:buFont typeface="Times New Roman"/>
              <a:buChar char="•"/>
            </a:pPr>
            <a:r>
              <a:rPr lang="ru-RU" sz="1600" b="1" i="1" dirty="0">
                <a:latin typeface="+mn-lt"/>
                <a:ea typeface="Calibri"/>
              </a:rPr>
              <a:t>логическое И (конъюнкция)</a:t>
            </a:r>
            <a:r>
              <a:rPr lang="ru-RU" sz="1600" dirty="0">
                <a:latin typeface="+mn-lt"/>
                <a:ea typeface="Calibri"/>
              </a:rPr>
              <a:t>, обозначаемая в поисковых запросах символом «&amp;».</a:t>
            </a:r>
            <a:endParaRPr lang="ru-RU" sz="1600" dirty="0">
              <a:effectLst/>
              <a:latin typeface="+mn-lt"/>
              <a:ea typeface="Calibri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87950" y="3696114"/>
            <a:ext cx="859380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+mn-lt"/>
              </a:rPr>
              <a:t>Рассмотрим поисковый запрос на примере двух ключевых слов – «красный» и «синий».</a:t>
            </a:r>
          </a:p>
          <a:p>
            <a:r>
              <a:rPr lang="ru-RU" sz="1600" dirty="0">
                <a:latin typeface="+mn-lt"/>
              </a:rPr>
              <a:t>Запрос по каждому из этих слов по отдельности выдаёт ссылки на страницы, которые содержат только одно соответствующее слово. Но есть и такие страницы, которые содержат и то, и другое слово вместе.</a:t>
            </a:r>
          </a:p>
        </p:txBody>
      </p:sp>
    </p:spTree>
    <p:extLst>
      <p:ext uri="{BB962C8B-B14F-4D97-AF65-F5344CB8AC3E}">
        <p14:creationId xmlns:p14="http://schemas.microsoft.com/office/powerpoint/2010/main" val="3381336473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2" grpId="0" build="p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06"/>
          <p:cNvSpPr>
            <a:spLocks noGrp="1" noChangeArrowheads="1"/>
          </p:cNvSpPr>
          <p:nvPr>
            <p:ph type="title"/>
          </p:nvPr>
        </p:nvSpPr>
        <p:spPr>
          <a:xfrm>
            <a:off x="503548" y="123478"/>
            <a:ext cx="7543800" cy="459051"/>
          </a:xfrm>
        </p:spPr>
        <p:txBody>
          <a:bodyPr/>
          <a:lstStyle/>
          <a:p>
            <a:pPr algn="ctr"/>
            <a:r>
              <a:rPr lang="ru-RU" sz="3200" dirty="0"/>
              <a:t>Справочная информация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59532" y="627534"/>
            <a:ext cx="57606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+mn-lt"/>
                <a:ea typeface="Calibri"/>
              </a:rPr>
              <a:t>Изобразим множества этих страниц при помощи диаграммы (</a:t>
            </a:r>
            <a:r>
              <a:rPr lang="ru-RU" sz="1600" b="1" i="1" dirty="0">
                <a:solidFill>
                  <a:srgbClr val="000000"/>
                </a:solidFill>
                <a:latin typeface="+mn-lt"/>
                <a:ea typeface="Calibri"/>
              </a:rPr>
              <a:t>кругов Эйлера</a:t>
            </a:r>
            <a:r>
              <a:rPr lang="ru-RU" sz="1600" dirty="0" smtClean="0">
                <a:solidFill>
                  <a:srgbClr val="000000"/>
                </a:solidFill>
                <a:latin typeface="+mn-lt"/>
                <a:ea typeface="Calibri"/>
              </a:rPr>
              <a:t>). </a:t>
            </a:r>
            <a:r>
              <a:rPr lang="ru-RU" sz="1600" dirty="0">
                <a:solidFill>
                  <a:srgbClr val="000000"/>
                </a:solidFill>
                <a:latin typeface="+mn-lt"/>
                <a:ea typeface="Calibri"/>
              </a:rPr>
              <a:t>Множества страниц, содержащих слова «красный» и «синий», частично пересекаются.</a:t>
            </a: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11" name="Полотно 1"/>
          <p:cNvGrpSpPr/>
          <p:nvPr/>
        </p:nvGrpSpPr>
        <p:grpSpPr>
          <a:xfrm>
            <a:off x="6546114" y="447514"/>
            <a:ext cx="1835765" cy="1172863"/>
            <a:chOff x="0" y="0"/>
            <a:chExt cx="2416175" cy="1543685"/>
          </a:xfrm>
        </p:grpSpPr>
        <p:sp>
          <p:nvSpPr>
            <p:cNvPr id="13" name="Прямоугольник 12"/>
            <p:cNvSpPr/>
            <p:nvPr/>
          </p:nvSpPr>
          <p:spPr>
            <a:xfrm>
              <a:off x="0" y="0"/>
              <a:ext cx="2416175" cy="1543685"/>
            </a:xfrm>
            <a:prstGeom prst="rect">
              <a:avLst/>
            </a:prstGeom>
          </p:spPr>
        </p:sp>
        <p:grpSp>
          <p:nvGrpSpPr>
            <p:cNvPr id="15" name="Группа 14"/>
            <p:cNvGrpSpPr/>
            <p:nvPr/>
          </p:nvGrpSpPr>
          <p:grpSpPr>
            <a:xfrm>
              <a:off x="113643" y="124331"/>
              <a:ext cx="2146852" cy="1304014"/>
              <a:chOff x="190832" y="373712"/>
              <a:chExt cx="2146852" cy="1304014"/>
            </a:xfrm>
          </p:grpSpPr>
          <p:sp>
            <p:nvSpPr>
              <p:cNvPr id="20" name="Овал 19"/>
              <p:cNvSpPr/>
              <p:nvPr/>
            </p:nvSpPr>
            <p:spPr>
              <a:xfrm>
                <a:off x="190832" y="373712"/>
                <a:ext cx="1304014" cy="1304014"/>
              </a:xfrm>
              <a:prstGeom prst="ellipse">
                <a:avLst/>
              </a:prstGeom>
              <a:noFill/>
              <a:ln w="38100" cap="flat" cmpd="sng" algn="ctr">
                <a:solidFill>
                  <a:srgbClr val="FF0000"/>
                </a:solidFill>
                <a:prstDash val="solid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1" name="Овал 20"/>
              <p:cNvSpPr/>
              <p:nvPr/>
            </p:nvSpPr>
            <p:spPr>
              <a:xfrm>
                <a:off x="1033670" y="373712"/>
                <a:ext cx="1304014" cy="1304014"/>
              </a:xfrm>
              <a:prstGeom prst="ellipse">
                <a:avLst/>
              </a:prstGeom>
              <a:noFill/>
              <a:ln w="38100" cap="flat" cmpd="sng" algn="ctr">
                <a:solidFill>
                  <a:srgbClr val="0070C0"/>
                </a:solidFill>
                <a:prstDash val="solid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2" name="Поле 10"/>
              <p:cNvSpPr txBox="1"/>
              <p:nvPr/>
            </p:nvSpPr>
            <p:spPr>
              <a:xfrm>
                <a:off x="261207" y="620203"/>
                <a:ext cx="772478" cy="328318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72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n-lt"/>
                    <a:ea typeface="Calibri"/>
                  </a:rPr>
                  <a:t>красный</a:t>
                </a:r>
                <a:endParaRPr kumimoji="0" lang="ru-RU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lt"/>
                  <a:ea typeface="Calibri"/>
                </a:endParaRPr>
              </a:p>
            </p:txBody>
          </p:sp>
          <p:sp>
            <p:nvSpPr>
              <p:cNvPr id="23" name="Поле 13"/>
              <p:cNvSpPr txBox="1"/>
              <p:nvPr/>
            </p:nvSpPr>
            <p:spPr>
              <a:xfrm>
                <a:off x="1525980" y="613201"/>
                <a:ext cx="639818" cy="328318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72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n-lt"/>
                    <a:ea typeface="Calibri"/>
                  </a:rPr>
                  <a:t>синий</a:t>
                </a:r>
                <a:endParaRPr kumimoji="0" lang="ru-RU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lt"/>
                  <a:ea typeface="Calibri"/>
                </a:endParaRPr>
              </a:p>
            </p:txBody>
          </p:sp>
        </p:grpSp>
      </p:grpSp>
      <p:sp>
        <p:nvSpPr>
          <p:cNvPr id="5" name="Прямоугольник 4"/>
          <p:cNvSpPr/>
          <p:nvPr/>
        </p:nvSpPr>
        <p:spPr>
          <a:xfrm>
            <a:off x="359532" y="1554927"/>
            <a:ext cx="57606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+mn-lt"/>
              </a:rPr>
              <a:t>Рассмотрим запрос «</a:t>
            </a:r>
            <a:r>
              <a:rPr lang="ru-RU" sz="1600" b="1" i="1" dirty="0">
                <a:latin typeface="+mn-lt"/>
              </a:rPr>
              <a:t>красный &amp; синий</a:t>
            </a:r>
            <a:r>
              <a:rPr lang="ru-RU" sz="1600" dirty="0">
                <a:latin typeface="+mn-lt"/>
              </a:rPr>
              <a:t>». Это те страницы, которые одновременно содержат слова и «красный» и «синий». На диаграмме это будет область, соответствующая </a:t>
            </a:r>
            <a:r>
              <a:rPr lang="ru-RU" sz="1600" b="1" i="1" dirty="0">
                <a:latin typeface="+mn-lt"/>
              </a:rPr>
              <a:t>пересечению</a:t>
            </a:r>
            <a:r>
              <a:rPr lang="ru-RU" sz="1600" dirty="0">
                <a:latin typeface="+mn-lt"/>
              </a:rPr>
              <a:t> множеств</a:t>
            </a:r>
            <a:r>
              <a:rPr lang="ru-RU" sz="1600" dirty="0" smtClean="0">
                <a:latin typeface="+mn-lt"/>
              </a:rPr>
              <a:t>.</a:t>
            </a:r>
          </a:p>
        </p:txBody>
      </p:sp>
      <p:grpSp>
        <p:nvGrpSpPr>
          <p:cNvPr id="24" name="Полотно 16"/>
          <p:cNvGrpSpPr/>
          <p:nvPr/>
        </p:nvGrpSpPr>
        <p:grpSpPr>
          <a:xfrm>
            <a:off x="6606249" y="1671650"/>
            <a:ext cx="1836000" cy="1173600"/>
            <a:chOff x="0" y="0"/>
            <a:chExt cx="2416175" cy="1543685"/>
          </a:xfrm>
        </p:grpSpPr>
        <p:sp>
          <p:nvSpPr>
            <p:cNvPr id="25" name="Прямоугольник 24"/>
            <p:cNvSpPr/>
            <p:nvPr/>
          </p:nvSpPr>
          <p:spPr>
            <a:xfrm>
              <a:off x="0" y="0"/>
              <a:ext cx="2416175" cy="1543685"/>
            </a:xfrm>
            <a:prstGeom prst="rect">
              <a:avLst/>
            </a:prstGeom>
          </p:spPr>
        </p:sp>
        <p:grpSp>
          <p:nvGrpSpPr>
            <p:cNvPr id="26" name="Группа 25"/>
            <p:cNvGrpSpPr/>
            <p:nvPr/>
          </p:nvGrpSpPr>
          <p:grpSpPr>
            <a:xfrm>
              <a:off x="956534" y="310317"/>
              <a:ext cx="459630" cy="938674"/>
              <a:chOff x="956534" y="310317"/>
              <a:chExt cx="459630" cy="938674"/>
            </a:xfrm>
            <a:pattFill prst="lgGrid">
              <a:fgClr>
                <a:srgbClr val="0070C0"/>
              </a:fgClr>
              <a:bgClr>
                <a:srgbClr val="00B050"/>
              </a:bgClr>
            </a:pattFill>
          </p:grpSpPr>
          <p:sp>
            <p:nvSpPr>
              <p:cNvPr id="32" name="Хорда 31"/>
              <p:cNvSpPr/>
              <p:nvPr/>
            </p:nvSpPr>
            <p:spPr>
              <a:xfrm>
                <a:off x="956534" y="312871"/>
                <a:ext cx="459630" cy="936120"/>
              </a:xfrm>
              <a:prstGeom prst="chord">
                <a:avLst>
                  <a:gd name="adj1" fmla="val 5382375"/>
                  <a:gd name="adj2" fmla="val 16244156"/>
                </a:avLst>
              </a:prstGeom>
              <a:grpFill/>
              <a:ln w="25400" cap="flat" cmpd="sng" algn="ctr">
                <a:noFill/>
                <a:prstDash val="solid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3" name="Хорда 32"/>
              <p:cNvSpPr/>
              <p:nvPr/>
            </p:nvSpPr>
            <p:spPr>
              <a:xfrm flipH="1">
                <a:off x="956534" y="310317"/>
                <a:ext cx="459630" cy="936120"/>
              </a:xfrm>
              <a:prstGeom prst="chord">
                <a:avLst>
                  <a:gd name="adj1" fmla="val 5382375"/>
                  <a:gd name="adj2" fmla="val 16244156"/>
                </a:avLst>
              </a:prstGeom>
              <a:grpFill/>
              <a:ln w="25400" cap="flat" cmpd="sng" algn="ctr">
                <a:noFill/>
                <a:prstDash val="solid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27" name="Группа 26"/>
            <p:cNvGrpSpPr/>
            <p:nvPr/>
          </p:nvGrpSpPr>
          <p:grpSpPr>
            <a:xfrm>
              <a:off x="113643" y="124331"/>
              <a:ext cx="2146852" cy="1304014"/>
              <a:chOff x="190832" y="373712"/>
              <a:chExt cx="2146852" cy="1304014"/>
            </a:xfrm>
          </p:grpSpPr>
          <p:sp>
            <p:nvSpPr>
              <p:cNvPr id="28" name="Овал 27"/>
              <p:cNvSpPr/>
              <p:nvPr/>
            </p:nvSpPr>
            <p:spPr>
              <a:xfrm>
                <a:off x="190832" y="373712"/>
                <a:ext cx="1304014" cy="1304014"/>
              </a:xfrm>
              <a:prstGeom prst="ellipse">
                <a:avLst/>
              </a:prstGeom>
              <a:noFill/>
              <a:ln w="38100" cap="flat" cmpd="sng" algn="ctr">
                <a:solidFill>
                  <a:srgbClr val="FF0000"/>
                </a:solidFill>
                <a:prstDash val="solid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9" name="Овал 28"/>
              <p:cNvSpPr/>
              <p:nvPr/>
            </p:nvSpPr>
            <p:spPr>
              <a:xfrm>
                <a:off x="1033670" y="373712"/>
                <a:ext cx="1304014" cy="1304014"/>
              </a:xfrm>
              <a:prstGeom prst="ellipse">
                <a:avLst/>
              </a:prstGeom>
              <a:noFill/>
              <a:ln w="38100" cap="flat" cmpd="sng" algn="ctr">
                <a:solidFill>
                  <a:srgbClr val="0070C0"/>
                </a:solidFill>
                <a:prstDash val="solid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0" name="Поле 14"/>
              <p:cNvSpPr txBox="1"/>
              <p:nvPr/>
            </p:nvSpPr>
            <p:spPr>
              <a:xfrm>
                <a:off x="261207" y="620203"/>
                <a:ext cx="772478" cy="328318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72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n-lt"/>
                    <a:ea typeface="Calibri"/>
                  </a:rPr>
                  <a:t>красный</a:t>
                </a:r>
                <a:endParaRPr kumimoji="0" lang="ru-RU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lt"/>
                  <a:ea typeface="Calibri"/>
                </a:endParaRPr>
              </a:p>
            </p:txBody>
          </p:sp>
          <p:sp>
            <p:nvSpPr>
              <p:cNvPr id="31" name="Поле 15"/>
              <p:cNvSpPr txBox="1"/>
              <p:nvPr/>
            </p:nvSpPr>
            <p:spPr>
              <a:xfrm>
                <a:off x="1525980" y="613201"/>
                <a:ext cx="639818" cy="328318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72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n-lt"/>
                    <a:ea typeface="Calibri"/>
                  </a:rPr>
                  <a:t>синий</a:t>
                </a:r>
                <a:endParaRPr kumimoji="0" lang="ru-RU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lt"/>
                  <a:ea typeface="Calibri"/>
                </a:endParaRPr>
              </a:p>
            </p:txBody>
          </p:sp>
        </p:grpSp>
      </p:grpSp>
      <p:sp>
        <p:nvSpPr>
          <p:cNvPr id="34" name="Прямоугольник 33"/>
          <p:cNvSpPr/>
          <p:nvPr/>
        </p:nvSpPr>
        <p:spPr>
          <a:xfrm>
            <a:off x="343735" y="3111810"/>
            <a:ext cx="57606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+mn-lt"/>
                <a:ea typeface="Calibri"/>
              </a:rPr>
              <a:t>Рассмотрим запрос</a:t>
            </a:r>
            <a:r>
              <a:rPr lang="ru-RU" sz="1600" dirty="0">
                <a:solidFill>
                  <a:srgbClr val="000000"/>
                </a:solidFill>
                <a:latin typeface="+mn-lt"/>
                <a:ea typeface="Calibri"/>
              </a:rPr>
              <a:t> </a:t>
            </a:r>
            <a:r>
              <a:rPr lang="ru-RU" sz="1600" b="1" i="1" dirty="0">
                <a:solidFill>
                  <a:srgbClr val="000000"/>
                </a:solidFill>
                <a:latin typeface="+mn-lt"/>
                <a:ea typeface="Calibri"/>
              </a:rPr>
              <a:t>«красный </a:t>
            </a:r>
            <a:r>
              <a:rPr lang="ru-RU" sz="1600" b="1" dirty="0">
                <a:solidFill>
                  <a:srgbClr val="000000"/>
                </a:solidFill>
                <a:latin typeface="+mn-lt"/>
                <a:ea typeface="Calibri"/>
              </a:rPr>
              <a:t>|</a:t>
            </a:r>
            <a:r>
              <a:rPr lang="ru-RU" sz="1600" b="1" i="1" dirty="0">
                <a:solidFill>
                  <a:srgbClr val="000000"/>
                </a:solidFill>
                <a:latin typeface="+mn-lt"/>
                <a:ea typeface="Calibri"/>
              </a:rPr>
              <a:t> синий»</a:t>
            </a:r>
            <a:r>
              <a:rPr lang="ru-RU" sz="1600" dirty="0">
                <a:solidFill>
                  <a:srgbClr val="000000"/>
                </a:solidFill>
                <a:latin typeface="+mn-lt"/>
                <a:ea typeface="Calibri"/>
              </a:rPr>
              <a:t>. Это те страницы, которые содержат или только слово «красный», или только слово «синий», или слова «красный» и «синий» одновременно. </a:t>
            </a:r>
            <a:r>
              <a:rPr lang="ru-RU" sz="1600" dirty="0">
                <a:latin typeface="+mn-lt"/>
                <a:ea typeface="Calibri"/>
              </a:rPr>
              <a:t>На диаграмме это будет область</a:t>
            </a:r>
            <a:r>
              <a:rPr lang="ru-RU" sz="1600" dirty="0">
                <a:solidFill>
                  <a:srgbClr val="000000"/>
                </a:solidFill>
                <a:latin typeface="+mn-lt"/>
                <a:ea typeface="Calibri"/>
              </a:rPr>
              <a:t>, соответствующая </a:t>
            </a:r>
            <a:r>
              <a:rPr lang="ru-RU" sz="1600" b="1" i="1" dirty="0">
                <a:solidFill>
                  <a:srgbClr val="000000"/>
                </a:solidFill>
                <a:latin typeface="+mn-lt"/>
                <a:ea typeface="Calibri"/>
              </a:rPr>
              <a:t>объединению</a:t>
            </a:r>
            <a:r>
              <a:rPr lang="ru-RU" sz="1600" dirty="0">
                <a:solidFill>
                  <a:srgbClr val="000000"/>
                </a:solidFill>
                <a:latin typeface="+mn-lt"/>
                <a:ea typeface="Calibri"/>
              </a:rPr>
              <a:t> множеств</a:t>
            </a:r>
            <a:r>
              <a:rPr lang="ru-RU" sz="1600" dirty="0" smtClean="0">
                <a:solidFill>
                  <a:srgbClr val="000000"/>
                </a:solidFill>
                <a:latin typeface="+mn-lt"/>
                <a:ea typeface="Calibri"/>
              </a:rPr>
              <a:t>.</a:t>
            </a:r>
          </a:p>
        </p:txBody>
      </p:sp>
      <p:grpSp>
        <p:nvGrpSpPr>
          <p:cNvPr id="35" name="Полотно 29"/>
          <p:cNvGrpSpPr/>
          <p:nvPr/>
        </p:nvGrpSpPr>
        <p:grpSpPr>
          <a:xfrm>
            <a:off x="6589730" y="3075806"/>
            <a:ext cx="1836000" cy="1173600"/>
            <a:chOff x="0" y="0"/>
            <a:chExt cx="2444750" cy="1568450"/>
          </a:xfrm>
        </p:grpSpPr>
        <p:sp>
          <p:nvSpPr>
            <p:cNvPr id="36" name="Прямоугольник 35"/>
            <p:cNvSpPr/>
            <p:nvPr/>
          </p:nvSpPr>
          <p:spPr>
            <a:xfrm>
              <a:off x="0" y="0"/>
              <a:ext cx="2444750" cy="1568450"/>
            </a:xfrm>
            <a:prstGeom prst="rect">
              <a:avLst/>
            </a:prstGeom>
          </p:spPr>
        </p:sp>
        <p:grpSp>
          <p:nvGrpSpPr>
            <p:cNvPr id="37" name="Группа 36"/>
            <p:cNvGrpSpPr/>
            <p:nvPr/>
          </p:nvGrpSpPr>
          <p:grpSpPr>
            <a:xfrm>
              <a:off x="113643" y="124331"/>
              <a:ext cx="2146852" cy="1304140"/>
              <a:chOff x="113643" y="124331"/>
              <a:chExt cx="2146852" cy="1304140"/>
            </a:xfrm>
          </p:grpSpPr>
          <p:grpSp>
            <p:nvGrpSpPr>
              <p:cNvPr id="38" name="Группа 37"/>
              <p:cNvGrpSpPr/>
              <p:nvPr/>
            </p:nvGrpSpPr>
            <p:grpSpPr>
              <a:xfrm>
                <a:off x="113643" y="124457"/>
                <a:ext cx="2146852" cy="1304014"/>
                <a:chOff x="672443" y="1483770"/>
                <a:chExt cx="2146852" cy="1304014"/>
              </a:xfrm>
            </p:grpSpPr>
            <p:sp>
              <p:nvSpPr>
                <p:cNvPr id="43" name="Овал 42"/>
                <p:cNvSpPr/>
                <p:nvPr/>
              </p:nvSpPr>
              <p:spPr>
                <a:xfrm>
                  <a:off x="672443" y="1483770"/>
                  <a:ext cx="1304014" cy="1304014"/>
                </a:xfrm>
                <a:prstGeom prst="ellipse">
                  <a:avLst/>
                </a:prstGeom>
                <a:pattFill prst="lgGrid">
                  <a:fgClr>
                    <a:srgbClr val="0070C0"/>
                  </a:fgClr>
                  <a:bgClr>
                    <a:srgbClr val="00B050"/>
                  </a:bgClr>
                </a:pattFill>
                <a:ln w="38100" cap="flat" cmpd="sng" algn="ctr">
                  <a:noFill/>
                  <a:prstDash val="solid"/>
                </a:ln>
                <a:effectLst/>
              </p:spPr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44" name="Овал 43"/>
                <p:cNvSpPr/>
                <p:nvPr/>
              </p:nvSpPr>
              <p:spPr>
                <a:xfrm>
                  <a:off x="1515281" y="1483770"/>
                  <a:ext cx="1304014" cy="1304014"/>
                </a:xfrm>
                <a:prstGeom prst="ellipse">
                  <a:avLst/>
                </a:prstGeom>
                <a:pattFill prst="lgGrid">
                  <a:fgClr>
                    <a:srgbClr val="0070C0"/>
                  </a:fgClr>
                  <a:bgClr>
                    <a:srgbClr val="00B050"/>
                  </a:bgClr>
                </a:pattFill>
                <a:ln w="38100" cap="flat" cmpd="sng" algn="ctr">
                  <a:noFill/>
                  <a:prstDash val="solid"/>
                </a:ln>
                <a:effectLst/>
              </p:spPr>
              <p:txBody>
                <a:bodyPr rot="0" spcFirstLastPara="0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ru-RU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39" name="Овал 38"/>
              <p:cNvSpPr/>
              <p:nvPr/>
            </p:nvSpPr>
            <p:spPr>
              <a:xfrm>
                <a:off x="113643" y="124331"/>
                <a:ext cx="1304014" cy="1304014"/>
              </a:xfrm>
              <a:prstGeom prst="ellipse">
                <a:avLst/>
              </a:prstGeom>
              <a:noFill/>
              <a:ln w="38100" cap="flat" cmpd="sng" algn="ctr">
                <a:solidFill>
                  <a:srgbClr val="FF0000"/>
                </a:solidFill>
                <a:prstDash val="solid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" name="Овал 39"/>
              <p:cNvSpPr/>
              <p:nvPr/>
            </p:nvSpPr>
            <p:spPr>
              <a:xfrm>
                <a:off x="956481" y="124331"/>
                <a:ext cx="1304014" cy="1304014"/>
              </a:xfrm>
              <a:prstGeom prst="ellipse">
                <a:avLst/>
              </a:prstGeom>
              <a:noFill/>
              <a:ln w="38100" cap="flat" cmpd="sng" algn="ctr">
                <a:solidFill>
                  <a:srgbClr val="0070C0"/>
                </a:solidFill>
                <a:prstDash val="solid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1" name="Поле 27"/>
              <p:cNvSpPr txBox="1"/>
              <p:nvPr/>
            </p:nvSpPr>
            <p:spPr>
              <a:xfrm>
                <a:off x="184018" y="370822"/>
                <a:ext cx="772478" cy="328318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72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n-lt"/>
                    <a:ea typeface="Calibri"/>
                  </a:rPr>
                  <a:t>красный</a:t>
                </a:r>
                <a:endParaRPr kumimoji="0" lang="ru-RU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lt"/>
                  <a:ea typeface="Calibri"/>
                </a:endParaRPr>
              </a:p>
            </p:txBody>
          </p:sp>
          <p:sp>
            <p:nvSpPr>
              <p:cNvPr id="42" name="Поле 28"/>
              <p:cNvSpPr txBox="1"/>
              <p:nvPr/>
            </p:nvSpPr>
            <p:spPr>
              <a:xfrm>
                <a:off x="1448791" y="363820"/>
                <a:ext cx="639818" cy="328318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72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0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+mn-lt"/>
                    <a:ea typeface="Calibri"/>
                  </a:rPr>
                  <a:t>синий</a:t>
                </a:r>
                <a:endParaRPr kumimoji="0" lang="ru-RU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lt"/>
                  <a:ea typeface="Calibri"/>
                </a:endParaRPr>
              </a:p>
            </p:txBody>
          </p:sp>
        </p:grpSp>
      </p:grpSp>
      <p:sp>
        <p:nvSpPr>
          <p:cNvPr id="6" name="Прямоугольник 5"/>
          <p:cNvSpPr/>
          <p:nvPr/>
        </p:nvSpPr>
        <p:spPr>
          <a:xfrm>
            <a:off x="359532" y="2527035"/>
            <a:ext cx="57606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1600" dirty="0">
                <a:solidFill>
                  <a:srgbClr val="000000"/>
                </a:solidFill>
                <a:latin typeface="Calibri"/>
              </a:rPr>
              <a:t>Операция логическое И (&amp;) приводит к уменьшению количества найденных страниц.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59531" y="4335946"/>
            <a:ext cx="574484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1600" dirty="0">
                <a:solidFill>
                  <a:srgbClr val="000000"/>
                </a:solidFill>
                <a:latin typeface="Calibri"/>
              </a:rPr>
              <a:t>Операция логическое ИЛИ ( | ) приводит к увеличению количества найденных страниц.</a:t>
            </a:r>
          </a:p>
        </p:txBody>
      </p:sp>
    </p:spTree>
    <p:extLst>
      <p:ext uri="{BB962C8B-B14F-4D97-AF65-F5344CB8AC3E}">
        <p14:creationId xmlns:p14="http://schemas.microsoft.com/office/powerpoint/2010/main" val="150854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34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8-1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7574" y="591530"/>
            <a:ext cx="858807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Calibri"/>
                <a:ea typeface="Calibri"/>
              </a:rPr>
              <a:t>В языке запросов поискового сервера для обозначения логической операции «ИЛИ» используется символ «|», а для обозначения логической операции «И» – символ «&amp;».</a:t>
            </a:r>
          </a:p>
          <a:p>
            <a:pPr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Calibri"/>
                <a:ea typeface="Calibri"/>
              </a:rPr>
              <a:t>В таблице приведены запросы и количество найденных по ним страниц некоторого сегмента сети Интернет. Считается, что все запросы выполнялись практически одновременно, так что набор страниц, содержащих все искомые слова, не изменялся за время выполнения запросов.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5505442"/>
              </p:ext>
            </p:extLst>
          </p:nvPr>
        </p:nvGraphicFramePr>
        <p:xfrm>
          <a:off x="1997228" y="2031690"/>
          <a:ext cx="5112568" cy="919619"/>
        </p:xfrm>
        <a:graphic>
          <a:graphicData uri="http://schemas.openxmlformats.org/drawingml/2006/table">
            <a:tbl>
              <a:tblPr firstRow="1" firstCol="1" bandRow="1"/>
              <a:tblGrid>
                <a:gridCol w="2527711"/>
                <a:gridCol w="2584857"/>
              </a:tblGrid>
              <a:tr h="22238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Запрос</a:t>
                      </a:r>
                      <a:endParaRPr lang="ru-RU" sz="1400" dirty="0">
                        <a:effectLst/>
                        <a:latin typeface="+mn-lt"/>
                        <a:ea typeface="Calibri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Найдено страниц </a:t>
                      </a:r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(</a:t>
                      </a:r>
                      <a:r>
                        <a:rPr lang="ru-RU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в тысячах)</a:t>
                      </a:r>
                      <a:endParaRPr lang="ru-RU" sz="1400" dirty="0">
                        <a:effectLst/>
                        <a:latin typeface="+mn-lt"/>
                        <a:ea typeface="Calibri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24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Волк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| </a:t>
                      </a:r>
                      <a:r>
                        <a:rPr lang="ru-RU" sz="14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Заяц</a:t>
                      </a:r>
                      <a:endParaRPr lang="ru-RU" sz="1400" dirty="0">
                        <a:effectLst/>
                        <a:latin typeface="+mn-lt"/>
                        <a:ea typeface="Calibri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780</a:t>
                      </a:r>
                      <a:endParaRPr lang="ru-RU" sz="1400" dirty="0">
                        <a:effectLst/>
                        <a:latin typeface="+mn-lt"/>
                        <a:ea typeface="Calibri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24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Волк</a:t>
                      </a:r>
                      <a:endParaRPr lang="ru-RU" sz="1400">
                        <a:effectLst/>
                        <a:latin typeface="+mn-lt"/>
                        <a:ea typeface="Calibri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260</a:t>
                      </a:r>
                      <a:endParaRPr lang="ru-RU" sz="1400" dirty="0">
                        <a:effectLst/>
                        <a:latin typeface="+mn-lt"/>
                        <a:ea typeface="Calibri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24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Волк &amp; Заяц</a:t>
                      </a:r>
                      <a:endParaRPr lang="ru-RU" sz="1400" dirty="0">
                        <a:effectLst/>
                        <a:latin typeface="+mn-lt"/>
                        <a:ea typeface="Calibri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50</a:t>
                      </a:r>
                      <a:endParaRPr lang="ru-RU" sz="1400" dirty="0">
                        <a:effectLst/>
                        <a:latin typeface="+mn-lt"/>
                        <a:ea typeface="Calibri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287574" y="3134833"/>
            <a:ext cx="85318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000000"/>
                </a:solidFill>
                <a:latin typeface="Calibri"/>
              </a:rPr>
              <a:t>Какое количество страниц (в тысячах) будет найдено по запросу </a:t>
            </a:r>
            <a:r>
              <a:rPr lang="ru-RU" sz="1600" i="1" dirty="0">
                <a:solidFill>
                  <a:srgbClr val="000000"/>
                </a:solidFill>
                <a:latin typeface="Calibri"/>
              </a:rPr>
              <a:t>Заяц</a:t>
            </a:r>
            <a:r>
              <a:rPr lang="ru-RU" sz="1600" dirty="0">
                <a:solidFill>
                  <a:srgbClr val="000000"/>
                </a:solidFill>
                <a:latin typeface="Calibri"/>
              </a:rPr>
              <a:t>? </a:t>
            </a:r>
          </a:p>
        </p:txBody>
      </p:sp>
    </p:spTree>
    <p:extLst>
      <p:ext uri="{BB962C8B-B14F-4D97-AF65-F5344CB8AC3E}">
        <p14:creationId xmlns:p14="http://schemas.microsoft.com/office/powerpoint/2010/main" val="388922469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effectLst/>
                <a:latin typeface="Times New Roman"/>
                <a:ea typeface="Calibri"/>
              </a:rPr>
              <a:t>8-1</a:t>
            </a:r>
            <a:endParaRPr lang="ru-RU" sz="1600" dirty="0">
              <a:effectLst/>
              <a:latin typeface="Times New Roman"/>
              <a:ea typeface="Calibri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84291" y="1974200"/>
            <a:ext cx="864419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Решение.</a:t>
            </a:r>
            <a:endParaRPr lang="ru-RU" sz="1600" dirty="0">
              <a:solidFill>
                <a:srgbClr val="000099"/>
              </a:solidFill>
              <a:latin typeface="Calibri"/>
            </a:endParaRPr>
          </a:p>
          <a:p>
            <a:pPr lvl="0" algn="just"/>
            <a:r>
              <a:rPr lang="ru-RU" sz="1600" dirty="0">
                <a:solidFill>
                  <a:srgbClr val="000099"/>
                </a:solidFill>
                <a:latin typeface="Calibri"/>
              </a:rPr>
              <a:t>Используем графический способ решения с помощью кругов Эйлера. </a:t>
            </a:r>
            <a:endParaRPr lang="ru-RU" sz="1600" dirty="0" smtClean="0">
              <a:solidFill>
                <a:srgbClr val="000099"/>
              </a:solidFill>
              <a:latin typeface="Calibri"/>
            </a:endParaRPr>
          </a:p>
          <a:p>
            <a:pPr lvl="0" algn="just"/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Обозначим 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части кругов буквами и запишем соответствующие им значения по данным таблицы.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84291" y="4657287"/>
            <a:ext cx="132119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 570.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092788"/>
              </p:ext>
            </p:extLst>
          </p:nvPr>
        </p:nvGraphicFramePr>
        <p:xfrm>
          <a:off x="2555776" y="644019"/>
          <a:ext cx="5112568" cy="919619"/>
        </p:xfrm>
        <a:graphic>
          <a:graphicData uri="http://schemas.openxmlformats.org/drawingml/2006/table">
            <a:tbl>
              <a:tblPr firstRow="1" firstCol="1" bandRow="1"/>
              <a:tblGrid>
                <a:gridCol w="2527711"/>
                <a:gridCol w="2584857"/>
              </a:tblGrid>
              <a:tr h="22238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Запрос</a:t>
                      </a:r>
                      <a:endParaRPr lang="ru-RU" sz="1400" dirty="0">
                        <a:effectLst/>
                        <a:latin typeface="+mn-lt"/>
                        <a:ea typeface="Calibri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Найдено страниц </a:t>
                      </a:r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(</a:t>
                      </a:r>
                      <a:r>
                        <a:rPr lang="ru-RU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в тысячах)</a:t>
                      </a:r>
                      <a:endParaRPr lang="ru-RU" sz="1400" dirty="0">
                        <a:effectLst/>
                        <a:latin typeface="+mn-lt"/>
                        <a:ea typeface="Calibri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24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Волк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| </a:t>
                      </a:r>
                      <a:r>
                        <a:rPr lang="ru-RU" sz="14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Заяц</a:t>
                      </a:r>
                      <a:endParaRPr lang="ru-RU" sz="1400" dirty="0">
                        <a:effectLst/>
                        <a:latin typeface="+mn-lt"/>
                        <a:ea typeface="Calibri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780</a:t>
                      </a:r>
                      <a:endParaRPr lang="ru-RU" sz="1400" dirty="0">
                        <a:effectLst/>
                        <a:latin typeface="+mn-lt"/>
                        <a:ea typeface="Calibri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24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Волк</a:t>
                      </a:r>
                      <a:endParaRPr lang="ru-RU" sz="1400">
                        <a:effectLst/>
                        <a:latin typeface="+mn-lt"/>
                        <a:ea typeface="Calibri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260</a:t>
                      </a:r>
                      <a:endParaRPr lang="ru-RU" sz="1400" dirty="0">
                        <a:effectLst/>
                        <a:latin typeface="+mn-lt"/>
                        <a:ea typeface="Calibri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24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Волк &amp; Заяц</a:t>
                      </a:r>
                      <a:endParaRPr lang="ru-RU" sz="1400" dirty="0">
                        <a:effectLst/>
                        <a:latin typeface="+mn-lt"/>
                        <a:ea typeface="Calibri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50</a:t>
                      </a:r>
                      <a:endParaRPr lang="ru-RU" sz="1400" dirty="0">
                        <a:effectLst/>
                        <a:latin typeface="+mn-lt"/>
                        <a:ea typeface="Calibri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284291" y="1635646"/>
            <a:ext cx="85318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+mn-lt"/>
              </a:rPr>
              <a:t>Какое количество страниц (в тысячах) будет найдено по запросу </a:t>
            </a:r>
            <a:r>
              <a:rPr lang="ru-RU" sz="1600" i="1" dirty="0">
                <a:latin typeface="+mn-lt"/>
              </a:rPr>
              <a:t>Заяц</a:t>
            </a:r>
            <a:r>
              <a:rPr lang="ru-RU" sz="1600" dirty="0">
                <a:latin typeface="+mn-lt"/>
              </a:rPr>
              <a:t>? </a:t>
            </a:r>
          </a:p>
        </p:txBody>
      </p:sp>
      <p:grpSp>
        <p:nvGrpSpPr>
          <p:cNvPr id="23" name="Группа 22"/>
          <p:cNvGrpSpPr/>
          <p:nvPr/>
        </p:nvGrpSpPr>
        <p:grpSpPr>
          <a:xfrm>
            <a:off x="431540" y="2852537"/>
            <a:ext cx="2146300" cy="1581785"/>
            <a:chOff x="190832" y="95416"/>
            <a:chExt cx="2146852" cy="1582310"/>
          </a:xfrm>
        </p:grpSpPr>
        <p:sp>
          <p:nvSpPr>
            <p:cNvPr id="24" name="Овал 23"/>
            <p:cNvSpPr/>
            <p:nvPr/>
          </p:nvSpPr>
          <p:spPr>
            <a:xfrm>
              <a:off x="190832" y="373712"/>
              <a:ext cx="1304014" cy="1304014"/>
            </a:xfrm>
            <a:prstGeom prst="ellipse">
              <a:avLst/>
            </a:prstGeom>
            <a:noFill/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5" name="Овал 24"/>
            <p:cNvSpPr/>
            <p:nvPr/>
          </p:nvSpPr>
          <p:spPr>
            <a:xfrm>
              <a:off x="1033670" y="373712"/>
              <a:ext cx="1304014" cy="1304014"/>
            </a:xfrm>
            <a:prstGeom prst="ellipse">
              <a:avLst/>
            </a:prstGeom>
            <a:noFill/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6" name="Поле 4"/>
            <p:cNvSpPr txBox="1"/>
            <p:nvPr/>
          </p:nvSpPr>
          <p:spPr>
            <a:xfrm>
              <a:off x="421420" y="95416"/>
              <a:ext cx="683812" cy="278296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1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lt"/>
                  <a:ea typeface="Calibri"/>
                </a:rPr>
                <a:t>Волк</a:t>
              </a:r>
              <a:endPara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  <a:ea typeface="Calibri"/>
              </a:endParaRPr>
            </a:p>
          </p:txBody>
        </p:sp>
        <p:sp>
          <p:nvSpPr>
            <p:cNvPr id="27" name="Поле 5"/>
            <p:cNvSpPr txBox="1"/>
            <p:nvPr/>
          </p:nvSpPr>
          <p:spPr>
            <a:xfrm>
              <a:off x="1399431" y="111319"/>
              <a:ext cx="683812" cy="278296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200" b="0" i="1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lt"/>
                  <a:ea typeface="Calibri"/>
                </a:rPr>
                <a:t>Заяц</a:t>
              </a:r>
              <a:endPara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  <a:ea typeface="Calibri"/>
              </a:endParaRPr>
            </a:p>
          </p:txBody>
        </p:sp>
        <p:sp>
          <p:nvSpPr>
            <p:cNvPr id="28" name="Поле 6"/>
            <p:cNvSpPr txBox="1"/>
            <p:nvPr/>
          </p:nvSpPr>
          <p:spPr>
            <a:xfrm>
              <a:off x="349858" y="628153"/>
              <a:ext cx="310100" cy="278296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1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lt"/>
                  <a:ea typeface="Calibri"/>
                </a:rPr>
                <a:t>a</a:t>
              </a:r>
              <a:endPara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  <a:ea typeface="Calibri"/>
              </a:endParaRPr>
            </a:p>
          </p:txBody>
        </p:sp>
        <p:sp>
          <p:nvSpPr>
            <p:cNvPr id="29" name="Поле 7"/>
            <p:cNvSpPr txBox="1"/>
            <p:nvPr/>
          </p:nvSpPr>
          <p:spPr>
            <a:xfrm>
              <a:off x="1105232" y="771276"/>
              <a:ext cx="310100" cy="278296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1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lt"/>
                  <a:ea typeface="Calibri"/>
                </a:rPr>
                <a:t>b</a:t>
              </a:r>
              <a:endPara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  <a:ea typeface="Calibri"/>
              </a:endParaRPr>
            </a:p>
          </p:txBody>
        </p:sp>
        <p:sp>
          <p:nvSpPr>
            <p:cNvPr id="30" name="Поле 8"/>
            <p:cNvSpPr txBox="1"/>
            <p:nvPr/>
          </p:nvSpPr>
          <p:spPr>
            <a:xfrm>
              <a:off x="1741335" y="620201"/>
              <a:ext cx="310100" cy="278296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1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lt"/>
                  <a:ea typeface="Calibri"/>
                </a:rPr>
                <a:t>c</a:t>
              </a:r>
              <a:endPara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  <a:ea typeface="Calibri"/>
              </a:endParaRPr>
            </a:p>
          </p:txBody>
        </p:sp>
      </p:grpSp>
      <p:sp>
        <p:nvSpPr>
          <p:cNvPr id="4" name="Прямоугольник 3"/>
          <p:cNvSpPr/>
          <p:nvPr/>
        </p:nvSpPr>
        <p:spPr>
          <a:xfrm>
            <a:off x="3491880" y="2852270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ru-RU" sz="1400" i="1" dirty="0">
                <a:solidFill>
                  <a:srgbClr val="000099"/>
                </a:solidFill>
                <a:latin typeface="Calibri"/>
                <a:ea typeface="Times New Roman"/>
              </a:rPr>
              <a:t>Волк 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Times New Roman"/>
              </a:rPr>
              <a:t>| </a:t>
            </a:r>
            <a:r>
              <a:rPr lang="ru-RU" sz="1400" i="1" dirty="0">
                <a:solidFill>
                  <a:srgbClr val="000099"/>
                </a:solidFill>
                <a:latin typeface="Calibri"/>
                <a:ea typeface="Times New Roman"/>
              </a:rPr>
              <a:t>Заяц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Times New Roman"/>
              </a:rPr>
              <a:t> = a + b + c = 780</a:t>
            </a:r>
            <a:endParaRPr lang="ru-RU" sz="1400" dirty="0">
              <a:solidFill>
                <a:srgbClr val="000099"/>
              </a:solidFill>
              <a:latin typeface="Calibri"/>
              <a:ea typeface="Calibri"/>
            </a:endParaRPr>
          </a:p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ru-RU" sz="1400" i="1" dirty="0">
                <a:solidFill>
                  <a:srgbClr val="000099"/>
                </a:solidFill>
                <a:latin typeface="Calibri"/>
                <a:ea typeface="Times New Roman"/>
              </a:rPr>
              <a:t>Волк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Times New Roman"/>
              </a:rPr>
              <a:t> = a + b = 260</a:t>
            </a:r>
            <a:endParaRPr lang="ru-RU" sz="1400" dirty="0">
              <a:solidFill>
                <a:srgbClr val="000099"/>
              </a:solidFill>
              <a:latin typeface="Calibri"/>
              <a:ea typeface="Calibri"/>
            </a:endParaRPr>
          </a:p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ru-RU" sz="1400" i="1" dirty="0">
                <a:solidFill>
                  <a:srgbClr val="000099"/>
                </a:solidFill>
                <a:latin typeface="Calibri"/>
                <a:ea typeface="Times New Roman"/>
              </a:rPr>
              <a:t>Волк &amp; Заяц = 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Times New Roman"/>
              </a:rPr>
              <a:t>b</a:t>
            </a:r>
            <a:r>
              <a:rPr lang="ru-RU" sz="1400" i="1" dirty="0">
                <a:solidFill>
                  <a:srgbClr val="000099"/>
                </a:solidFill>
                <a:latin typeface="Calibri"/>
                <a:ea typeface="Times New Roman"/>
              </a:rPr>
              <a:t> = 50</a:t>
            </a:r>
            <a:endParaRPr lang="ru-RU" sz="1400" dirty="0">
              <a:solidFill>
                <a:srgbClr val="000099"/>
              </a:solidFill>
              <a:latin typeface="Calibri"/>
              <a:ea typeface="Calibri"/>
            </a:endParaRPr>
          </a:p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ru-RU" sz="1400" i="1" dirty="0">
                <a:solidFill>
                  <a:srgbClr val="000099"/>
                </a:solidFill>
                <a:latin typeface="Calibri"/>
                <a:ea typeface="Times New Roman"/>
              </a:rPr>
              <a:t>Найти: Заяц = 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Times New Roman"/>
              </a:rPr>
              <a:t>b</a:t>
            </a:r>
            <a:r>
              <a:rPr lang="ru-RU" sz="1400" i="1" dirty="0">
                <a:solidFill>
                  <a:srgbClr val="000099"/>
                </a:solidFill>
                <a:latin typeface="Calibri"/>
                <a:ea typeface="Times New Roman"/>
              </a:rPr>
              <a:t> + 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Times New Roman"/>
              </a:rPr>
              <a:t>c</a:t>
            </a:r>
            <a:r>
              <a:rPr lang="ru-RU" sz="1400" i="1" dirty="0">
                <a:solidFill>
                  <a:srgbClr val="000099"/>
                </a:solidFill>
                <a:latin typeface="Calibri"/>
                <a:ea typeface="Times New Roman"/>
              </a:rPr>
              <a:t> = ?</a:t>
            </a:r>
            <a:endParaRPr lang="ru-RU" sz="1400" dirty="0">
              <a:solidFill>
                <a:srgbClr val="000099"/>
              </a:solidFill>
              <a:latin typeface="Calibri"/>
              <a:ea typeface="Calibri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91880" y="3933364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solidFill>
                  <a:srgbClr val="000099"/>
                </a:solidFill>
                <a:latin typeface="Calibri"/>
                <a:ea typeface="Calibri"/>
              </a:rPr>
              <a:t>c = (a + b + c) – (a + b) = 780 – 260 = 520</a:t>
            </a:r>
            <a:endParaRPr lang="ru-RU" sz="1400" dirty="0">
              <a:solidFill>
                <a:srgbClr val="000099"/>
              </a:solidFill>
              <a:latin typeface="Calibri"/>
              <a:ea typeface="Calibri"/>
            </a:endParaRPr>
          </a:p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solidFill>
                  <a:srgbClr val="000099"/>
                </a:solidFill>
                <a:latin typeface="Calibri"/>
                <a:ea typeface="Calibri"/>
              </a:rPr>
              <a:t>b + c = 50 + 520 = 570</a:t>
            </a:r>
            <a:endParaRPr lang="ru-RU" sz="1400" dirty="0">
              <a:solidFill>
                <a:srgbClr val="000099"/>
              </a:solidFill>
              <a:latin typeface="Calibri"/>
              <a:ea typeface="Calibri"/>
            </a:endParaRPr>
          </a:p>
        </p:txBody>
      </p:sp>
      <p:grpSp>
        <p:nvGrpSpPr>
          <p:cNvPr id="13" name="Группа 12"/>
          <p:cNvGrpSpPr/>
          <p:nvPr/>
        </p:nvGrpSpPr>
        <p:grpSpPr>
          <a:xfrm>
            <a:off x="3275856" y="2924278"/>
            <a:ext cx="3384376" cy="1699700"/>
            <a:chOff x="3275856" y="2924278"/>
            <a:chExt cx="3384376" cy="1699700"/>
          </a:xfrm>
        </p:grpSpPr>
        <p:cxnSp>
          <p:nvCxnSpPr>
            <p:cNvPr id="8" name="Прямая соединительная линия 7"/>
            <p:cNvCxnSpPr/>
            <p:nvPr/>
          </p:nvCxnSpPr>
          <p:spPr>
            <a:xfrm>
              <a:off x="3275856" y="2924278"/>
              <a:ext cx="0" cy="1699700"/>
            </a:xfrm>
            <a:prstGeom prst="line">
              <a:avLst/>
            </a:prstGeom>
            <a:ln w="12700">
              <a:solidFill>
                <a:srgbClr val="0000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>
              <a:off x="3275856" y="3832629"/>
              <a:ext cx="3384376" cy="0"/>
            </a:xfrm>
            <a:prstGeom prst="line">
              <a:avLst/>
            </a:prstGeom>
            <a:ln w="12700">
              <a:solidFill>
                <a:srgbClr val="0000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4949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11" grpId="0"/>
      <p:bldP spid="4" grpId="0" build="p"/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8-2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84291" y="1974200"/>
            <a:ext cx="85521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Решение.</a:t>
            </a:r>
            <a:endParaRPr lang="ru-RU" sz="1600" dirty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600" dirty="0">
                <a:solidFill>
                  <a:srgbClr val="000099"/>
                </a:solidFill>
                <a:latin typeface="Calibri"/>
              </a:rPr>
              <a:t>Используем графический способ решения с помощью кругов Эйлера.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84291" y="4669728"/>
            <a:ext cx="121700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 14.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5800006"/>
              </p:ext>
            </p:extLst>
          </p:nvPr>
        </p:nvGraphicFramePr>
        <p:xfrm>
          <a:off x="2555776" y="644019"/>
          <a:ext cx="5112568" cy="919619"/>
        </p:xfrm>
        <a:graphic>
          <a:graphicData uri="http://schemas.openxmlformats.org/drawingml/2006/table">
            <a:tbl>
              <a:tblPr firstRow="1" firstCol="1" bandRow="1"/>
              <a:tblGrid>
                <a:gridCol w="2527711"/>
                <a:gridCol w="2584857"/>
              </a:tblGrid>
              <a:tr h="22238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Запрос</a:t>
                      </a:r>
                      <a:endParaRPr lang="ru-RU" sz="1400" dirty="0">
                        <a:effectLst/>
                        <a:latin typeface="+mn-lt"/>
                        <a:ea typeface="Calibri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Найдено страниц </a:t>
                      </a:r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(</a:t>
                      </a:r>
                      <a:r>
                        <a:rPr lang="ru-RU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в тысячах)</a:t>
                      </a:r>
                      <a:endParaRPr lang="ru-RU" sz="1400" dirty="0">
                        <a:effectLst/>
                        <a:latin typeface="+mn-lt"/>
                        <a:ea typeface="Calibri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24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1" dirty="0">
                          <a:effectLst/>
                          <a:latin typeface="+mn-lt"/>
                          <a:ea typeface="Calibri"/>
                        </a:rPr>
                        <a:t>Сканер | Принтер</a:t>
                      </a:r>
                      <a:endParaRPr lang="ru-RU" sz="1400" dirty="0">
                        <a:effectLst/>
                        <a:latin typeface="+mn-lt"/>
                        <a:ea typeface="Calibri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  <a:ea typeface="Calibri"/>
                        </a:rPr>
                        <a:t>140</a:t>
                      </a: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24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1">
                          <a:effectLst/>
                          <a:latin typeface="+mn-lt"/>
                          <a:ea typeface="Calibri"/>
                        </a:rPr>
                        <a:t>Сканер</a:t>
                      </a:r>
                      <a:endParaRPr lang="ru-RU" sz="1400">
                        <a:effectLst/>
                        <a:latin typeface="+mn-lt"/>
                        <a:ea typeface="Calibri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  <a:ea typeface="Calibri"/>
                        </a:rPr>
                        <a:t>89</a:t>
                      </a: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24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1">
                          <a:effectLst/>
                          <a:latin typeface="+mn-lt"/>
                          <a:ea typeface="Calibri"/>
                        </a:rPr>
                        <a:t>Принтер</a:t>
                      </a:r>
                      <a:endParaRPr lang="ru-RU" sz="1400">
                        <a:effectLst/>
                        <a:latin typeface="+mn-lt"/>
                        <a:ea typeface="Calibri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  <a:ea typeface="Calibri"/>
                        </a:rPr>
                        <a:t>65</a:t>
                      </a: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284291" y="1635646"/>
            <a:ext cx="85318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000000"/>
                </a:solidFill>
                <a:latin typeface="Calibri"/>
              </a:rPr>
              <a:t>Какое количество страниц (в тысячах) будет найдено по запросу </a:t>
            </a:r>
            <a:r>
              <a:rPr lang="ru-RU" sz="1600" i="1" dirty="0">
                <a:solidFill>
                  <a:srgbClr val="000000"/>
                </a:solidFill>
                <a:latin typeface="Calibri"/>
              </a:rPr>
              <a:t>Сканер &amp; Принтер</a:t>
            </a:r>
            <a:r>
              <a:rPr lang="ru-RU" sz="1600" dirty="0" smtClean="0">
                <a:solidFill>
                  <a:srgbClr val="000000"/>
                </a:solidFill>
                <a:latin typeface="Calibri"/>
              </a:rPr>
              <a:t>? </a:t>
            </a:r>
            <a:endParaRPr lang="ru-RU" sz="1600" dirty="0">
              <a:solidFill>
                <a:srgbClr val="000000"/>
              </a:solidFill>
              <a:latin typeface="Calibri"/>
            </a:endParaRPr>
          </a:p>
        </p:txBody>
      </p:sp>
      <p:grpSp>
        <p:nvGrpSpPr>
          <p:cNvPr id="23" name="Группа 22"/>
          <p:cNvGrpSpPr/>
          <p:nvPr/>
        </p:nvGrpSpPr>
        <p:grpSpPr>
          <a:xfrm>
            <a:off x="436803" y="2859782"/>
            <a:ext cx="2146300" cy="1581785"/>
            <a:chOff x="190832" y="95416"/>
            <a:chExt cx="2146852" cy="1582310"/>
          </a:xfrm>
        </p:grpSpPr>
        <p:sp>
          <p:nvSpPr>
            <p:cNvPr id="24" name="Овал 23"/>
            <p:cNvSpPr/>
            <p:nvPr/>
          </p:nvSpPr>
          <p:spPr>
            <a:xfrm>
              <a:off x="190832" y="373712"/>
              <a:ext cx="1304014" cy="1304014"/>
            </a:xfrm>
            <a:prstGeom prst="ellipse">
              <a:avLst/>
            </a:prstGeom>
            <a:noFill/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ru-RU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25" name="Овал 24"/>
            <p:cNvSpPr/>
            <p:nvPr/>
          </p:nvSpPr>
          <p:spPr>
            <a:xfrm>
              <a:off x="1033670" y="373712"/>
              <a:ext cx="1304014" cy="1304014"/>
            </a:xfrm>
            <a:prstGeom prst="ellipse">
              <a:avLst/>
            </a:prstGeom>
            <a:noFill/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ru-RU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26" name="Поле 4"/>
            <p:cNvSpPr txBox="1"/>
            <p:nvPr/>
          </p:nvSpPr>
          <p:spPr>
            <a:xfrm>
              <a:off x="421420" y="95416"/>
              <a:ext cx="683812" cy="278296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ru-RU" sz="1200" i="1" kern="0" dirty="0" smtClean="0">
                  <a:solidFill>
                    <a:sysClr val="windowText" lastClr="000000"/>
                  </a:solidFill>
                  <a:latin typeface="+mn-lt"/>
                  <a:ea typeface="Calibri"/>
                </a:rPr>
                <a:t>Сканер</a:t>
              </a:r>
              <a:endParaRPr lang="ru-RU" sz="1200" kern="0" dirty="0">
                <a:solidFill>
                  <a:sysClr val="windowText" lastClr="000000"/>
                </a:solidFill>
                <a:latin typeface="+mn-lt"/>
                <a:ea typeface="Calibri"/>
              </a:endParaRPr>
            </a:p>
          </p:txBody>
        </p:sp>
        <p:sp>
          <p:nvSpPr>
            <p:cNvPr id="27" name="Поле 5"/>
            <p:cNvSpPr txBox="1"/>
            <p:nvPr/>
          </p:nvSpPr>
          <p:spPr>
            <a:xfrm>
              <a:off x="1399431" y="111319"/>
              <a:ext cx="683812" cy="278296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ru-RU" sz="1200" i="1" kern="0" dirty="0" smtClean="0">
                  <a:solidFill>
                    <a:sysClr val="windowText" lastClr="000000"/>
                  </a:solidFill>
                  <a:latin typeface="+mn-lt"/>
                  <a:ea typeface="Calibri"/>
                </a:rPr>
                <a:t>Принтер</a:t>
              </a:r>
              <a:endParaRPr lang="ru-RU" sz="1200" kern="0" dirty="0">
                <a:solidFill>
                  <a:sysClr val="windowText" lastClr="000000"/>
                </a:solidFill>
                <a:latin typeface="+mn-lt"/>
                <a:ea typeface="Calibri"/>
              </a:endParaRPr>
            </a:p>
          </p:txBody>
        </p:sp>
        <p:sp>
          <p:nvSpPr>
            <p:cNvPr id="28" name="Поле 6"/>
            <p:cNvSpPr txBox="1"/>
            <p:nvPr/>
          </p:nvSpPr>
          <p:spPr>
            <a:xfrm>
              <a:off x="349858" y="628153"/>
              <a:ext cx="310100" cy="278296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400" b="1" i="1" kern="0" dirty="0">
                  <a:solidFill>
                    <a:sysClr val="windowText" lastClr="000000"/>
                  </a:solidFill>
                  <a:latin typeface="+mn-lt"/>
                  <a:ea typeface="Calibri"/>
                </a:rPr>
                <a:t>a</a:t>
              </a:r>
              <a:endParaRPr lang="ru-RU" sz="1200" kern="0" dirty="0">
                <a:solidFill>
                  <a:sysClr val="windowText" lastClr="000000"/>
                </a:solidFill>
                <a:latin typeface="+mn-lt"/>
                <a:ea typeface="Calibri"/>
              </a:endParaRPr>
            </a:p>
          </p:txBody>
        </p:sp>
        <p:sp>
          <p:nvSpPr>
            <p:cNvPr id="29" name="Поле 7"/>
            <p:cNvSpPr txBox="1"/>
            <p:nvPr/>
          </p:nvSpPr>
          <p:spPr>
            <a:xfrm>
              <a:off x="1105232" y="771276"/>
              <a:ext cx="310100" cy="278296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400" b="1" i="1" kern="0">
                  <a:solidFill>
                    <a:sysClr val="windowText" lastClr="000000"/>
                  </a:solidFill>
                  <a:latin typeface="+mn-lt"/>
                  <a:ea typeface="Calibri"/>
                </a:rPr>
                <a:t>b</a:t>
              </a:r>
              <a:endParaRPr lang="ru-RU" sz="1200" kern="0">
                <a:solidFill>
                  <a:sysClr val="windowText" lastClr="000000"/>
                </a:solidFill>
                <a:latin typeface="+mn-lt"/>
                <a:ea typeface="Calibri"/>
              </a:endParaRPr>
            </a:p>
          </p:txBody>
        </p:sp>
        <p:sp>
          <p:nvSpPr>
            <p:cNvPr id="30" name="Поле 8"/>
            <p:cNvSpPr txBox="1"/>
            <p:nvPr/>
          </p:nvSpPr>
          <p:spPr>
            <a:xfrm>
              <a:off x="1741335" y="620201"/>
              <a:ext cx="310100" cy="278296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400" b="1" i="1" kern="0">
                  <a:solidFill>
                    <a:sysClr val="windowText" lastClr="000000"/>
                  </a:solidFill>
                  <a:latin typeface="+mn-lt"/>
                  <a:ea typeface="Calibri"/>
                </a:rPr>
                <a:t>c</a:t>
              </a:r>
              <a:endParaRPr lang="ru-RU" sz="1200" kern="0">
                <a:solidFill>
                  <a:sysClr val="windowText" lastClr="000000"/>
                </a:solidFill>
                <a:latin typeface="+mn-lt"/>
                <a:ea typeface="Calibri"/>
              </a:endParaRPr>
            </a:p>
          </p:txBody>
        </p:sp>
      </p:grpSp>
      <p:sp>
        <p:nvSpPr>
          <p:cNvPr id="4" name="Прямоугольник 3"/>
          <p:cNvSpPr/>
          <p:nvPr/>
        </p:nvSpPr>
        <p:spPr>
          <a:xfrm>
            <a:off x="3383868" y="2857406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ru-RU" sz="1400" i="1" dirty="0">
                <a:solidFill>
                  <a:srgbClr val="000099"/>
                </a:solidFill>
                <a:latin typeface="Calibri"/>
                <a:ea typeface="Times New Roman"/>
              </a:rPr>
              <a:t>Сканер | Принтер = a + b + c = 140</a:t>
            </a:r>
          </a:p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ru-RU" sz="1400" i="1" dirty="0">
                <a:solidFill>
                  <a:srgbClr val="000099"/>
                </a:solidFill>
                <a:latin typeface="Calibri"/>
                <a:ea typeface="Times New Roman"/>
              </a:rPr>
              <a:t>Сканер = a + b = 89</a:t>
            </a:r>
          </a:p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ru-RU" sz="1400" i="1" dirty="0">
                <a:solidFill>
                  <a:srgbClr val="000099"/>
                </a:solidFill>
                <a:latin typeface="Calibri"/>
                <a:ea typeface="Times New Roman"/>
              </a:rPr>
              <a:t>Принтер = b + c = 65</a:t>
            </a:r>
          </a:p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ru-RU" sz="1400" i="1" dirty="0">
                <a:solidFill>
                  <a:srgbClr val="000099"/>
                </a:solidFill>
                <a:latin typeface="Calibri"/>
                <a:ea typeface="Times New Roman"/>
              </a:rPr>
              <a:t>Найти: Сканер &amp; Принтер = b = 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383868" y="4011910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solidFill>
                  <a:srgbClr val="000099"/>
                </a:solidFill>
                <a:latin typeface="Calibri"/>
                <a:ea typeface="Calibri"/>
              </a:rPr>
              <a:t>c = (a + b + c) – (a + b) = 140 – 89 = 51</a:t>
            </a:r>
          </a:p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solidFill>
                  <a:srgbClr val="000099"/>
                </a:solidFill>
                <a:latin typeface="Calibri"/>
                <a:ea typeface="Calibri"/>
              </a:rPr>
              <a:t>b = (b + c) – c = 65 – 51 = 14</a:t>
            </a:r>
          </a:p>
        </p:txBody>
      </p:sp>
      <p:grpSp>
        <p:nvGrpSpPr>
          <p:cNvPr id="18" name="Группа 17"/>
          <p:cNvGrpSpPr/>
          <p:nvPr/>
        </p:nvGrpSpPr>
        <p:grpSpPr>
          <a:xfrm>
            <a:off x="3275856" y="2924278"/>
            <a:ext cx="3384376" cy="1699700"/>
            <a:chOff x="3275856" y="2924278"/>
            <a:chExt cx="3384376" cy="1699700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>
              <a:off x="3275856" y="2924278"/>
              <a:ext cx="0" cy="1699700"/>
            </a:xfrm>
            <a:prstGeom prst="line">
              <a:avLst/>
            </a:prstGeom>
            <a:ln w="12700">
              <a:solidFill>
                <a:srgbClr val="0000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>
              <a:off x="3275856" y="3832629"/>
              <a:ext cx="3384376" cy="0"/>
            </a:xfrm>
            <a:prstGeom prst="line">
              <a:avLst/>
            </a:prstGeom>
            <a:ln w="12700">
              <a:solidFill>
                <a:srgbClr val="0000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95387722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4" grpId="0" build="p"/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8-3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84291" y="1974200"/>
            <a:ext cx="85521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Решение.</a:t>
            </a:r>
            <a:endParaRPr lang="ru-RU" sz="1600" dirty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600" dirty="0">
                <a:solidFill>
                  <a:srgbClr val="000099"/>
                </a:solidFill>
                <a:latin typeface="Calibri"/>
              </a:rPr>
              <a:t>Используем графический способ решения с помощью кругов Эйлера.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84291" y="4669728"/>
            <a:ext cx="132119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 185.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9217580"/>
              </p:ext>
            </p:extLst>
          </p:nvPr>
        </p:nvGraphicFramePr>
        <p:xfrm>
          <a:off x="2555776" y="644019"/>
          <a:ext cx="5112568" cy="919619"/>
        </p:xfrm>
        <a:graphic>
          <a:graphicData uri="http://schemas.openxmlformats.org/drawingml/2006/table">
            <a:tbl>
              <a:tblPr firstRow="1" firstCol="1" bandRow="1"/>
              <a:tblGrid>
                <a:gridCol w="2527711"/>
                <a:gridCol w="2584857"/>
              </a:tblGrid>
              <a:tr h="22238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Запрос</a:t>
                      </a:r>
                      <a:endParaRPr lang="ru-RU" sz="1400" dirty="0">
                        <a:effectLst/>
                        <a:latin typeface="+mn-lt"/>
                        <a:ea typeface="Calibri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Найдено страниц </a:t>
                      </a:r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(</a:t>
                      </a:r>
                      <a:r>
                        <a:rPr lang="ru-RU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в тысячах)</a:t>
                      </a:r>
                      <a:endParaRPr lang="ru-RU" sz="1400" dirty="0">
                        <a:effectLst/>
                        <a:latin typeface="+mn-lt"/>
                        <a:ea typeface="Calibri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24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1" dirty="0">
                          <a:effectLst/>
                          <a:latin typeface="+mn-lt"/>
                          <a:ea typeface="Calibri"/>
                        </a:rPr>
                        <a:t>Футбол &amp; Хоккей</a:t>
                      </a:r>
                      <a:endParaRPr lang="ru-RU" sz="1400" dirty="0">
                        <a:effectLst/>
                        <a:latin typeface="+mn-lt"/>
                        <a:ea typeface="Calibri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+mn-lt"/>
                          <a:ea typeface="Calibri"/>
                        </a:rPr>
                        <a:t>120</a:t>
                      </a: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24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1">
                          <a:effectLst/>
                          <a:latin typeface="+mn-lt"/>
                          <a:ea typeface="Calibri"/>
                        </a:rPr>
                        <a:t>Футбол</a:t>
                      </a:r>
                      <a:endParaRPr lang="ru-RU" sz="1400">
                        <a:effectLst/>
                        <a:latin typeface="+mn-lt"/>
                        <a:ea typeface="Calibri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+mn-lt"/>
                          <a:ea typeface="Calibri"/>
                        </a:rPr>
                        <a:t>170</a:t>
                      </a: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24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1">
                          <a:effectLst/>
                          <a:latin typeface="+mn-lt"/>
                          <a:ea typeface="Calibri"/>
                        </a:rPr>
                        <a:t>Хоккей</a:t>
                      </a:r>
                      <a:endParaRPr lang="ru-RU" sz="1400">
                        <a:effectLst/>
                        <a:latin typeface="+mn-lt"/>
                        <a:ea typeface="Calibri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  <a:ea typeface="Calibri"/>
                        </a:rPr>
                        <a:t>135</a:t>
                      </a: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284291" y="1635646"/>
            <a:ext cx="85318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000000"/>
                </a:solidFill>
                <a:latin typeface="Calibri"/>
              </a:rPr>
              <a:t>Какое количество страниц (в тысячах) будет найдено по запросу </a:t>
            </a:r>
            <a:r>
              <a:rPr lang="ru-RU" sz="1600" i="1" dirty="0">
                <a:solidFill>
                  <a:srgbClr val="000000"/>
                </a:solidFill>
                <a:latin typeface="Calibri"/>
              </a:rPr>
              <a:t>Футбол | Хоккей</a:t>
            </a:r>
            <a:r>
              <a:rPr lang="ru-RU" sz="1600" dirty="0" smtClean="0">
                <a:solidFill>
                  <a:srgbClr val="000000"/>
                </a:solidFill>
                <a:latin typeface="Calibri"/>
              </a:rPr>
              <a:t>? </a:t>
            </a:r>
            <a:endParaRPr lang="ru-RU" sz="1600" dirty="0">
              <a:solidFill>
                <a:srgbClr val="000000"/>
              </a:solidFill>
              <a:latin typeface="Calibri"/>
            </a:endParaRPr>
          </a:p>
        </p:txBody>
      </p:sp>
      <p:grpSp>
        <p:nvGrpSpPr>
          <p:cNvPr id="23" name="Группа 22"/>
          <p:cNvGrpSpPr/>
          <p:nvPr/>
        </p:nvGrpSpPr>
        <p:grpSpPr>
          <a:xfrm>
            <a:off x="370133" y="2826169"/>
            <a:ext cx="2146300" cy="1581785"/>
            <a:chOff x="190832" y="95416"/>
            <a:chExt cx="2146852" cy="1582310"/>
          </a:xfrm>
        </p:grpSpPr>
        <p:sp>
          <p:nvSpPr>
            <p:cNvPr id="24" name="Овал 23"/>
            <p:cNvSpPr/>
            <p:nvPr/>
          </p:nvSpPr>
          <p:spPr>
            <a:xfrm>
              <a:off x="190832" y="373712"/>
              <a:ext cx="1304014" cy="1304014"/>
            </a:xfrm>
            <a:prstGeom prst="ellipse">
              <a:avLst/>
            </a:prstGeom>
            <a:noFill/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ru-RU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25" name="Овал 24"/>
            <p:cNvSpPr/>
            <p:nvPr/>
          </p:nvSpPr>
          <p:spPr>
            <a:xfrm>
              <a:off x="1033670" y="373712"/>
              <a:ext cx="1304014" cy="1304014"/>
            </a:xfrm>
            <a:prstGeom prst="ellipse">
              <a:avLst/>
            </a:prstGeom>
            <a:noFill/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ru-RU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26" name="Поле 4"/>
            <p:cNvSpPr txBox="1"/>
            <p:nvPr/>
          </p:nvSpPr>
          <p:spPr>
            <a:xfrm>
              <a:off x="421420" y="95416"/>
              <a:ext cx="683812" cy="278296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ru-RU" sz="1200" i="1" kern="0" dirty="0" smtClean="0">
                  <a:solidFill>
                    <a:sysClr val="windowText" lastClr="000000"/>
                  </a:solidFill>
                  <a:latin typeface="Calibri"/>
                  <a:ea typeface="Calibri"/>
                </a:rPr>
                <a:t>Футбол</a:t>
              </a:r>
              <a:endParaRPr lang="ru-RU" sz="1200" kern="0" dirty="0">
                <a:solidFill>
                  <a:sysClr val="windowText" lastClr="000000"/>
                </a:solidFill>
                <a:latin typeface="Calibri"/>
                <a:ea typeface="Calibri"/>
              </a:endParaRPr>
            </a:p>
          </p:txBody>
        </p:sp>
        <p:sp>
          <p:nvSpPr>
            <p:cNvPr id="27" name="Поле 5"/>
            <p:cNvSpPr txBox="1"/>
            <p:nvPr/>
          </p:nvSpPr>
          <p:spPr>
            <a:xfrm>
              <a:off x="1399431" y="111319"/>
              <a:ext cx="683812" cy="278296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ru-RU" sz="1200" i="1" kern="0" dirty="0" smtClean="0">
                  <a:solidFill>
                    <a:sysClr val="windowText" lastClr="000000"/>
                  </a:solidFill>
                  <a:latin typeface="Calibri"/>
                  <a:ea typeface="Calibri"/>
                </a:rPr>
                <a:t>Хоккей</a:t>
              </a:r>
              <a:endParaRPr lang="ru-RU" sz="1200" kern="0" dirty="0">
                <a:solidFill>
                  <a:sysClr val="windowText" lastClr="000000"/>
                </a:solidFill>
                <a:latin typeface="Calibri"/>
                <a:ea typeface="Calibri"/>
              </a:endParaRPr>
            </a:p>
          </p:txBody>
        </p:sp>
        <p:sp>
          <p:nvSpPr>
            <p:cNvPr id="28" name="Поле 6"/>
            <p:cNvSpPr txBox="1"/>
            <p:nvPr/>
          </p:nvSpPr>
          <p:spPr>
            <a:xfrm>
              <a:off x="349858" y="628153"/>
              <a:ext cx="310100" cy="278296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400" b="1" i="1" kern="0" dirty="0">
                  <a:solidFill>
                    <a:sysClr val="windowText" lastClr="000000"/>
                  </a:solidFill>
                  <a:latin typeface="Calibri"/>
                  <a:ea typeface="Calibri"/>
                </a:rPr>
                <a:t>a</a:t>
              </a:r>
              <a:endParaRPr lang="ru-RU" sz="1200" kern="0" dirty="0">
                <a:solidFill>
                  <a:sysClr val="windowText" lastClr="000000"/>
                </a:solidFill>
                <a:latin typeface="Calibri"/>
                <a:ea typeface="Calibri"/>
              </a:endParaRPr>
            </a:p>
          </p:txBody>
        </p:sp>
        <p:sp>
          <p:nvSpPr>
            <p:cNvPr id="29" name="Поле 7"/>
            <p:cNvSpPr txBox="1"/>
            <p:nvPr/>
          </p:nvSpPr>
          <p:spPr>
            <a:xfrm>
              <a:off x="1105232" y="771276"/>
              <a:ext cx="310100" cy="278296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400" b="1" i="1" kern="0">
                  <a:solidFill>
                    <a:sysClr val="windowText" lastClr="000000"/>
                  </a:solidFill>
                  <a:latin typeface="Calibri"/>
                  <a:ea typeface="Calibri"/>
                </a:rPr>
                <a:t>b</a:t>
              </a:r>
              <a:endParaRPr lang="ru-RU" sz="1200" kern="0">
                <a:solidFill>
                  <a:sysClr val="windowText" lastClr="000000"/>
                </a:solidFill>
                <a:latin typeface="Calibri"/>
                <a:ea typeface="Calibri"/>
              </a:endParaRPr>
            </a:p>
          </p:txBody>
        </p:sp>
        <p:sp>
          <p:nvSpPr>
            <p:cNvPr id="30" name="Поле 8"/>
            <p:cNvSpPr txBox="1"/>
            <p:nvPr/>
          </p:nvSpPr>
          <p:spPr>
            <a:xfrm>
              <a:off x="1741335" y="620201"/>
              <a:ext cx="310100" cy="278296"/>
            </a:xfrm>
            <a:prstGeom prst="rect">
              <a:avLst/>
            </a:prstGeom>
            <a:noFill/>
            <a:ln w="6350">
              <a:noFill/>
            </a:ln>
            <a:effectLst/>
          </p:spPr>
          <p:txBody>
            <a:bodyPr rot="0" spcFirstLastPara="0" vert="horz" wrap="square" lIns="36000" tIns="36000" rIns="36000" bIns="72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US" sz="1400" b="1" i="1" kern="0">
                  <a:solidFill>
                    <a:sysClr val="windowText" lastClr="000000"/>
                  </a:solidFill>
                  <a:latin typeface="Calibri"/>
                  <a:ea typeface="Calibri"/>
                </a:rPr>
                <a:t>c</a:t>
              </a:r>
              <a:endParaRPr lang="ru-RU" sz="1200" kern="0">
                <a:solidFill>
                  <a:sysClr val="windowText" lastClr="000000"/>
                </a:solidFill>
                <a:latin typeface="Calibri"/>
                <a:ea typeface="Calibri"/>
              </a:endParaRPr>
            </a:p>
          </p:txBody>
        </p:sp>
      </p:grpSp>
      <p:sp>
        <p:nvSpPr>
          <p:cNvPr id="4" name="Прямоугольник 3"/>
          <p:cNvSpPr/>
          <p:nvPr/>
        </p:nvSpPr>
        <p:spPr>
          <a:xfrm>
            <a:off x="3383868" y="2842067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ru-RU" sz="1400" i="1" dirty="0">
                <a:solidFill>
                  <a:srgbClr val="000099"/>
                </a:solidFill>
                <a:latin typeface="Calibri"/>
                <a:ea typeface="Times New Roman"/>
              </a:rPr>
              <a:t>Футбол &amp; Хоккей = 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Times New Roman"/>
              </a:rPr>
              <a:t>b = 120</a:t>
            </a:r>
          </a:p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ru-RU" sz="1400" i="1" dirty="0">
                <a:solidFill>
                  <a:srgbClr val="000099"/>
                </a:solidFill>
                <a:latin typeface="Calibri"/>
                <a:ea typeface="Times New Roman"/>
              </a:rPr>
              <a:t>Футбол = 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Times New Roman"/>
              </a:rPr>
              <a:t>a + b = 170</a:t>
            </a:r>
          </a:p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ru-RU" sz="1400" i="1" dirty="0">
                <a:solidFill>
                  <a:srgbClr val="000099"/>
                </a:solidFill>
                <a:latin typeface="Calibri"/>
                <a:ea typeface="Times New Roman"/>
              </a:rPr>
              <a:t>Хоккей = 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Times New Roman"/>
              </a:rPr>
              <a:t>b + c = 135</a:t>
            </a:r>
          </a:p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ru-RU" sz="1400" i="1" dirty="0">
                <a:solidFill>
                  <a:srgbClr val="000099"/>
                </a:solidFill>
                <a:latin typeface="Calibri"/>
                <a:ea typeface="Times New Roman"/>
              </a:rPr>
              <a:t>Найти: Футбол | Хоккей = 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Times New Roman"/>
              </a:rPr>
              <a:t>a + b + c = 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383868" y="3975906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solidFill>
                  <a:srgbClr val="000099"/>
                </a:solidFill>
                <a:latin typeface="Calibri"/>
                <a:ea typeface="Calibri"/>
              </a:rPr>
              <a:t>c = (b + c) – b = 135 – 120 = 15</a:t>
            </a:r>
          </a:p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solidFill>
                  <a:srgbClr val="000099"/>
                </a:solidFill>
                <a:latin typeface="Calibri"/>
                <a:ea typeface="Calibri"/>
              </a:rPr>
              <a:t>a + b + c = (a + b) + c = 170 + 15 = 185</a:t>
            </a:r>
          </a:p>
        </p:txBody>
      </p:sp>
      <p:grpSp>
        <p:nvGrpSpPr>
          <p:cNvPr id="18" name="Группа 17"/>
          <p:cNvGrpSpPr/>
          <p:nvPr/>
        </p:nvGrpSpPr>
        <p:grpSpPr>
          <a:xfrm>
            <a:off x="3275856" y="2924278"/>
            <a:ext cx="3384376" cy="1699700"/>
            <a:chOff x="3275856" y="2924278"/>
            <a:chExt cx="3384376" cy="1699700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>
              <a:off x="3275856" y="2924278"/>
              <a:ext cx="0" cy="1699700"/>
            </a:xfrm>
            <a:prstGeom prst="line">
              <a:avLst/>
            </a:prstGeom>
            <a:ln w="12700">
              <a:solidFill>
                <a:srgbClr val="0000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>
              <a:off x="3275856" y="3832629"/>
              <a:ext cx="3384376" cy="0"/>
            </a:xfrm>
            <a:prstGeom prst="line">
              <a:avLst/>
            </a:prstGeom>
            <a:ln w="12700">
              <a:solidFill>
                <a:srgbClr val="0000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9829345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4" grpId="0" build="p"/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8-4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84291" y="1974200"/>
            <a:ext cx="85521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Решение.</a:t>
            </a:r>
            <a:endParaRPr lang="ru-RU" sz="1600" dirty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600" dirty="0">
                <a:solidFill>
                  <a:srgbClr val="000099"/>
                </a:solidFill>
                <a:latin typeface="Calibri"/>
              </a:rPr>
              <a:t>Используем графический способ решения с помощью кругов </a:t>
            </a:r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Эйлера для трёх множеств. </a:t>
            </a:r>
            <a:endParaRPr lang="ru-RU" sz="1600" dirty="0">
              <a:solidFill>
                <a:srgbClr val="000099"/>
              </a:solidFill>
              <a:latin typeface="Calibri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84291" y="4669728"/>
            <a:ext cx="121700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 95.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7514993"/>
              </p:ext>
            </p:extLst>
          </p:nvPr>
        </p:nvGraphicFramePr>
        <p:xfrm>
          <a:off x="2555776" y="644019"/>
          <a:ext cx="5112568" cy="919619"/>
        </p:xfrm>
        <a:graphic>
          <a:graphicData uri="http://schemas.openxmlformats.org/drawingml/2006/table">
            <a:tbl>
              <a:tblPr firstRow="1" firstCol="1" bandRow="1"/>
              <a:tblGrid>
                <a:gridCol w="2527711"/>
                <a:gridCol w="2584857"/>
              </a:tblGrid>
              <a:tr h="22238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Запрос</a:t>
                      </a:r>
                      <a:endParaRPr lang="ru-RU" sz="1400" dirty="0">
                        <a:effectLst/>
                        <a:latin typeface="+mn-lt"/>
                        <a:ea typeface="Calibri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Найдено страниц </a:t>
                      </a:r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(</a:t>
                      </a:r>
                      <a:r>
                        <a:rPr lang="ru-RU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в тысячах)</a:t>
                      </a:r>
                      <a:endParaRPr lang="ru-RU" sz="1400" dirty="0">
                        <a:effectLst/>
                        <a:latin typeface="+mn-lt"/>
                        <a:ea typeface="Calibri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24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1">
                          <a:effectLst/>
                          <a:latin typeface="+mn-lt"/>
                          <a:ea typeface="Calibri"/>
                        </a:rPr>
                        <a:t>Лебедь &amp; Рак</a:t>
                      </a:r>
                      <a:endParaRPr lang="ru-RU" sz="1400">
                        <a:effectLst/>
                        <a:latin typeface="+mn-lt"/>
                        <a:ea typeface="Calibri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+mn-lt"/>
                          <a:ea typeface="Calibri"/>
                        </a:rPr>
                        <a:t>295</a:t>
                      </a: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24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1">
                          <a:effectLst/>
                          <a:latin typeface="+mn-lt"/>
                          <a:ea typeface="Calibri"/>
                        </a:rPr>
                        <a:t>Лебедь &amp; Щука</a:t>
                      </a:r>
                      <a:endParaRPr lang="ru-RU" sz="1400">
                        <a:effectLst/>
                        <a:latin typeface="+mn-lt"/>
                        <a:ea typeface="Calibri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+mn-lt"/>
                          <a:ea typeface="Calibri"/>
                        </a:rPr>
                        <a:t>310</a:t>
                      </a: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24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i="1">
                          <a:effectLst/>
                          <a:latin typeface="+mn-lt"/>
                          <a:ea typeface="Calibri"/>
                        </a:rPr>
                        <a:t>Лебедь &amp; (Рак </a:t>
                      </a: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| </a:t>
                      </a:r>
                      <a:r>
                        <a:rPr lang="ru-RU" sz="1400" i="1">
                          <a:effectLst/>
                          <a:latin typeface="+mn-lt"/>
                          <a:ea typeface="Calibri"/>
                        </a:rPr>
                        <a:t>Щука)</a:t>
                      </a:r>
                      <a:endParaRPr lang="ru-RU" sz="1400">
                        <a:effectLst/>
                        <a:latin typeface="+mn-lt"/>
                        <a:ea typeface="Calibri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  <a:ea typeface="Calibri"/>
                        </a:rPr>
                        <a:t>510</a:t>
                      </a: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284291" y="1635646"/>
            <a:ext cx="85318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000000"/>
                </a:solidFill>
                <a:latin typeface="Calibri"/>
              </a:rPr>
              <a:t>Какое количество страниц (в тысячах) будет найдено по запросу </a:t>
            </a:r>
            <a:r>
              <a:rPr lang="ru-RU" sz="1600" i="1" dirty="0">
                <a:solidFill>
                  <a:srgbClr val="000000"/>
                </a:solidFill>
                <a:latin typeface="Calibri"/>
              </a:rPr>
              <a:t>Лебедь &amp; Рак &amp; Щука</a:t>
            </a:r>
            <a:r>
              <a:rPr lang="ru-RU" sz="1600" dirty="0" smtClean="0">
                <a:solidFill>
                  <a:srgbClr val="000000"/>
                </a:solidFill>
                <a:latin typeface="Calibri"/>
              </a:rPr>
              <a:t>? </a:t>
            </a:r>
            <a:endParaRPr lang="ru-RU" sz="1600" dirty="0">
              <a:solidFill>
                <a:srgbClr val="000000"/>
              </a:solidFill>
              <a:latin typeface="Calibri"/>
            </a:endParaRPr>
          </a:p>
        </p:txBody>
      </p:sp>
      <p:grpSp>
        <p:nvGrpSpPr>
          <p:cNvPr id="16" name="Полотно 75"/>
          <p:cNvGrpSpPr/>
          <p:nvPr/>
        </p:nvGrpSpPr>
        <p:grpSpPr>
          <a:xfrm>
            <a:off x="380008" y="2567155"/>
            <a:ext cx="2154167" cy="2092827"/>
            <a:chOff x="0" y="0"/>
            <a:chExt cx="2631440" cy="2556510"/>
          </a:xfrm>
        </p:grpSpPr>
        <p:sp>
          <p:nvSpPr>
            <p:cNvPr id="17" name="Прямоугольник 16"/>
            <p:cNvSpPr/>
            <p:nvPr/>
          </p:nvSpPr>
          <p:spPr>
            <a:xfrm>
              <a:off x="0" y="0"/>
              <a:ext cx="2631440" cy="2556510"/>
            </a:xfrm>
            <a:prstGeom prst="rect">
              <a:avLst/>
            </a:prstGeom>
          </p:spPr>
        </p:sp>
        <p:grpSp>
          <p:nvGrpSpPr>
            <p:cNvPr id="18" name="Группа 17"/>
            <p:cNvGrpSpPr/>
            <p:nvPr/>
          </p:nvGrpSpPr>
          <p:grpSpPr>
            <a:xfrm>
              <a:off x="164321" y="7"/>
              <a:ext cx="2268778" cy="2520567"/>
              <a:chOff x="164321" y="7"/>
              <a:chExt cx="2268778" cy="2520567"/>
            </a:xfrm>
          </p:grpSpPr>
          <p:sp>
            <p:nvSpPr>
              <p:cNvPr id="19" name="Овал 18"/>
              <p:cNvSpPr/>
              <p:nvPr/>
            </p:nvSpPr>
            <p:spPr>
              <a:xfrm>
                <a:off x="190832" y="278303"/>
                <a:ext cx="1304014" cy="1304014"/>
              </a:xfrm>
              <a:prstGeom prst="ellipse">
                <a:avLst/>
              </a:prstGeom>
              <a:noFill/>
              <a:ln w="25400" cap="flat" cmpd="sng" algn="ctr">
                <a:solidFill>
                  <a:srgbClr val="4F81BD">
                    <a:shade val="50000"/>
                  </a:srgbClr>
                </a:solidFill>
                <a:prstDash val="solid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lt"/>
                </a:endParaRPr>
              </a:p>
            </p:txBody>
          </p:sp>
          <p:sp>
            <p:nvSpPr>
              <p:cNvPr id="20" name="Овал 19"/>
              <p:cNvSpPr/>
              <p:nvPr/>
            </p:nvSpPr>
            <p:spPr>
              <a:xfrm>
                <a:off x="1033670" y="278303"/>
                <a:ext cx="1304014" cy="1304014"/>
              </a:xfrm>
              <a:prstGeom prst="ellipse">
                <a:avLst/>
              </a:prstGeom>
              <a:noFill/>
              <a:ln w="25400" cap="flat" cmpd="sng" algn="ctr">
                <a:solidFill>
                  <a:srgbClr val="4F81BD">
                    <a:shade val="50000"/>
                  </a:srgbClr>
                </a:solidFill>
                <a:prstDash val="solid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lt"/>
                </a:endParaRPr>
              </a:p>
            </p:txBody>
          </p:sp>
          <p:sp>
            <p:nvSpPr>
              <p:cNvPr id="21" name="Поле 70"/>
              <p:cNvSpPr txBox="1"/>
              <p:nvPr/>
            </p:nvSpPr>
            <p:spPr>
              <a:xfrm>
                <a:off x="164321" y="7"/>
                <a:ext cx="805763" cy="278295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72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400" b="0" i="1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+mn-lt"/>
                    <a:ea typeface="Calibri"/>
                  </a:rPr>
                  <a:t>Лебедь</a:t>
                </a:r>
                <a:endParaRPr kumimoji="0" lang="ru-RU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lt"/>
                  <a:ea typeface="Calibri"/>
                </a:endParaRPr>
              </a:p>
            </p:txBody>
          </p:sp>
          <p:sp>
            <p:nvSpPr>
              <p:cNvPr id="31" name="Поле 71"/>
              <p:cNvSpPr txBox="1"/>
              <p:nvPr/>
            </p:nvSpPr>
            <p:spPr>
              <a:xfrm>
                <a:off x="1605895" y="15910"/>
                <a:ext cx="827204" cy="278296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72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400" b="0" i="1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+mn-lt"/>
                    <a:ea typeface="Calibri"/>
                  </a:rPr>
                  <a:t>Рак</a:t>
                </a:r>
                <a:endParaRPr kumimoji="0" lang="ru-RU" sz="1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lt"/>
                  <a:ea typeface="Calibri"/>
                </a:endParaRPr>
              </a:p>
            </p:txBody>
          </p:sp>
          <p:sp>
            <p:nvSpPr>
              <p:cNvPr id="32" name="Поле 72"/>
              <p:cNvSpPr txBox="1"/>
              <p:nvPr/>
            </p:nvSpPr>
            <p:spPr>
              <a:xfrm>
                <a:off x="373711" y="532744"/>
                <a:ext cx="310100" cy="278296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72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1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+mn-lt"/>
                    <a:ea typeface="Calibri"/>
                  </a:rPr>
                  <a:t>a</a:t>
                </a:r>
                <a:endParaRPr kumimoji="0" lang="ru-RU" sz="1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lt"/>
                  <a:ea typeface="Calibri"/>
                </a:endParaRPr>
              </a:p>
            </p:txBody>
          </p:sp>
          <p:sp>
            <p:nvSpPr>
              <p:cNvPr id="33" name="Поле 73"/>
              <p:cNvSpPr txBox="1"/>
              <p:nvPr/>
            </p:nvSpPr>
            <p:spPr>
              <a:xfrm>
                <a:off x="1105232" y="628161"/>
                <a:ext cx="310100" cy="278296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72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1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+mn-lt"/>
                    <a:ea typeface="Calibri"/>
                  </a:rPr>
                  <a:t>b</a:t>
                </a:r>
                <a:endParaRPr kumimoji="0" lang="ru-RU" sz="1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lt"/>
                  <a:ea typeface="Calibri"/>
                </a:endParaRPr>
              </a:p>
            </p:txBody>
          </p:sp>
          <p:sp>
            <p:nvSpPr>
              <p:cNvPr id="34" name="Поле 74"/>
              <p:cNvSpPr txBox="1"/>
              <p:nvPr/>
            </p:nvSpPr>
            <p:spPr>
              <a:xfrm>
                <a:off x="1725433" y="524792"/>
                <a:ext cx="310100" cy="278296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72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1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+mn-lt"/>
                    <a:ea typeface="Calibri"/>
                  </a:rPr>
                  <a:t>c</a:t>
                </a:r>
                <a:endParaRPr kumimoji="0" lang="ru-RU" sz="1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lt"/>
                  <a:ea typeface="Calibri"/>
                </a:endParaRPr>
              </a:p>
            </p:txBody>
          </p:sp>
          <p:sp>
            <p:nvSpPr>
              <p:cNvPr id="35" name="Овал 34"/>
              <p:cNvSpPr/>
              <p:nvPr/>
            </p:nvSpPr>
            <p:spPr>
              <a:xfrm>
                <a:off x="659963" y="938185"/>
                <a:ext cx="1304014" cy="1304014"/>
              </a:xfrm>
              <a:prstGeom prst="ellipse">
                <a:avLst/>
              </a:prstGeom>
              <a:noFill/>
              <a:ln w="25400" cap="flat" cmpd="sng" algn="ctr">
                <a:solidFill>
                  <a:srgbClr val="4F81BD">
                    <a:shade val="50000"/>
                  </a:srgbClr>
                </a:solidFill>
                <a:prstDash val="solid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lt"/>
                </a:endParaRPr>
              </a:p>
            </p:txBody>
          </p:sp>
          <p:sp>
            <p:nvSpPr>
              <p:cNvPr id="36" name="Поле 46"/>
              <p:cNvSpPr txBox="1"/>
              <p:nvPr/>
            </p:nvSpPr>
            <p:spPr>
              <a:xfrm>
                <a:off x="970060" y="2242278"/>
                <a:ext cx="683812" cy="278296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72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400" b="0" i="1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+mn-lt"/>
                    <a:ea typeface="Calibri"/>
                  </a:rPr>
                  <a:t>Щука</a:t>
                </a:r>
                <a:endParaRPr kumimoji="0" lang="ru-RU" sz="1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lt"/>
                  <a:ea typeface="Calibri"/>
                </a:endParaRPr>
              </a:p>
            </p:txBody>
          </p:sp>
          <p:sp>
            <p:nvSpPr>
              <p:cNvPr id="37" name="Поле 47"/>
              <p:cNvSpPr txBox="1"/>
              <p:nvPr/>
            </p:nvSpPr>
            <p:spPr>
              <a:xfrm>
                <a:off x="795184" y="1232460"/>
                <a:ext cx="310100" cy="278296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72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1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+mn-lt"/>
                    <a:ea typeface="Calibri"/>
                  </a:rPr>
                  <a:t>d</a:t>
                </a:r>
                <a:endParaRPr kumimoji="0" lang="ru-RU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lt"/>
                  <a:ea typeface="Calibri"/>
                </a:endParaRPr>
              </a:p>
            </p:txBody>
          </p:sp>
          <p:sp>
            <p:nvSpPr>
              <p:cNvPr id="38" name="Поле 48"/>
              <p:cNvSpPr txBox="1"/>
              <p:nvPr/>
            </p:nvSpPr>
            <p:spPr>
              <a:xfrm>
                <a:off x="1105232" y="962041"/>
                <a:ext cx="310100" cy="278296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72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1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+mn-lt"/>
                    <a:ea typeface="Calibri"/>
                  </a:rPr>
                  <a:t>e</a:t>
                </a:r>
                <a:endParaRPr kumimoji="0" lang="ru-RU" sz="1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lt"/>
                  <a:ea typeface="Calibri"/>
                </a:endParaRPr>
              </a:p>
            </p:txBody>
          </p:sp>
          <p:sp>
            <p:nvSpPr>
              <p:cNvPr id="39" name="Поле 49"/>
              <p:cNvSpPr txBox="1"/>
              <p:nvPr/>
            </p:nvSpPr>
            <p:spPr>
              <a:xfrm>
                <a:off x="1494543" y="1232440"/>
                <a:ext cx="310100" cy="278296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72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1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+mn-lt"/>
                    <a:ea typeface="Calibri"/>
                  </a:rPr>
                  <a:t>f</a:t>
                </a:r>
                <a:endParaRPr kumimoji="0" lang="ru-RU" sz="1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lt"/>
                  <a:ea typeface="Calibri"/>
                </a:endParaRPr>
              </a:p>
            </p:txBody>
          </p:sp>
          <p:sp>
            <p:nvSpPr>
              <p:cNvPr id="40" name="Поле 50"/>
              <p:cNvSpPr txBox="1"/>
              <p:nvPr/>
            </p:nvSpPr>
            <p:spPr>
              <a:xfrm>
                <a:off x="1184297" y="1812882"/>
                <a:ext cx="310100" cy="365775"/>
              </a:xfrm>
              <a:prstGeom prst="rect">
                <a:avLst/>
              </a:prstGeom>
              <a:noFill/>
              <a:ln w="6350">
                <a:noFill/>
              </a:ln>
              <a:effectLst/>
            </p:spPr>
            <p:txBody>
              <a:bodyPr rot="0" spcFirstLastPara="0" vert="horz" wrap="square" lIns="36000" tIns="36000" rIns="36000" bIns="7200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1" i="1" u="none" strike="noStrike" kern="0" cap="none" spc="0" normalizeH="0" baseline="0" noProof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+mn-lt"/>
                    <a:ea typeface="Calibri"/>
                  </a:rPr>
                  <a:t>g</a:t>
                </a:r>
                <a:endParaRPr kumimoji="0" lang="ru-RU" sz="1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+mn-lt"/>
                  <a:ea typeface="Calibri"/>
                </a:endParaRPr>
              </a:p>
            </p:txBody>
          </p:sp>
        </p:grpSp>
      </p:grpSp>
      <p:sp>
        <p:nvSpPr>
          <p:cNvPr id="4" name="Прямоугольник 3"/>
          <p:cNvSpPr/>
          <p:nvPr/>
        </p:nvSpPr>
        <p:spPr>
          <a:xfrm>
            <a:off x="3383868" y="2841779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ru-RU" sz="1400" i="1" dirty="0">
                <a:solidFill>
                  <a:srgbClr val="000099"/>
                </a:solidFill>
                <a:latin typeface="Calibri"/>
                <a:ea typeface="Times New Roman"/>
              </a:rPr>
              <a:t>Лебедь &amp; Рак = 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Times New Roman"/>
              </a:rPr>
              <a:t>b + e = 295</a:t>
            </a:r>
          </a:p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ru-RU" sz="1400" i="1" dirty="0">
                <a:solidFill>
                  <a:srgbClr val="000099"/>
                </a:solidFill>
                <a:latin typeface="Calibri"/>
                <a:ea typeface="Times New Roman"/>
              </a:rPr>
              <a:t>Лебедь &amp; Щука = 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Times New Roman"/>
              </a:rPr>
              <a:t>d + e = 310</a:t>
            </a:r>
          </a:p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ru-RU" sz="1400" i="1" dirty="0">
                <a:solidFill>
                  <a:srgbClr val="000099"/>
                </a:solidFill>
                <a:latin typeface="Calibri"/>
                <a:ea typeface="Times New Roman"/>
              </a:rPr>
              <a:t>Лебедь &amp; (Рак | Щука) = 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Times New Roman"/>
              </a:rPr>
              <a:t>b + d + e = 510</a:t>
            </a:r>
          </a:p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ru-RU" sz="1400" i="1" dirty="0">
                <a:solidFill>
                  <a:srgbClr val="000099"/>
                </a:solidFill>
                <a:latin typeface="Calibri"/>
                <a:ea typeface="Times New Roman"/>
              </a:rPr>
              <a:t>Найти: Лебедь &amp; Рак &amp; Щука = </a:t>
            </a:r>
            <a:r>
              <a:rPr lang="en-US" sz="1400" i="1" dirty="0">
                <a:solidFill>
                  <a:srgbClr val="000099"/>
                </a:solidFill>
                <a:latin typeface="Calibri"/>
                <a:ea typeface="Times New Roman"/>
              </a:rPr>
              <a:t>e = 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383868" y="3939335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solidFill>
                  <a:srgbClr val="000099"/>
                </a:solidFill>
                <a:latin typeface="Calibri"/>
                <a:ea typeface="Calibri"/>
              </a:rPr>
              <a:t>d = (b + d + e) – (b + e) = 510 – 295 = 215</a:t>
            </a:r>
          </a:p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solidFill>
                  <a:srgbClr val="000099"/>
                </a:solidFill>
                <a:latin typeface="Calibri"/>
                <a:ea typeface="Calibri"/>
              </a:rPr>
              <a:t>e = (d + e) – d = 310 – 215 = 95</a:t>
            </a:r>
          </a:p>
        </p:txBody>
      </p:sp>
      <p:grpSp>
        <p:nvGrpSpPr>
          <p:cNvPr id="26" name="Группа 25"/>
          <p:cNvGrpSpPr/>
          <p:nvPr/>
        </p:nvGrpSpPr>
        <p:grpSpPr>
          <a:xfrm>
            <a:off x="3275856" y="2924278"/>
            <a:ext cx="3384376" cy="1699700"/>
            <a:chOff x="3275856" y="2924278"/>
            <a:chExt cx="3384376" cy="1699700"/>
          </a:xfrm>
        </p:grpSpPr>
        <p:cxnSp>
          <p:nvCxnSpPr>
            <p:cNvPr id="27" name="Прямая соединительная линия 26"/>
            <p:cNvCxnSpPr/>
            <p:nvPr/>
          </p:nvCxnSpPr>
          <p:spPr>
            <a:xfrm>
              <a:off x="3275856" y="2924278"/>
              <a:ext cx="0" cy="1699700"/>
            </a:xfrm>
            <a:prstGeom prst="line">
              <a:avLst/>
            </a:prstGeom>
            <a:ln w="12700">
              <a:solidFill>
                <a:srgbClr val="0000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Прямая соединительная линия 27"/>
            <p:cNvCxnSpPr/>
            <p:nvPr/>
          </p:nvCxnSpPr>
          <p:spPr>
            <a:xfrm>
              <a:off x="3275856" y="3832629"/>
              <a:ext cx="3384376" cy="0"/>
            </a:xfrm>
            <a:prstGeom prst="line">
              <a:avLst/>
            </a:prstGeom>
            <a:ln w="12700">
              <a:solidFill>
                <a:srgbClr val="0000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373936464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4" grpId="0" build="p"/>
      <p:bldP spid="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298502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итон">
  <a:themeElements>
    <a:clrScheme name="Сеть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еть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еть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Питон</Template>
  <TotalTime>7631</TotalTime>
  <Words>939</Words>
  <Application>Microsoft Office PowerPoint</Application>
  <PresentationFormat>Экран (16:9)</PresentationFormat>
  <Paragraphs>138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Питон</vt:lpstr>
      <vt:lpstr>ОГЭ по информатике</vt:lpstr>
      <vt:lpstr>Справочная информация</vt:lpstr>
      <vt:lpstr>Справочная информация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Сеть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ОГЭ по информатике</dc:title>
  <dc:creator>Админ</dc:creator>
  <cp:lastModifiedBy>Папа-админ</cp:lastModifiedBy>
  <cp:revision>384</cp:revision>
  <dcterms:created xsi:type="dcterms:W3CDTF">2010-02-14T19:37:55Z</dcterms:created>
  <dcterms:modified xsi:type="dcterms:W3CDTF">2023-03-18T17:09:16Z</dcterms:modified>
</cp:coreProperties>
</file>